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2" r:id="rId51"/>
    <p:sldId id="313" r:id="rId52"/>
    <p:sldId id="323" r:id="rId53"/>
    <p:sldId id="306" r:id="rId54"/>
    <p:sldId id="307" r:id="rId55"/>
    <p:sldId id="308" r:id="rId56"/>
    <p:sldId id="309" r:id="rId57"/>
    <p:sldId id="310" r:id="rId58"/>
    <p:sldId id="311" r:id="rId59"/>
    <p:sldId id="314" r:id="rId60"/>
    <p:sldId id="315" r:id="rId61"/>
    <p:sldId id="316" r:id="rId62"/>
    <p:sldId id="319" r:id="rId63"/>
    <p:sldId id="320" r:id="rId64"/>
    <p:sldId id="321" r:id="rId65"/>
    <p:sldId id="32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90D4-4426-4F83-969A-5683A9BAAF66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0DEC-1402-40D0-9E89-CE9B3B4DB1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15E1-789A-4C3A-8D7D-E77FE6F546EC}" type="datetimeFigureOut">
              <a:rPr lang="en-US" smtClean="0"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AEC9-44DB-4D25-8FEF-A3EF7CA130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lavors.me/carltoncollin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l_At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cworld.com/article/197299/how_to_foil_web_browser_tabnapping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pectorsof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business.sprint.com/broadband/index.html?pid=4&amp;id9=vanity:overdrive?id9=SEM_Google_C_Sprint_Mobile_Broadban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uperslimprojector.com/home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mputers.pricegrabber.com/hard-drives/p/11/st=sort/popup7%5b%5d=100:1052/sortby=price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lectronics.pricegrabber.com/dictionaries-readers/reader/p/1981/form_keyword=reader/st=query/sv=search_top/rd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cmsproducts.com/products/backup_software/bounceback/default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gg.com/Product/ProductList.aspx?Submit=ENE&amp;N=100007960%20600038374&amp;IsNodeId=1&amp;name=256bit%20AES%20Encryp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mazon.com/gp/product/images/B002PY7P2U/ref=dp_image_z_0?ie=UTF8&amp;n=301185&amp;s=wireless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skype.com/intl/en-us/get-skype/on-your-t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vid.com/" TargetMode="External"/><Relationship Id="rId2" Type="http://schemas.openxmlformats.org/officeDocument/2006/relationships/hyperlink" Target="http://www.youtube.com/watch?v=k2KfxdjjvDE&amp;N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techling.com/2010/01/upcoming-oregon-scientific-devices-track-appliance-energy-usage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digitalcamera.ph/wp-content/uploads/2010/02/nikon-s80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arthtechling.com/2010/01/upcoming-oregon-scientific-devices-track-appliance-energy-usage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</a:rPr>
              <a:t>4G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Google TV</a:t>
            </a:r>
          </a:p>
          <a:p>
            <a:r>
              <a:rPr lang="en-US" sz="3200" b="1" dirty="0" smtClean="0"/>
              <a:t>Web &amp; TV Merge</a:t>
            </a:r>
          </a:p>
          <a:p>
            <a:r>
              <a:rPr lang="en-US" sz="3200" b="1" dirty="0" err="1" smtClean="0"/>
              <a:t>SlingBox</a:t>
            </a:r>
            <a:r>
              <a:rPr lang="en-US" sz="3200" b="1" dirty="0" smtClean="0"/>
              <a:t> to Android Phones</a:t>
            </a:r>
          </a:p>
          <a:p>
            <a:endParaRPr lang="en-US" sz="3200" b="1" dirty="0" smtClean="0"/>
          </a:p>
        </p:txBody>
      </p:sp>
      <p:pic>
        <p:nvPicPr>
          <p:cNvPr id="20484" name="Picture 4" descr="http://www.livbit.com/article/wp-content/uploads/2010/03/google_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265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</a:rPr>
              <a:t>Dell Streak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Dell Streak</a:t>
            </a:r>
          </a:p>
          <a:p>
            <a:r>
              <a:rPr lang="en-US" sz="3200" b="1" dirty="0" smtClean="0"/>
              <a:t>$299</a:t>
            </a:r>
          </a:p>
          <a:p>
            <a:r>
              <a:rPr lang="en-US" sz="3200" b="1" dirty="0" smtClean="0"/>
              <a:t>Dell’s Answer to iTouch</a:t>
            </a:r>
          </a:p>
          <a:p>
            <a:r>
              <a:rPr lang="en-US" sz="3200" b="1" dirty="0" smtClean="0"/>
              <a:t>Google Maps w/ Navigation</a:t>
            </a:r>
          </a:p>
          <a:p>
            <a:endParaRPr lang="en-US" sz="3200" b="1" dirty="0" smtClean="0"/>
          </a:p>
        </p:txBody>
      </p:sp>
      <p:pic>
        <p:nvPicPr>
          <p:cNvPr id="24578" name="Picture 2" descr="http://www.gizmosforgeeks.com/wordpress/uploads/2010/01/dell-slate-streak-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856" y="0"/>
            <a:ext cx="370114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Dell’s Looking Glass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Dell Looking Glass</a:t>
            </a:r>
          </a:p>
          <a:p>
            <a:r>
              <a:rPr lang="en-US" sz="3200" b="1" dirty="0" smtClean="0"/>
              <a:t>$399</a:t>
            </a:r>
          </a:p>
          <a:p>
            <a:r>
              <a:rPr lang="en-US" sz="3200" b="1" dirty="0" smtClean="0"/>
              <a:t>Dell’s Answer to </a:t>
            </a:r>
            <a:r>
              <a:rPr lang="en-US" sz="3200" b="1" dirty="0" err="1" smtClean="0"/>
              <a:t>iPad</a:t>
            </a:r>
            <a:endParaRPr lang="en-US" sz="3200" b="1" dirty="0" smtClean="0"/>
          </a:p>
          <a:p>
            <a:r>
              <a:rPr lang="en-US" sz="3200" b="1" dirty="0" smtClean="0"/>
              <a:t>Just a Bigger Streak</a:t>
            </a:r>
          </a:p>
          <a:p>
            <a:r>
              <a:rPr lang="en-US" sz="3200" b="1" dirty="0" smtClean="0"/>
              <a:t>Google Maps w/ Navigation</a:t>
            </a:r>
          </a:p>
          <a:p>
            <a:endParaRPr lang="en-US" sz="3200" b="1" dirty="0" smtClean="0"/>
          </a:p>
        </p:txBody>
      </p:sp>
      <p:pic>
        <p:nvPicPr>
          <p:cNvPr id="26626" name="Picture 2" descr="http://zuggy.co.cc/wp-content/uploads/2010/04/dell-looking-glas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802" y="0"/>
            <a:ext cx="373719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Data Inherit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Swiss Company</a:t>
            </a:r>
          </a:p>
          <a:p>
            <a:r>
              <a:rPr lang="en-US" sz="3200" b="1" dirty="0" smtClean="0"/>
              <a:t>$16.50/Month</a:t>
            </a:r>
          </a:p>
          <a:p>
            <a:r>
              <a:rPr lang="en-US" sz="3200" b="1" dirty="0" smtClean="0"/>
              <a:t>Stores all of you Passwords</a:t>
            </a:r>
          </a:p>
          <a:p>
            <a:r>
              <a:rPr lang="en-US" sz="3200" b="1" dirty="0" smtClean="0"/>
              <a:t>And 25 GBs of Data</a:t>
            </a:r>
          </a:p>
          <a:p>
            <a:r>
              <a:rPr lang="en-US" sz="3200" b="1" dirty="0" smtClean="0"/>
              <a:t>Passes to your loved one’s when you die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Sign of the times</a:t>
            </a:r>
          </a:p>
          <a:p>
            <a:r>
              <a:rPr lang="en-US" sz="2800" b="1" dirty="0" smtClean="0"/>
              <a:t>What about your electronic data when you die?</a:t>
            </a:r>
          </a:p>
          <a:p>
            <a:r>
              <a:rPr lang="en-US" sz="2800" b="1" dirty="0" smtClean="0"/>
              <a:t>Erase it? All of it? Save it? Who owns it? Is there value? Is there embarrassment?</a:t>
            </a:r>
            <a:endParaRPr lang="en-US" sz="2800" b="1" dirty="0" smtClean="0"/>
          </a:p>
        </p:txBody>
      </p:sp>
      <p:pic>
        <p:nvPicPr>
          <p:cNvPr id="28674" name="Picture 2" descr="http://www.multicellphone.com/images3/DataInherit%20Password%20Safe%20from%20Swiss%20Bank%20is%20a%20FREE%20Password%20Manager%20app%20for%20iPhone.jpg"/>
          <p:cNvPicPr>
            <a:picLocks noChangeAspect="1" noChangeArrowheads="1"/>
          </p:cNvPicPr>
          <p:nvPr/>
        </p:nvPicPr>
        <p:blipFill>
          <a:blip r:embed="rId2" cstate="print"/>
          <a:srcRect r="51282"/>
          <a:stretch>
            <a:fillRect/>
          </a:stretch>
        </p:blipFill>
        <p:spPr bwMode="auto">
          <a:xfrm>
            <a:off x="6477000" y="0"/>
            <a:ext cx="2667000" cy="389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Flavors.Me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Flavors.me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$20 a Year</a:t>
            </a:r>
            <a:endParaRPr lang="en-US" sz="3200" b="1" dirty="0" smtClean="0"/>
          </a:p>
          <a:p>
            <a:r>
              <a:rPr lang="en-US" sz="3200" b="1" dirty="0" smtClean="0"/>
              <a:t>Create dynamic website using your personal web content.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http://flavors.me/carltoncollins</a:t>
            </a:r>
            <a:r>
              <a:rPr lang="en-US" sz="2800" b="1" dirty="0" smtClean="0"/>
              <a:t> </a:t>
            </a:r>
            <a:endParaRPr lang="en-US" sz="28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979" y="0"/>
            <a:ext cx="22410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Canoe Lake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eeky-gadgets.com/wp-content/uploads/2010/03/Sprint-HTC-EVO-4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700" y="4784725"/>
            <a:ext cx="2990300" cy="2073275"/>
          </a:xfrm>
          <a:prstGeom prst="rect">
            <a:avLst/>
          </a:prstGeom>
          <a:noFill/>
        </p:spPr>
      </p:pic>
      <p:pic>
        <p:nvPicPr>
          <p:cNvPr id="1028" name="Picture 4" descr="http://forum.ecoustics.com/bbs/messages/10381/536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1026" name="Picture 2" descr="http://danuka.files.wordpress.com/2009/03/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09850" cy="274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2514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HYPE – 10 MBPS</a:t>
            </a:r>
          </a:p>
          <a:p>
            <a:r>
              <a:rPr lang="en-US" sz="4000" b="1" dirty="0" smtClean="0"/>
              <a:t>Reality – 2 MBPAS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Watch TV or Video on Your handheld Device</a:t>
            </a:r>
          </a:p>
          <a:p>
            <a:r>
              <a:rPr lang="en-US" sz="3200" b="1" dirty="0" smtClean="0"/>
              <a:t>No Hotspot Required</a:t>
            </a:r>
          </a:p>
          <a:p>
            <a:r>
              <a:rPr lang="en-US" sz="3200" b="1" dirty="0" smtClean="0"/>
              <a:t>It is 2X to 3X faster than 3G</a:t>
            </a:r>
          </a:p>
          <a:p>
            <a:r>
              <a:rPr lang="en-US" sz="3200" b="1" dirty="0" smtClean="0"/>
              <a:t>Nice improvement for Cell Phones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Intel’s Canoe Lake Atom Chips</a:t>
            </a:r>
          </a:p>
          <a:p>
            <a:r>
              <a:rPr lang="en-US" sz="3200" b="1" dirty="0" smtClean="0"/>
              <a:t>Lower Cost (&lt;$199)</a:t>
            </a:r>
          </a:p>
          <a:p>
            <a:r>
              <a:rPr lang="en-US" sz="3200" b="1" dirty="0" smtClean="0"/>
              <a:t>Smaller</a:t>
            </a:r>
          </a:p>
          <a:p>
            <a:r>
              <a:rPr lang="en-US" sz="3200" b="1" dirty="0" smtClean="0"/>
              <a:t>Promises 8 Hour Battery Life</a:t>
            </a:r>
          </a:p>
          <a:p>
            <a:r>
              <a:rPr lang="en-US" sz="3200" b="1" dirty="0" smtClean="0"/>
              <a:t>Only supports Linux</a:t>
            </a:r>
          </a:p>
          <a:p>
            <a:endParaRPr lang="en-US" sz="3200" b="1" dirty="0"/>
          </a:p>
          <a:p>
            <a:r>
              <a:rPr lang="en-US" sz="3200" b="1" dirty="0" smtClean="0"/>
              <a:t>Chip Makers Targeting Cell Phone and Netbook Markets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pic>
        <p:nvPicPr>
          <p:cNvPr id="32770" name="Picture 2" descr="http://www.blogcdn.com/www.engadget.com/media/2009/01/1-5-09-freescale-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6172200"/>
            <a:ext cx="402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http://en.wikipedia.org/wiki/Intel_Atom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Tab Napping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Coming Soon! – </a:t>
            </a:r>
            <a:r>
              <a:rPr lang="en-US" sz="3200" b="1" dirty="0" smtClean="0"/>
              <a:t>“Tab Napping”</a:t>
            </a:r>
          </a:p>
          <a:p>
            <a:r>
              <a:rPr lang="en-US" sz="3200" b="1" dirty="0" smtClean="0"/>
              <a:t>Sneaky Virus replaces legitimate open tabbed browsers with fake browsers, and then asks you to reenter your login information 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http://www.pcworld.com/article/197299/how_to_foil_web_browser_tabnapping.html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18" name="Picture 2" descr="http://www.dreamstime.com/a-thief-thumb2924178.jpg"/>
          <p:cNvPicPr>
            <a:picLocks noChangeAspect="1" noChangeArrowheads="1"/>
          </p:cNvPicPr>
          <p:nvPr/>
        </p:nvPicPr>
        <p:blipFill>
          <a:blip r:embed="rId3" cstate="print"/>
          <a:srcRect b="44000"/>
          <a:stretch>
            <a:fillRect/>
          </a:stretch>
        </p:blipFill>
        <p:spPr bwMode="auto">
          <a:xfrm>
            <a:off x="5334000" y="4724400"/>
            <a:ext cx="3810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Spector</a:t>
            </a:r>
            <a:r>
              <a:rPr lang="en-US" sz="11500" dirty="0" smtClean="0">
                <a:solidFill>
                  <a:schemeClr val="bg1"/>
                </a:solidFill>
              </a:rPr>
              <a:t> Pro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Spector</a:t>
            </a:r>
            <a:r>
              <a:rPr lang="en-US" sz="3200" b="1" dirty="0" smtClean="0"/>
              <a:t> Pro</a:t>
            </a:r>
          </a:p>
          <a:p>
            <a:r>
              <a:rPr lang="en-US" sz="3200" b="1" dirty="0" smtClean="0"/>
              <a:t>$99</a:t>
            </a:r>
          </a:p>
          <a:p>
            <a:r>
              <a:rPr lang="en-US" sz="3200" b="1" dirty="0" smtClean="0"/>
              <a:t>Records every detail of what your kids or employees do on their computer.</a:t>
            </a:r>
          </a:p>
          <a:p>
            <a:r>
              <a:rPr lang="en-US" sz="2000" b="1" dirty="0" smtClean="0"/>
              <a:t>Chats, instant messages, emails, the web sites they visit, what they search for, what they do on MySpace and Facebook, the pictures they post and look at, the keystrokes they type.</a:t>
            </a:r>
          </a:p>
          <a:p>
            <a:endParaRPr lang="en-US" sz="2000" b="1" dirty="0"/>
          </a:p>
          <a:p>
            <a:r>
              <a:rPr lang="en-US" sz="2800" b="1" dirty="0" smtClean="0"/>
              <a:t>Office Wide Version Too – </a:t>
            </a:r>
            <a:r>
              <a:rPr lang="en-US" sz="2800" b="1" dirty="0" err="1" smtClean="0"/>
              <a:t>SpectorPro</a:t>
            </a:r>
            <a:r>
              <a:rPr lang="en-US" sz="2800" b="1" dirty="0" smtClean="0"/>
              <a:t> 360.</a:t>
            </a:r>
            <a:endParaRPr lang="en-US" sz="2000" b="1" dirty="0" smtClean="0"/>
          </a:p>
          <a:p>
            <a:endParaRPr lang="en-US" sz="3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301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http://www.spectorsoft.com/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6" name="Picture 2" descr="Spector Pro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"/>
            <a:ext cx="1443788" cy="1828800"/>
          </a:xfrm>
          <a:prstGeom prst="rect">
            <a:avLst/>
          </a:prstGeom>
          <a:noFill/>
        </p:spPr>
      </p:pic>
      <p:pic>
        <p:nvPicPr>
          <p:cNvPr id="36868" name="Picture 4" descr="http://inconvenientbody.files.wordpress.com/2009/07/big-brother-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81680"/>
            <a:ext cx="2438400" cy="357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Sprint Overdrive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Sprint Overdrive</a:t>
            </a:r>
          </a:p>
          <a:p>
            <a:r>
              <a:rPr lang="en-US" sz="3200" b="1" dirty="0" smtClean="0"/>
              <a:t>$100 + $60/Month</a:t>
            </a:r>
          </a:p>
          <a:p>
            <a:r>
              <a:rPr lang="en-US" sz="3200" b="1" dirty="0" smtClean="0"/>
              <a:t>4G Portable Hotspot for 5 Users</a:t>
            </a:r>
          </a:p>
          <a:p>
            <a:r>
              <a:rPr lang="en-US" sz="3200" b="1" dirty="0" smtClean="0"/>
              <a:t>Fits in Shirt Pocket</a:t>
            </a:r>
          </a:p>
          <a:p>
            <a:r>
              <a:rPr lang="en-US" sz="2000" b="1" dirty="0" smtClean="0"/>
              <a:t>Defaults to 3G and 2G when 4G is not available</a:t>
            </a:r>
            <a:endParaRPr lang="en-US" sz="3200" b="1" dirty="0" smtClean="0"/>
          </a:p>
          <a:p>
            <a:endParaRPr lang="en-US" sz="3200" b="1" dirty="0" smtClean="0"/>
          </a:p>
        </p:txBody>
      </p:sp>
      <p:pic>
        <p:nvPicPr>
          <p:cNvPr id="38914" name="Picture 2" descr="http://www.ubergizmo.com/photos/2010/1/sprint-overdr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26520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http://mobilebusiness.sprint.com/broadband/index.html?pid=4&amp;id9=vanity:overdrive?id9=SEM_Google_C_Sprint_Mobile_Broadband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3750"/>
            <a:ext cx="2609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Green Slim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617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Casio Green Slim Projector</a:t>
            </a:r>
          </a:p>
          <a:p>
            <a:r>
              <a:rPr lang="en-US" sz="3200" b="1" dirty="0" smtClean="0"/>
              <a:t>$849</a:t>
            </a:r>
          </a:p>
          <a:p>
            <a:r>
              <a:rPr lang="en-US" sz="3200" b="1" dirty="0" smtClean="0"/>
              <a:t>2,500 Lumens</a:t>
            </a:r>
          </a:p>
          <a:p>
            <a:r>
              <a:rPr lang="en-US" sz="3200" b="1" dirty="0" smtClean="0"/>
              <a:t>20,000 Hour Bulb</a:t>
            </a:r>
          </a:p>
          <a:p>
            <a:r>
              <a:rPr lang="en-US" sz="3200" b="1" dirty="0" smtClean="0"/>
              <a:t>Mercury Free</a:t>
            </a:r>
          </a:p>
          <a:p>
            <a:r>
              <a:rPr lang="en-US" sz="3200" b="1" dirty="0" smtClean="0"/>
              <a:t>Wireless Communication</a:t>
            </a:r>
          </a:p>
          <a:p>
            <a:r>
              <a:rPr lang="en-US" sz="3200" b="1" dirty="0" smtClean="0"/>
              <a:t>5 Pounds</a:t>
            </a:r>
          </a:p>
          <a:p>
            <a:r>
              <a:rPr lang="pl-PL" sz="3200" b="1" dirty="0"/>
              <a:t>1.7"H x 11.7"W x 8.3"D</a:t>
            </a:r>
            <a:endParaRPr lang="en-US" sz="3200" b="1" dirty="0"/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6019800"/>
            <a:ext cx="42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http://www.superslimprojector.com/home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62" name="Picture 2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662940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Solid State Drives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</a:rPr>
              <a:t>IPAD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Solid State Drives</a:t>
            </a:r>
          </a:p>
          <a:p>
            <a:r>
              <a:rPr lang="en-US" sz="3200" b="1" dirty="0" smtClean="0"/>
              <a:t>$25 to $26,287</a:t>
            </a:r>
          </a:p>
          <a:p>
            <a:r>
              <a:rPr lang="en-US" sz="3200" b="1" dirty="0" smtClean="0"/>
              <a:t>50GB to 480GB</a:t>
            </a:r>
          </a:p>
          <a:p>
            <a:r>
              <a:rPr lang="en-US" sz="3200" b="1" dirty="0" smtClean="0"/>
              <a:t>PCI, USB, SATA</a:t>
            </a:r>
          </a:p>
          <a:p>
            <a:r>
              <a:rPr lang="en-US" sz="3200" b="1" dirty="0" smtClean="0"/>
              <a:t>Example - 50 GB OCZ for $170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943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http://computers.pricegrabber.com/hard-drives/p/11/st=sort/popup7[]=100:1052/sortby=priceA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531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Readers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867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http://electronics.pricegrabber.com/dictionaries-readers/reader/p/1981/form_keyword=reader/st=query/sv=search_top/rd=1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4034" name="Picture 2" descr="http://beta.images.theglobeandmail.com/archive/00159/Sony_reader_vert_159684ar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66800"/>
            <a:ext cx="2311908" cy="2819400"/>
          </a:xfrm>
          <a:prstGeom prst="rect">
            <a:avLst/>
          </a:prstGeom>
          <a:noFill/>
        </p:spPr>
      </p:pic>
      <p:pic>
        <p:nvPicPr>
          <p:cNvPr id="44036" name="Picture 4" descr="http://www.slashgear.com/wp-content/uploads/2009/02/amazon_kindle_2_official_photo_1-48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1" y="1279525"/>
            <a:ext cx="2590800" cy="2590800"/>
          </a:xfrm>
          <a:prstGeom prst="rect">
            <a:avLst/>
          </a:prstGeom>
          <a:noFill/>
        </p:spPr>
      </p:pic>
      <p:pic>
        <p:nvPicPr>
          <p:cNvPr id="44038" name="Picture 6" descr="http://nuknuk7.files.wordpress.com/2009/12/500x_entourage-edge-e-reader-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3049818" cy="26411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Entourage $499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Amazon Kindle $269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Sony $148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BouneBack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5867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http://www.cmsproducts.com/products/backup_software/bounceback/default.html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381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/>
              <a:t>BounceBack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$49 to $79</a:t>
            </a:r>
          </a:p>
          <a:p>
            <a:r>
              <a:rPr lang="en-US" sz="3200" b="1" dirty="0" smtClean="0"/>
              <a:t>Creates a complete clone of your computer’s primary hard drive and enables you to start your Windows operating system from an external USB hard drive.  </a:t>
            </a:r>
            <a:endParaRPr lang="en-US" sz="3200" b="1" dirty="0"/>
          </a:p>
        </p:txBody>
      </p:sp>
      <p:pic>
        <p:nvPicPr>
          <p:cNvPr id="47106" name="Picture 2" descr="Windows Backup 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993" y="304800"/>
            <a:ext cx="277905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Bose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Bose </a:t>
            </a:r>
          </a:p>
          <a:p>
            <a:r>
              <a:rPr lang="en-US" sz="3200" b="1" dirty="0" smtClean="0"/>
              <a:t>Noise Cancelling Head Set</a:t>
            </a:r>
          </a:p>
          <a:p>
            <a:r>
              <a:rPr lang="en-US" sz="3200" b="1" dirty="0" smtClean="0"/>
              <a:t>$299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49154" name="Picture 2" descr="http://www.best-ipod-online.com/images/bose-quiet-comfort-2-head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251200" cy="2438400"/>
          </a:xfrm>
          <a:prstGeom prst="rect">
            <a:avLst/>
          </a:prstGeom>
          <a:noFill/>
        </p:spPr>
      </p:pic>
      <p:pic>
        <p:nvPicPr>
          <p:cNvPr id="49156" name="Picture 4" descr="http://www.gizmowatch.com/images/noise-canceling-headphones_48.jpg"/>
          <p:cNvPicPr>
            <a:picLocks noChangeAspect="1" noChangeArrowheads="1"/>
          </p:cNvPicPr>
          <p:nvPr/>
        </p:nvPicPr>
        <p:blipFill>
          <a:blip r:embed="rId3" cstate="print"/>
          <a:srcRect b="28000"/>
          <a:stretch>
            <a:fillRect/>
          </a:stretch>
        </p:blipFill>
        <p:spPr bwMode="auto">
          <a:xfrm>
            <a:off x="1981200" y="2514600"/>
            <a:ext cx="5257800" cy="283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Pocket </a:t>
            </a:r>
            <a:r>
              <a:rPr lang="en-US" sz="11500" dirty="0" err="1" smtClean="0">
                <a:solidFill>
                  <a:schemeClr val="bg1"/>
                </a:solidFill>
              </a:rPr>
              <a:t>CamCorders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Pocket Camcorders - Many Brands</a:t>
            </a:r>
          </a:p>
          <a:p>
            <a:r>
              <a:rPr lang="en-US" sz="3200" b="1" dirty="0" smtClean="0"/>
              <a:t>Creative </a:t>
            </a:r>
            <a:r>
              <a:rPr lang="en-US" sz="3200" b="1" dirty="0" err="1" smtClean="0"/>
              <a:t>Vado</a:t>
            </a:r>
            <a:r>
              <a:rPr lang="en-US" sz="3200" b="1" dirty="0" smtClean="0"/>
              <a:t> - $180</a:t>
            </a:r>
          </a:p>
          <a:p>
            <a:r>
              <a:rPr lang="en-US" sz="3200" b="1" dirty="0" smtClean="0"/>
              <a:t>$130 to $280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1202" name="Picture 2" descr="http://www.markstechnologynews.com/wp-content/uploads/2009/09/creatives-vado-hd-pocket-camcorder-gets-a-glossy-make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656" y="1447800"/>
            <a:ext cx="4041093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Patriot Bolt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510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IPAD</a:t>
            </a:r>
          </a:p>
          <a:p>
            <a:r>
              <a:rPr lang="en-US" sz="3200" b="1" dirty="0" smtClean="0"/>
              <a:t>$649 to $1,249</a:t>
            </a:r>
          </a:p>
          <a:p>
            <a:r>
              <a:rPr lang="en-US" sz="3200" b="1" dirty="0" smtClean="0"/>
              <a:t>Really Just a Big iTouch</a:t>
            </a:r>
          </a:p>
          <a:p>
            <a:r>
              <a:rPr lang="en-US" sz="3200" b="1" dirty="0" smtClean="0"/>
              <a:t>I Like the iTouch</a:t>
            </a:r>
          </a:p>
          <a:p>
            <a:r>
              <a:rPr lang="en-US" sz="3200" b="1" dirty="0" smtClean="0"/>
              <a:t>Easier to Read Than iTouch</a:t>
            </a:r>
          </a:p>
          <a:p>
            <a:r>
              <a:rPr lang="en-US" sz="3200" b="1" dirty="0" smtClean="0"/>
              <a:t>Far Too Big To be Handheld</a:t>
            </a:r>
          </a:p>
          <a:p>
            <a:r>
              <a:rPr lang="en-US" sz="3200" b="1" dirty="0" smtClean="0"/>
              <a:t>Not as Powerful as Laptop</a:t>
            </a:r>
          </a:p>
          <a:p>
            <a:r>
              <a:rPr lang="en-US" sz="3200" b="1" dirty="0" smtClean="0"/>
              <a:t>Costs More Than A Laptop</a:t>
            </a:r>
          </a:p>
          <a:p>
            <a:r>
              <a:rPr lang="en-US" sz="3200" b="1" dirty="0" smtClean="0"/>
              <a:t>Heavier than eReaders</a:t>
            </a:r>
          </a:p>
          <a:p>
            <a:r>
              <a:rPr lang="en-US" sz="3200" b="1" dirty="0" smtClean="0"/>
              <a:t>Fingerprints</a:t>
            </a:r>
          </a:p>
          <a:p>
            <a:r>
              <a:rPr lang="en-US" sz="3200" b="1" dirty="0" smtClean="0"/>
              <a:t>Accidental Menus</a:t>
            </a:r>
          </a:p>
          <a:p>
            <a:r>
              <a:rPr lang="en-US" sz="3200" b="1" dirty="0" smtClean="0"/>
              <a:t> </a:t>
            </a:r>
          </a:p>
        </p:txBody>
      </p:sp>
      <p:pic>
        <p:nvPicPr>
          <p:cNvPr id="16386" name="Picture 2" descr="http://www.cbc.ca/gfx/images/news/photos/2010/01/27/ipad_cp_reut29JG4.jpg"/>
          <p:cNvPicPr>
            <a:picLocks noChangeAspect="1" noChangeArrowheads="1"/>
          </p:cNvPicPr>
          <p:nvPr/>
        </p:nvPicPr>
        <p:blipFill>
          <a:blip r:embed="rId2" cstate="print"/>
          <a:srcRect l="37215" r="13470"/>
          <a:stretch>
            <a:fillRect/>
          </a:stretch>
        </p:blipFill>
        <p:spPr bwMode="auto">
          <a:xfrm>
            <a:off x="6400800" y="0"/>
            <a:ext cx="2743200" cy="3133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4191000"/>
            <a:ext cx="274320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Carlton’s Advice, Get a Laptop – less Money, Does More, More Powerful</a:t>
            </a:r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$18 to $259</a:t>
            </a:r>
          </a:p>
          <a:p>
            <a:r>
              <a:rPr lang="en-US" sz="3200" b="1" dirty="0" smtClean="0"/>
              <a:t>8 GB to 64 GB</a:t>
            </a:r>
          </a:p>
          <a:p>
            <a:r>
              <a:rPr lang="en-US" sz="3200" b="1" dirty="0" smtClean="0"/>
              <a:t>Encrypted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638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5334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http://www.newegg.com/Product/ProductList.aspx?Submit=ENE&amp;N=100007960%20600038374&amp;IsNodeId=1&amp;name=256bit%20AES%20Encryption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3657600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Patriot Bolt</a:t>
            </a:r>
          </a:p>
          <a:p>
            <a:pPr algn="ctr"/>
            <a:r>
              <a:rPr lang="en-US" b="1" dirty="0" smtClean="0"/>
              <a:t>8GB</a:t>
            </a:r>
          </a:p>
          <a:p>
            <a:pPr algn="ctr"/>
            <a:r>
              <a:rPr lang="en-US" b="1" dirty="0" smtClean="0"/>
              <a:t>$25</a:t>
            </a:r>
            <a:endParaRPr lang="en-US" b="1" dirty="0" smtClean="0"/>
          </a:p>
        </p:txBody>
      </p:sp>
      <p:pic>
        <p:nvPicPr>
          <p:cNvPr id="55299" name="Picture 3" descr="Personal Pocket Safe encrypted smart 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192736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05400" y="36576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CHDT Corp </a:t>
            </a:r>
          </a:p>
          <a:p>
            <a:pPr algn="ctr"/>
            <a:r>
              <a:rPr lang="en-US" b="1" dirty="0" smtClean="0"/>
              <a:t>Personal Pocket Safe USB</a:t>
            </a:r>
          </a:p>
          <a:p>
            <a:pPr algn="ctr"/>
            <a:r>
              <a:rPr lang="en-US" b="1" dirty="0" smtClean="0"/>
              <a:t>4GB, $48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Key Coded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Door Locks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Key Coded Door Locks </a:t>
            </a:r>
            <a:endParaRPr lang="en-US" sz="3200" b="1" dirty="0"/>
          </a:p>
        </p:txBody>
      </p:sp>
      <p:pic>
        <p:nvPicPr>
          <p:cNvPr id="53250" name="Picture 2" descr="Morning Industry QF-01P Dead Bolt For Keyless Entry Into A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58799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InkJet</a:t>
            </a:r>
            <a:r>
              <a:rPr lang="en-US" sz="11500" dirty="0" smtClean="0">
                <a:solidFill>
                  <a:schemeClr val="bg1"/>
                </a:solidFill>
              </a:rPr>
              <a:t> Multifunction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EPSON RULES!</a:t>
            </a:r>
            <a:endParaRPr lang="en-US" sz="3200" b="1" dirty="0"/>
          </a:p>
        </p:txBody>
      </p:sp>
      <p:pic>
        <p:nvPicPr>
          <p:cNvPr id="57346" name="Picture 2" descr="http://www.inkjetprinter.org.uk/uploads/Image/Epson-Stylus-Photo-875DC-Inkjet-Pr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810000" cy="3810000"/>
          </a:xfrm>
          <a:prstGeom prst="rect">
            <a:avLst/>
          </a:prstGeom>
          <a:noFill/>
        </p:spPr>
      </p:pic>
      <p:pic>
        <p:nvPicPr>
          <p:cNvPr id="57348" name="Picture 4" descr="http://www.homegear.com/images/Epson_Stylus_NX515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460756" cy="22256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38600" y="1524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Epson Stylus </a:t>
            </a:r>
            <a:r>
              <a:rPr lang="en-US" sz="3200" b="1" dirty="0" smtClean="0"/>
              <a:t>NX515</a:t>
            </a:r>
          </a:p>
          <a:p>
            <a:r>
              <a:rPr lang="en-US" sz="3200" b="1" dirty="0" smtClean="0"/>
              <a:t>$130</a:t>
            </a:r>
          </a:p>
          <a:p>
            <a:r>
              <a:rPr lang="en-US" sz="3200" b="1" dirty="0" smtClean="0"/>
              <a:t>Color printer, Scanner</a:t>
            </a:r>
          </a:p>
          <a:p>
            <a:r>
              <a:rPr lang="en-US" sz="3200" b="1" dirty="0" smtClean="0"/>
              <a:t>36 PPM</a:t>
            </a:r>
          </a:p>
          <a:p>
            <a:r>
              <a:rPr lang="en-US" sz="3200" b="1" dirty="0"/>
              <a:t>5760 x 1440 optimized dpi </a:t>
            </a:r>
            <a:r>
              <a:rPr lang="en-US" sz="3200" b="1" dirty="0" smtClean="0"/>
              <a:t> 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Jabra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Cruiser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JABRA CRUISER</a:t>
            </a:r>
          </a:p>
          <a:p>
            <a:r>
              <a:rPr lang="en-US" sz="3200" b="1" dirty="0" smtClean="0"/>
              <a:t>$47</a:t>
            </a:r>
          </a:p>
          <a:p>
            <a:r>
              <a:rPr lang="en-US" sz="3200" b="1" dirty="0" smtClean="0"/>
              <a:t>Hands Free Speaker Phone</a:t>
            </a:r>
            <a:endParaRPr lang="en-US" sz="3200" b="1" dirty="0"/>
          </a:p>
        </p:txBody>
      </p:sp>
      <p:pic>
        <p:nvPicPr>
          <p:cNvPr id="59394" name="Picture 2" descr="Jabra Cruiser Bluetooth Car Kit, Speakerph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3390900" cy="33909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1910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Auto-pairing </a:t>
            </a:r>
            <a:r>
              <a:rPr lang="en-US" sz="3200" b="1" dirty="0" smtClean="0"/>
              <a:t>makes for easy set-up </a:t>
            </a:r>
            <a:endParaRPr lang="en-US" sz="3200" b="1" dirty="0"/>
          </a:p>
          <a:p>
            <a:r>
              <a:rPr lang="en-US" sz="3200" b="1" dirty="0"/>
              <a:t>14 hours talk-time and 13 days standby time </a:t>
            </a:r>
          </a:p>
          <a:p>
            <a:r>
              <a:rPr lang="en-US" sz="3200" b="1" dirty="0"/>
              <a:t>Multipoint allows you to simultaneously connect to two devices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SMART PHONES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862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Google Android</a:t>
            </a:r>
          </a:p>
          <a:p>
            <a:pPr algn="ctr"/>
            <a:r>
              <a:rPr lang="en-US" sz="2000" b="1" dirty="0" smtClean="0"/>
              <a:t>(T-Mobile)</a:t>
            </a:r>
            <a:endParaRPr lang="en-US" sz="3200" b="1" dirty="0"/>
          </a:p>
        </p:txBody>
      </p:sp>
      <p:pic>
        <p:nvPicPr>
          <p:cNvPr id="61442" name="Picture 2" descr="http://www.mobiletopsoft.com/images/news/g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438400" cy="2438400"/>
          </a:xfrm>
          <a:prstGeom prst="rect">
            <a:avLst/>
          </a:prstGeom>
          <a:noFill/>
        </p:spPr>
      </p:pic>
      <p:pic>
        <p:nvPicPr>
          <p:cNvPr id="61444" name="Picture 4" descr="http://papelpop.com/euquero/wp-content/uploads/2009/08/blackberry_storm_iphone_3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762454" cy="24955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2800" y="3949005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BlackBerry RIM</a:t>
            </a:r>
          </a:p>
          <a:p>
            <a:pPr algn="ctr"/>
            <a:r>
              <a:rPr lang="en-US" sz="3200" b="1" dirty="0" smtClean="0"/>
              <a:t>Storm/Pearl</a:t>
            </a:r>
          </a:p>
          <a:p>
            <a:pPr algn="ctr"/>
            <a:r>
              <a:rPr lang="en-US" sz="2000" b="1" dirty="0" smtClean="0"/>
              <a:t>(AT&amp;T, Verizon)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477000" y="38862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Apple Iphone</a:t>
            </a:r>
          </a:p>
          <a:p>
            <a:pPr algn="ctr"/>
            <a:r>
              <a:rPr lang="en-US" sz="2000" b="1" dirty="0" smtClean="0"/>
              <a:t>(AT&amp;T)</a:t>
            </a:r>
            <a:endParaRPr lang="en-US" sz="3200" b="1" dirty="0"/>
          </a:p>
        </p:txBody>
      </p:sp>
      <p:pic>
        <p:nvPicPr>
          <p:cNvPr id="61446" name="Picture 6" descr="http://www.kottke.org/plus/misc/images/iphone-parall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193800"/>
            <a:ext cx="2011136" cy="23463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152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Smart Phones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862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LG VX9900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581400" y="3886200"/>
            <a:ext cx="2362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Palm Treo</a:t>
            </a:r>
          </a:p>
          <a:p>
            <a:pPr algn="ctr"/>
            <a:r>
              <a:rPr lang="en-US" sz="2000" b="1" dirty="0" smtClean="0"/>
              <a:t>(Verizon, Sprint)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477000" y="38862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HTC Touch Diamond</a:t>
            </a:r>
          </a:p>
          <a:p>
            <a:pPr algn="ctr"/>
            <a:r>
              <a:rPr lang="en-US" sz="2000" b="1" dirty="0" smtClean="0"/>
              <a:t>(All 3G Networks)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152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Smart Phones</a:t>
            </a:r>
            <a:endParaRPr lang="en-US" sz="3200" b="1" dirty="0"/>
          </a:p>
        </p:txBody>
      </p:sp>
      <p:pic>
        <p:nvPicPr>
          <p:cNvPr id="63490" name="Picture 2" descr="http://i.i.com.com/cnwk.1d/i/bto/20061120/VX9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1"/>
            <a:ext cx="2442308" cy="2286000"/>
          </a:xfrm>
          <a:prstGeom prst="rect">
            <a:avLst/>
          </a:prstGeom>
          <a:noFill/>
        </p:spPr>
      </p:pic>
      <p:pic>
        <p:nvPicPr>
          <p:cNvPr id="63492" name="Picture 4" descr="http://www.cameraphonesplaza.com/wp-content/uploads/2009/08/smart-phone-definiti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49662"/>
            <a:ext cx="2590800" cy="2279338"/>
          </a:xfrm>
          <a:prstGeom prst="rect">
            <a:avLst/>
          </a:prstGeom>
          <a:noFill/>
        </p:spPr>
      </p:pic>
      <p:pic>
        <p:nvPicPr>
          <p:cNvPr id="63494" name="Picture 6" descr="HTC Touch Diamond smartphone with 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1840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</a:rPr>
              <a:t>Iphone 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 Phones:</a:t>
            </a:r>
          </a:p>
          <a:p>
            <a:endParaRPr lang="en-US" sz="2800" dirty="0" smtClean="0"/>
          </a:p>
          <a:p>
            <a:r>
              <a:rPr lang="en-US" sz="2800" dirty="0" smtClean="0"/>
              <a:t>Five Operating Systems to Choose From: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Google Droid O/S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BlackBerry O/S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Apple O/S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Palm O/S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Microsoft Windows O/S</a:t>
            </a:r>
          </a:p>
          <a:p>
            <a:pPr marL="800100" lvl="1" indent="-342900">
              <a:buAutoNum type="arabicPeriod"/>
            </a:pPr>
            <a:endParaRPr lang="en-US" sz="2800" dirty="0"/>
          </a:p>
          <a:p>
            <a:pPr marL="342900" indent="-342900"/>
            <a:r>
              <a:rPr lang="en-US" sz="2800" dirty="0" smtClean="0"/>
              <a:t>Key is to Select the Best Cellular Provider in Your Area:</a:t>
            </a:r>
          </a:p>
          <a:p>
            <a:pPr marL="971550" lvl="1" indent="-514350">
              <a:buAutoNum type="arabicPeriod"/>
            </a:pPr>
            <a:r>
              <a:rPr lang="en-US" sz="2800" dirty="0" smtClean="0"/>
              <a:t>Verizon</a:t>
            </a:r>
          </a:p>
          <a:p>
            <a:pPr marL="971550" lvl="1" indent="-514350">
              <a:buAutoNum type="arabicPeriod"/>
            </a:pPr>
            <a:r>
              <a:rPr lang="en-US" sz="2800" dirty="0" smtClean="0"/>
              <a:t>AT&amp;T</a:t>
            </a:r>
          </a:p>
          <a:p>
            <a:pPr marL="971550" lvl="1" indent="-514350">
              <a:buAutoNum type="arabicPeriod"/>
            </a:pPr>
            <a:r>
              <a:rPr lang="en-US" sz="2800" dirty="0" smtClean="0"/>
              <a:t>Sprint</a:t>
            </a:r>
          </a:p>
          <a:p>
            <a:pPr marL="971550" lvl="1" indent="-514350">
              <a:buAutoNum type="arabicPeriod"/>
            </a:pPr>
            <a:r>
              <a:rPr lang="en-US" sz="2800" dirty="0" smtClean="0"/>
              <a:t>T-Mobile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 Phones:</a:t>
            </a:r>
          </a:p>
          <a:p>
            <a:endParaRPr lang="en-US" sz="2800" dirty="0" smtClean="0"/>
          </a:p>
          <a:p>
            <a:r>
              <a:rPr lang="en-US" sz="2800" dirty="0" smtClean="0"/>
              <a:t>Are for people who don’t always have a laptop with them</a:t>
            </a:r>
          </a:p>
          <a:p>
            <a:r>
              <a:rPr lang="en-US" sz="2800" dirty="0" smtClean="0"/>
              <a:t>And want to check/send e-mails</a:t>
            </a:r>
          </a:p>
          <a:p>
            <a:r>
              <a:rPr lang="en-US" sz="2800" dirty="0" smtClean="0"/>
              <a:t>And have their contacts/calendar/To Do with them</a:t>
            </a:r>
          </a:p>
          <a:p>
            <a:endParaRPr lang="en-US" sz="2800" dirty="0"/>
          </a:p>
          <a:p>
            <a:r>
              <a:rPr lang="en-US" sz="2800" dirty="0" smtClean="0"/>
              <a:t>If You Always carry A </a:t>
            </a:r>
            <a:r>
              <a:rPr lang="en-US" sz="2800" dirty="0" err="1" smtClean="0"/>
              <a:t>LapTop</a:t>
            </a:r>
            <a:r>
              <a:rPr lang="en-US" sz="2800" dirty="0" smtClean="0"/>
              <a:t>, Then a Smart Phone is not Very Necessary</a:t>
            </a:r>
          </a:p>
          <a:p>
            <a:endParaRPr lang="en-US" sz="2800" dirty="0"/>
          </a:p>
          <a:p>
            <a:r>
              <a:rPr lang="en-US" sz="2800" dirty="0" smtClean="0"/>
              <a:t>You can Forward E-Mails to a Regular Phone via MMS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The CHUBBY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CHUBBY</a:t>
            </a:r>
          </a:p>
          <a:p>
            <a:r>
              <a:rPr lang="en-US" sz="3200" b="1" dirty="0" smtClean="0"/>
              <a:t>$179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54102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 Bean Bag Computer/Alarm Clock/Photo Viewer</a:t>
            </a:r>
          </a:p>
          <a:p>
            <a:r>
              <a:rPr lang="en-US" sz="2800" b="1" dirty="0" smtClean="0"/>
              <a:t>No, I Don’t Know Why</a:t>
            </a:r>
            <a:endParaRPr lang="en-US" sz="2800" b="1" dirty="0"/>
          </a:p>
        </p:txBody>
      </p:sp>
      <p:pic>
        <p:nvPicPr>
          <p:cNvPr id="64516" name="Picture 4" descr="Chumby released and pric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248400" cy="303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NetBooks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NetBooks</a:t>
            </a:r>
            <a:endParaRPr lang="en-US" sz="3200" b="1" dirty="0" smtClean="0"/>
          </a:p>
          <a:p>
            <a:r>
              <a:rPr lang="en-US" sz="3200" b="1" dirty="0" smtClean="0"/>
              <a:t>$300 Computers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1054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Small, Light Weight, Cheap, Easier to Use than a Handheld, Browser, Not As Powerful </a:t>
            </a:r>
          </a:p>
          <a:p>
            <a:r>
              <a:rPr lang="en-US" sz="2800" b="1" dirty="0" smtClean="0"/>
              <a:t>Works In A Pinch, But I prefer a </a:t>
            </a:r>
            <a:r>
              <a:rPr lang="en-US" sz="2800" b="1" dirty="0" err="1" smtClean="0"/>
              <a:t>LapTop</a:t>
            </a:r>
            <a:endParaRPr lang="en-US" sz="2800" b="1" dirty="0"/>
          </a:p>
        </p:txBody>
      </p:sp>
      <p:pic>
        <p:nvPicPr>
          <p:cNvPr id="66562" name="Picture 2" descr="Palm Foleo Mobile Compa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SKYPE TV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SKYPE TV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5638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Video Conference Via your TV</a:t>
            </a:r>
          </a:p>
          <a:p>
            <a:r>
              <a:rPr lang="en-US" sz="2000" b="1" dirty="0" smtClean="0">
                <a:hlinkClick r:id="rId2"/>
              </a:rPr>
              <a:t>http://www.skype.com/intl/en-us/get-skype/on-your-tv/</a:t>
            </a:r>
            <a:r>
              <a:rPr lang="en-US" sz="2000" b="1" dirty="0" smtClean="0"/>
              <a:t> </a:t>
            </a:r>
            <a:endParaRPr lang="en-US" sz="2800" b="1" dirty="0"/>
          </a:p>
        </p:txBody>
      </p:sp>
      <p:pic>
        <p:nvPicPr>
          <p:cNvPr id="68610" name="Picture 2" descr="http://targethd.net/wp-content/uploads/2010/01/lg-skype-tv-dec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951136" cy="3390901"/>
          </a:xfrm>
          <a:prstGeom prst="rect">
            <a:avLst/>
          </a:prstGeom>
          <a:noFill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40100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KEEP VID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410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iPhone4</a:t>
            </a:r>
          </a:p>
          <a:p>
            <a:r>
              <a:rPr lang="en-US" sz="3200" b="1" dirty="0" smtClean="0"/>
              <a:t>$199 to $299</a:t>
            </a:r>
          </a:p>
          <a:p>
            <a:r>
              <a:rPr lang="en-US" sz="3200" b="1" dirty="0" smtClean="0"/>
              <a:t>Really Just a iTouch w/ Phone</a:t>
            </a:r>
          </a:p>
          <a:p>
            <a:r>
              <a:rPr lang="en-US" sz="3200" b="1" dirty="0" smtClean="0"/>
              <a:t>I Like the iTouch</a:t>
            </a:r>
          </a:p>
          <a:p>
            <a:r>
              <a:rPr lang="en-US" sz="3200" b="1" dirty="0" smtClean="0"/>
              <a:t>Easier to Read Than iTouch</a:t>
            </a:r>
          </a:p>
          <a:p>
            <a:r>
              <a:rPr lang="en-US" sz="3200" b="1" dirty="0" smtClean="0"/>
              <a:t>Far Too Big To be Handheld</a:t>
            </a:r>
          </a:p>
          <a:p>
            <a:r>
              <a:rPr lang="en-US" sz="3200" b="1" dirty="0" smtClean="0"/>
              <a:t>Not as Powerful as Laptop</a:t>
            </a:r>
          </a:p>
          <a:p>
            <a:r>
              <a:rPr lang="en-US" sz="3200" b="1" dirty="0" smtClean="0"/>
              <a:t>Costs More Than A Laptop</a:t>
            </a:r>
          </a:p>
          <a:p>
            <a:r>
              <a:rPr lang="en-US" sz="3200" b="1" dirty="0" smtClean="0"/>
              <a:t>Heavier than eReaders</a:t>
            </a:r>
          </a:p>
          <a:p>
            <a:r>
              <a:rPr lang="en-US" sz="3200" b="1" dirty="0" smtClean="0"/>
              <a:t>Fingerprints</a:t>
            </a:r>
          </a:p>
          <a:p>
            <a:r>
              <a:rPr lang="en-US" sz="3200" b="1" dirty="0" smtClean="0"/>
              <a:t>Accidental Menus</a:t>
            </a:r>
          </a:p>
          <a:p>
            <a:r>
              <a:rPr lang="en-US" sz="3200" b="1" dirty="0" smtClean="0"/>
              <a:t> </a:t>
            </a:r>
          </a:p>
        </p:txBody>
      </p:sp>
      <p:pic>
        <p:nvPicPr>
          <p:cNvPr id="18434" name="Picture 2" descr="http://erazer007.files.wordpress.com/2009/04/iphone-2009-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788" y="1"/>
            <a:ext cx="301721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KEEP VID</a:t>
            </a:r>
          </a:p>
          <a:p>
            <a:r>
              <a:rPr lang="en-US" sz="3200" b="1" dirty="0" smtClean="0"/>
              <a:t>Save YouTube Video Clips to Your Computer As Self Running Files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4864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www.youtube.com/watch?v=k2KfxdjjvDE&amp;NR=1</a:t>
            </a:r>
            <a:endParaRPr lang="en-US" dirty="0" smtClean="0"/>
          </a:p>
          <a:p>
            <a:pPr algn="ctr"/>
            <a:r>
              <a:rPr lang="en-US" b="1" dirty="0" smtClean="0">
                <a:hlinkClick r:id="rId3"/>
              </a:rPr>
              <a:t>www.keepvid.com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0658" name="Picture 2" descr="http://upload.wikimedia.org/wikipedia/en/1/1a/Secretariat-bookcover.jpg"/>
          <p:cNvPicPr>
            <a:picLocks noChangeAspect="1" noChangeArrowheads="1"/>
          </p:cNvPicPr>
          <p:nvPr/>
        </p:nvPicPr>
        <p:blipFill>
          <a:blip r:embed="rId4" cstate="print"/>
          <a:srcRect b="12646"/>
          <a:stretch>
            <a:fillRect/>
          </a:stretch>
        </p:blipFill>
        <p:spPr bwMode="auto">
          <a:xfrm>
            <a:off x="2362200" y="2057400"/>
            <a:ext cx="389901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Power Patrol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1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Oregon Scientific</a:t>
            </a:r>
          </a:p>
          <a:p>
            <a:r>
              <a:rPr lang="en-US" sz="3200" dirty="0" smtClean="0"/>
              <a:t>$30</a:t>
            </a:r>
          </a:p>
          <a:p>
            <a:r>
              <a:rPr lang="en-US" sz="3200" dirty="0" smtClean="0"/>
              <a:t>Monitor power consumption, carbon emissions, and real-time costs for up to eight appliances</a:t>
            </a:r>
            <a:endParaRPr lang="en-US" sz="3200" b="1" dirty="0"/>
          </a:p>
        </p:txBody>
      </p:sp>
      <p:pic>
        <p:nvPicPr>
          <p:cNvPr id="74754" name="Picture 2" descr="http://www.earthtechling.com/wp-content/uploads/2010/01/oregonscientific-applianc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4286250" cy="34004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http://www.earthtechling.com/2010/01/upcoming-oregon-scientific-devices-track-appliance-energy-usage/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10X ZOOM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Nikon S8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928" y="1981200"/>
            <a:ext cx="4005072" cy="41719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381000"/>
            <a:ext cx="4953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NIKON COOLPIX</a:t>
            </a:r>
          </a:p>
          <a:p>
            <a:r>
              <a:rPr lang="en-US" sz="3200" b="1" dirty="0" smtClean="0"/>
              <a:t>$300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thinnest camera</a:t>
            </a:r>
            <a:r>
              <a:rPr lang="en-US" sz="2400" b="1" baseline="30000" dirty="0" smtClean="0"/>
              <a:t>*1</a:t>
            </a:r>
            <a:r>
              <a:rPr lang="en-US" sz="2400" b="1" dirty="0" smtClean="0"/>
              <a:t> in its class </a:t>
            </a:r>
          </a:p>
          <a:p>
            <a:r>
              <a:rPr lang="en-US" sz="2400" b="1" dirty="0" smtClean="0"/>
              <a:t>Wide-angle 10x zoom</a:t>
            </a:r>
          </a:p>
          <a:p>
            <a:r>
              <a:rPr lang="en-US" sz="2400" b="1" dirty="0" smtClean="0"/>
              <a:t>Macro shooting as close as 0.4 inch </a:t>
            </a:r>
          </a:p>
          <a:p>
            <a:r>
              <a:rPr lang="en-US" sz="2400" b="1" dirty="0" smtClean="0"/>
              <a:t>14.2 Megapixels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http://www.earthtechling.com/2010/01/upcoming-oregon-scientific-devices-track-appliance-energy-usage/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 Tech Update</a:t>
            </a:r>
            <a:br>
              <a:rPr lang="en-US" dirty="0" smtClean="0"/>
            </a:br>
            <a:r>
              <a:rPr lang="en-US" dirty="0" smtClean="0"/>
              <a:t>for CPAs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J. Carlton Collins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bg1"/>
                </a:solidFill>
              </a:rPr>
              <a:t>Blu</a:t>
            </a:r>
            <a:r>
              <a:rPr lang="en-US" sz="16600" dirty="0" smtClean="0">
                <a:solidFill>
                  <a:schemeClr val="bg1"/>
                </a:solidFill>
              </a:rPr>
              <a:t>-Ray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5410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Blu</a:t>
            </a:r>
            <a:r>
              <a:rPr lang="en-US" sz="3200" b="1" dirty="0" smtClean="0"/>
              <a:t>-Ray</a:t>
            </a:r>
          </a:p>
          <a:p>
            <a:r>
              <a:rPr lang="en-US" sz="3200" b="1" dirty="0" smtClean="0"/>
              <a:t>$ = Varies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Blue Laser Beams Are 1/10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The Size of Red Laser Beams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Thus </a:t>
            </a:r>
            <a:r>
              <a:rPr lang="en-US" sz="3200" b="1" dirty="0" err="1" smtClean="0"/>
              <a:t>Blu</a:t>
            </a:r>
            <a:r>
              <a:rPr lang="en-US" sz="3200" b="1" dirty="0" smtClean="0"/>
              <a:t>-Ray Disks can Squeeze Ten Times the Information Than a Standard DVD</a:t>
            </a:r>
          </a:p>
          <a:p>
            <a:endParaRPr lang="en-US" sz="3200" b="1" dirty="0"/>
          </a:p>
          <a:p>
            <a:r>
              <a:rPr lang="en-US" sz="3200" b="1" dirty="0" smtClean="0"/>
              <a:t>Which Allows for HD DVDs</a:t>
            </a:r>
          </a:p>
        </p:txBody>
      </p:sp>
      <p:pic>
        <p:nvPicPr>
          <p:cNvPr id="22530" name="Picture 2" descr="http://www.digital-digest.com/blog/DVDGuy/wp-content/uploads/2008/06/blu-ray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22532" name="Picture 4" descr="http://www.giftsandfreeadvice.com/free_advice/wp-content/uploads/2009/12/blu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009900" y="3390900"/>
            <a:ext cx="5562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2743201" y="3428999"/>
            <a:ext cx="5486400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</a:rPr>
              <a:t>GoogleTV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969</Words>
  <Application>Microsoft Office PowerPoint</Application>
  <PresentationFormat>On-screen Show (4:3)</PresentationFormat>
  <Paragraphs>241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2010 Tech Update for CPAs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Tech Update for CPAs</dc:title>
  <dc:creator>Carlton</dc:creator>
  <cp:lastModifiedBy>Carlton</cp:lastModifiedBy>
  <cp:revision>397</cp:revision>
  <dcterms:created xsi:type="dcterms:W3CDTF">2010-07-10T23:52:49Z</dcterms:created>
  <dcterms:modified xsi:type="dcterms:W3CDTF">2010-07-13T15:32:23Z</dcterms:modified>
</cp:coreProperties>
</file>