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4" r:id="rId13"/>
    <p:sldId id="366" r:id="rId14"/>
    <p:sldId id="365" r:id="rId15"/>
    <p:sldId id="363" r:id="rId16"/>
    <p:sldId id="360" r:id="rId17"/>
    <p:sldId id="361" r:id="rId18"/>
    <p:sldId id="362" r:id="rId19"/>
    <p:sldId id="367" r:id="rId20"/>
    <p:sldId id="336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277" r:id="rId31"/>
    <p:sldId id="258" r:id="rId32"/>
    <p:sldId id="279" r:id="rId33"/>
    <p:sldId id="278" r:id="rId34"/>
    <p:sldId id="262" r:id="rId35"/>
    <p:sldId id="280" r:id="rId36"/>
    <p:sldId id="263" r:id="rId37"/>
    <p:sldId id="264" r:id="rId38"/>
    <p:sldId id="259" r:id="rId39"/>
    <p:sldId id="265" r:id="rId40"/>
    <p:sldId id="260" r:id="rId41"/>
    <p:sldId id="266" r:id="rId42"/>
    <p:sldId id="285" r:id="rId43"/>
    <p:sldId id="271" r:id="rId44"/>
    <p:sldId id="286" r:id="rId45"/>
    <p:sldId id="272" r:id="rId46"/>
    <p:sldId id="257" r:id="rId47"/>
    <p:sldId id="287" r:id="rId48"/>
    <p:sldId id="273" r:id="rId49"/>
    <p:sldId id="274" r:id="rId50"/>
    <p:sldId id="275" r:id="rId51"/>
    <p:sldId id="288" r:id="rId52"/>
    <p:sldId id="276" r:id="rId53"/>
    <p:sldId id="311" r:id="rId54"/>
    <p:sldId id="377" r:id="rId55"/>
    <p:sldId id="314" r:id="rId56"/>
    <p:sldId id="379" r:id="rId57"/>
    <p:sldId id="378" r:id="rId58"/>
    <p:sldId id="380" r:id="rId59"/>
    <p:sldId id="318" r:id="rId60"/>
    <p:sldId id="381" r:id="rId61"/>
    <p:sldId id="382" r:id="rId62"/>
    <p:sldId id="384" r:id="rId63"/>
    <p:sldId id="383" r:id="rId64"/>
    <p:sldId id="385" r:id="rId65"/>
    <p:sldId id="289" r:id="rId66"/>
    <p:sldId id="291" r:id="rId67"/>
    <p:sldId id="292" r:id="rId68"/>
    <p:sldId id="293" r:id="rId69"/>
    <p:sldId id="295" r:id="rId70"/>
    <p:sldId id="294" r:id="rId71"/>
    <p:sldId id="296" r:id="rId72"/>
    <p:sldId id="297" r:id="rId73"/>
    <p:sldId id="298" r:id="rId74"/>
    <p:sldId id="299" r:id="rId75"/>
    <p:sldId id="300" r:id="rId76"/>
    <p:sldId id="301" r:id="rId77"/>
    <p:sldId id="303" r:id="rId78"/>
    <p:sldId id="302" r:id="rId79"/>
    <p:sldId id="305" r:id="rId80"/>
    <p:sldId id="304" r:id="rId81"/>
    <p:sldId id="306" r:id="rId82"/>
    <p:sldId id="307" r:id="rId83"/>
    <p:sldId id="335" r:id="rId84"/>
    <p:sldId id="309" r:id="rId85"/>
    <p:sldId id="338" r:id="rId86"/>
    <p:sldId id="312" r:id="rId87"/>
    <p:sldId id="341" r:id="rId88"/>
    <p:sldId id="317" r:id="rId89"/>
    <p:sldId id="316" r:id="rId90"/>
    <p:sldId id="319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E084-EFF2-4F66-8619-5637A0E6BC3B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21504-1E97-4C62-BBA7-6C3105C1C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6734-7634-4552-AB94-9F25DDE460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August 2009 – J. Carlton Collins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Copyright August 2009 – J. Carlton Collins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9D30-63CA-4EA7-AC3B-A71EAA7501E8}" type="datetimeFigureOut">
              <a:rPr lang="en-US" smtClean="0"/>
              <a:pPr/>
              <a:t>08/28/09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C30E-5290-43BD-8F21-44237262C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saresearch.com/web/frame1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search?hl=en&amp;q=%22text+to+speech%22&amp;aq=f&amp;oq=&amp;aqi=g1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://www.fin.ucar.edu/sass/safety/ucar_sass/ergo/mouse_pad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http://www.alimed.com/product_images/70951.jpg" TargetMode="External"/><Relationship Id="rId7" Type="http://schemas.openxmlformats.org/officeDocument/2006/relationships/image" Target="http://www.officepacific.com/images/Web-Ergonomics/Keyboard%20Arm5635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http://www.officepacific.com/images/Web-Ergonomics/MonitorLift7100.jpg" TargetMode="External"/><Relationship Id="rId4" Type="http://schemas.openxmlformats.org/officeDocument/2006/relationships/image" Target="../media/image20.jpeg"/><Relationship Id="rId9" Type="http://schemas.openxmlformats.org/officeDocument/2006/relationships/image" Target="http://www.alimed.com/product_images/70343.jp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computers.pricegrabber.com/printers/hp+4350/p/21/form_keyword=hp+4350/st=query/sv=findit_top/rd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cegrabber.com/hp+9050/products.html/form_keyword=hp+9050/st=query/sv=search_top/topcat_id=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daddy.com/email/email-hosting.aspx?ci=9020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mail.about.com/od/freeemailreviews/tp/free_email.htm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merang.com/" TargetMode="External"/><Relationship Id="rId2" Type="http://schemas.openxmlformats.org/officeDocument/2006/relationships/hyperlink" Target="http://www.google.com/search?hl=en&amp;safe=off&amp;rlz=1T4SKPB_enUS317US317&amp;num=100&amp;q=electronic+survey&amp;aq=f&amp;oq=&amp;aqi=g7g-s1g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daddy.com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The Tech Savvy CPA</a:t>
            </a:r>
            <a:endParaRPr lang="en-US" sz="54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Southeastern Accounting Show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J. Carlton Collins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Building a Web Page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 smtClean="0"/>
              <a:t>FrontPage</a:t>
            </a:r>
          </a:p>
          <a:p>
            <a:r>
              <a:rPr lang="en-US" sz="4400" b="1" dirty="0" smtClean="0"/>
              <a:t>	Login</a:t>
            </a:r>
          </a:p>
          <a:p>
            <a:r>
              <a:rPr lang="en-US" sz="4400" b="1" dirty="0" smtClean="0"/>
              <a:t>	New Page, Titles, Text, Accounting Software</a:t>
            </a:r>
          </a:p>
          <a:p>
            <a:r>
              <a:rPr lang="en-US" sz="4400" b="1" dirty="0" smtClean="0"/>
              <a:t>	Content</a:t>
            </a:r>
          </a:p>
          <a:p>
            <a:r>
              <a:rPr lang="en-US" sz="4400" b="1" dirty="0" smtClean="0"/>
              <a:t>	Feedback Form</a:t>
            </a:r>
          </a:p>
          <a:p>
            <a:r>
              <a:rPr lang="en-US" sz="4400" b="1" dirty="0" smtClean="0"/>
              <a:t>YouTube Clip</a:t>
            </a:r>
          </a:p>
          <a:p>
            <a:r>
              <a:rPr lang="en-US" sz="4400" b="1" dirty="0" smtClean="0"/>
              <a:t>Embed YouTube Clip in Web Page</a:t>
            </a:r>
          </a:p>
          <a:p>
            <a:r>
              <a:rPr lang="en-US" sz="4400" b="1" dirty="0" smtClean="0"/>
              <a:t>Demonstrate</a:t>
            </a:r>
          </a:p>
          <a:p>
            <a:r>
              <a:rPr lang="en-US" sz="4400" b="1" dirty="0" smtClean="0"/>
              <a:t>Recording Camera Videos</a:t>
            </a:r>
          </a:p>
          <a:p>
            <a:r>
              <a:rPr lang="en-US" sz="4400" b="1" dirty="0" smtClean="0"/>
              <a:t>	Search, find picture, save</a:t>
            </a:r>
          </a:p>
          <a:p>
            <a:r>
              <a:rPr lang="en-US" sz="4400" b="1" dirty="0" smtClean="0"/>
              <a:t>	Crop picture</a:t>
            </a:r>
          </a:p>
          <a:p>
            <a:r>
              <a:rPr lang="en-US" sz="4400" b="1" dirty="0" smtClean="0"/>
              <a:t>	Insert Picture</a:t>
            </a:r>
          </a:p>
          <a:p>
            <a:r>
              <a:rPr lang="en-US" sz="4400" b="1" dirty="0" smtClean="0"/>
              <a:t>	 Polygonal hotspots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Submitting URL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Submitting Your Domain Name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Submit your URL to Google</a:t>
            </a:r>
          </a:p>
          <a:p>
            <a:r>
              <a:rPr lang="en-US" dirty="0" smtClean="0"/>
              <a:t>Algorithm for scoring high</a:t>
            </a:r>
          </a:p>
          <a:p>
            <a:pPr lvl="1"/>
            <a:r>
              <a:rPr lang="en-US" dirty="0" smtClean="0"/>
              <a:t>Phrase in </a:t>
            </a:r>
            <a:r>
              <a:rPr lang="en-US" dirty="0" smtClean="0">
                <a:solidFill>
                  <a:srgbClr val="FF0000"/>
                </a:solidFill>
              </a:rPr>
              <a:t>URL</a:t>
            </a:r>
          </a:p>
          <a:p>
            <a:pPr lvl="1"/>
            <a:r>
              <a:rPr lang="en-US" dirty="0" smtClean="0"/>
              <a:t>Phrase in </a:t>
            </a:r>
            <a:r>
              <a:rPr lang="en-US" dirty="0" smtClean="0">
                <a:solidFill>
                  <a:srgbClr val="FF0000"/>
                </a:solidFill>
              </a:rPr>
              <a:t>Title</a:t>
            </a:r>
          </a:p>
          <a:p>
            <a:pPr lvl="1"/>
            <a:r>
              <a:rPr lang="en-US" dirty="0" smtClean="0"/>
              <a:t>Phrase in </a:t>
            </a:r>
            <a:r>
              <a:rPr lang="en-US" dirty="0" smtClean="0">
                <a:solidFill>
                  <a:srgbClr val="FF0000"/>
                </a:solidFill>
              </a:rPr>
              <a:t>Keywords</a:t>
            </a:r>
          </a:p>
          <a:p>
            <a:pPr lvl="1"/>
            <a:r>
              <a:rPr lang="en-US" dirty="0" smtClean="0"/>
              <a:t>Phrase on </a:t>
            </a:r>
            <a:r>
              <a:rPr lang="en-US" dirty="0" smtClean="0">
                <a:solidFill>
                  <a:srgbClr val="FF0000"/>
                </a:solidFill>
              </a:rPr>
              <a:t>Home Page</a:t>
            </a:r>
          </a:p>
          <a:p>
            <a:pPr lvl="1"/>
            <a:r>
              <a:rPr lang="en-US" dirty="0" smtClean="0"/>
              <a:t>Phrase on </a:t>
            </a:r>
            <a:r>
              <a:rPr lang="en-US" dirty="0" smtClean="0">
                <a:solidFill>
                  <a:srgbClr val="FF0000"/>
                </a:solidFill>
              </a:rPr>
              <a:t>Sub-Pages</a:t>
            </a:r>
          </a:p>
          <a:p>
            <a:pPr lvl="1"/>
            <a:r>
              <a:rPr lang="en-US" dirty="0" smtClean="0"/>
              <a:t>People link to you with that phrase</a:t>
            </a:r>
          </a:p>
          <a:p>
            <a:r>
              <a:rPr lang="en-US" dirty="0" smtClean="0"/>
              <a:t>Bing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667000"/>
            <a:ext cx="2743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1 Point</a:t>
            </a:r>
          </a:p>
          <a:p>
            <a:r>
              <a:rPr lang="en-US" sz="3400" dirty="0" smtClean="0"/>
              <a:t>1 Point</a:t>
            </a:r>
          </a:p>
          <a:p>
            <a:r>
              <a:rPr lang="en-US" sz="3400" dirty="0" smtClean="0"/>
              <a:t>1 Point</a:t>
            </a:r>
          </a:p>
          <a:p>
            <a:r>
              <a:rPr lang="en-US" sz="3400" dirty="0" smtClean="0"/>
              <a:t>1 Point</a:t>
            </a:r>
          </a:p>
          <a:p>
            <a:r>
              <a:rPr lang="en-US" sz="3400" dirty="0" smtClean="0"/>
              <a:t>1 Point</a:t>
            </a:r>
          </a:p>
          <a:p>
            <a:r>
              <a:rPr lang="en-US" sz="3400" b="1" dirty="0" smtClean="0">
                <a:solidFill>
                  <a:srgbClr val="FF0000"/>
                </a:solidFill>
              </a:rPr>
              <a:t>Many  Points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Filtering Searches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Filtering Searches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Filtering Google</a:t>
            </a:r>
          </a:p>
          <a:p>
            <a:r>
              <a:rPr lang="en-US" dirty="0" smtClean="0"/>
              <a:t>	Employee Internet Use Contracts</a:t>
            </a:r>
          </a:p>
          <a:p>
            <a:endParaRPr lang="en-US" dirty="0"/>
          </a:p>
        </p:txBody>
      </p:sp>
      <p:pic>
        <p:nvPicPr>
          <p:cNvPr id="4" name="Picture 3" descr="http://www.inboundlogistics.com/cgi-script/csPublisher/library/Smiley%20Face%20(flat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5765800"/>
            <a:ext cx="1092200" cy="109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Google Alerts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Google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Google Maps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Street view</a:t>
            </a:r>
          </a:p>
          <a:p>
            <a:r>
              <a:rPr lang="en-US" dirty="0" smtClean="0"/>
              <a:t>Driving Directions</a:t>
            </a:r>
          </a:p>
          <a:p>
            <a:r>
              <a:rPr lang="en-US" dirty="0" smtClean="0"/>
              <a:t>Re-route</a:t>
            </a:r>
          </a:p>
          <a:p>
            <a:r>
              <a:rPr lang="en-US" dirty="0" smtClean="0"/>
              <a:t>Add multiple stops</a:t>
            </a:r>
          </a:p>
          <a:p>
            <a:r>
              <a:rPr lang="en-US" dirty="0" smtClean="0"/>
              <a:t>Traffic</a:t>
            </a:r>
          </a:p>
          <a:p>
            <a:r>
              <a:rPr lang="en-US" dirty="0" smtClean="0"/>
              <a:t>Map Views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Pivot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Journal of Accountancy Article – June 2009</a:t>
            </a: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i="1" dirty="0" smtClean="0">
                <a:solidFill>
                  <a:srgbClr val="FFFF00"/>
                </a:solidFill>
              </a:rPr>
              <a:t>Main Point: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Not that You should USE…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Rather, that you should BE AWARE…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PivotTables</a:t>
            </a:r>
            <a:endParaRPr lang="en-US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r="11628" b="13178"/>
          <a:stretch>
            <a:fillRect/>
          </a:stretch>
        </p:blipFill>
        <p:spPr bwMode="auto">
          <a:xfrm>
            <a:off x="1219200" y="1371600"/>
            <a:ext cx="6553200" cy="482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Pivot Tables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Quick &amp; Dirty Pivot Table – Just Drag &amp; Drop</a:t>
            </a:r>
          </a:p>
          <a:p>
            <a:r>
              <a:rPr lang="en-US" dirty="0" smtClean="0"/>
              <a:t>Create Many</a:t>
            </a:r>
          </a:p>
          <a:p>
            <a:r>
              <a:rPr lang="en-US" dirty="0" smtClean="0"/>
              <a:t>Pivot Charts</a:t>
            </a:r>
          </a:p>
          <a:p>
            <a:r>
              <a:rPr lang="en-US" dirty="0" smtClean="0"/>
              <a:t>Pivot Them</a:t>
            </a:r>
          </a:p>
          <a:p>
            <a:r>
              <a:rPr lang="en-US" dirty="0" smtClean="0"/>
              <a:t>Filter Them</a:t>
            </a:r>
          </a:p>
          <a:p>
            <a:r>
              <a:rPr lang="en-US" dirty="0" smtClean="0"/>
              <a:t>Drill Them</a:t>
            </a:r>
          </a:p>
          <a:p>
            <a:r>
              <a:rPr lang="en-US" dirty="0" smtClean="0"/>
              <a:t>Why most CPAs have trouble learning Pivot Tables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Excel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Excel Queries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Stock Prices</a:t>
            </a:r>
          </a:p>
          <a:p>
            <a:r>
              <a:rPr lang="en-US" dirty="0" smtClean="0"/>
              <a:t>Query any Web Page</a:t>
            </a:r>
          </a:p>
          <a:p>
            <a:r>
              <a:rPr lang="en-US" dirty="0" smtClean="0"/>
              <a:t>Query your Accounting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Card 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 Scan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Card to Computer</a:t>
            </a:r>
          </a:p>
          <a:p>
            <a:r>
              <a:rPr lang="en-US" dirty="0" smtClean="0"/>
              <a:t>Computer to Outlook</a:t>
            </a:r>
          </a:p>
          <a:p>
            <a:r>
              <a:rPr lang="en-US" dirty="0" smtClean="0"/>
              <a:t>Outlook to your cell phone (or anywhere)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Text to Speech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 to 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Excel  Speaks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Verbose – copy to clipboard, CTRL, SHIFT, B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Cool Speaking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Many Others </a:t>
            </a:r>
            <a:r>
              <a:rPr lang="en-US" sz="5400" dirty="0" smtClean="0"/>
              <a:t>- </a:t>
            </a:r>
            <a:r>
              <a:rPr lang="en-US" dirty="0" smtClean="0">
                <a:hlinkClick r:id="rId2"/>
              </a:rPr>
              <a:t>http://www.google.com/search?hl=en&amp;q=%22text+to+speech%22&amp;aq=f&amp;oq=&amp;aqi=g10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Speech to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Speech to 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Office 2003</a:t>
            </a:r>
          </a:p>
          <a:p>
            <a:r>
              <a:rPr lang="en-US" dirty="0" smtClean="0"/>
              <a:t>Not in Office 2007</a:t>
            </a:r>
          </a:p>
          <a:p>
            <a:endParaRPr lang="en-US" dirty="0" smtClean="0"/>
          </a:p>
          <a:p>
            <a:r>
              <a:rPr lang="en-US" dirty="0" smtClean="0"/>
              <a:t>Not in Windows XP</a:t>
            </a:r>
          </a:p>
          <a:p>
            <a:r>
              <a:rPr lang="en-US" dirty="0" smtClean="0"/>
              <a:t>In Windows Vista</a:t>
            </a:r>
          </a:p>
          <a:p>
            <a:endParaRPr lang="en-US" dirty="0" smtClean="0"/>
          </a:p>
          <a:p>
            <a:r>
              <a:rPr lang="en-US" dirty="0" smtClean="0"/>
              <a:t>Boom microphone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Technology 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is Not Perfect</a:t>
            </a: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Well Organized Computer System</a:t>
            </a:r>
            <a:endParaRPr lang="en-US" b="1" dirty="0"/>
          </a:p>
        </p:txBody>
      </p:sp>
      <p:pic>
        <p:nvPicPr>
          <p:cNvPr id="36866" name="Picture 2" descr="http://www.modern1furniture.com/cachedimages/7/7c8e6f2a37b25912bbd4af7ef00b9604.image.750x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17506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p08hairgrowth032.jpg image by carmenke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267200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www.addexecutive.com/wp-content/uploads/2007/06/messy-de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333375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funny02.jpg image by commentsjunk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81400"/>
            <a:ext cx="39243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4.bp.blogspot.com/_2cxvSmlPoaM/ShxggdmkXoI/AAAAAAAAAu8/zey4wjhjHYQ/s400/messy-desk-012-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"/>
            <a:ext cx="38100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Computer System</a:t>
            </a:r>
            <a:endParaRPr lang="en-US" b="1" dirty="0"/>
          </a:p>
        </p:txBody>
      </p:sp>
      <p:pic>
        <p:nvPicPr>
          <p:cNvPr id="38914" name="Picture 2" descr="H:\DCIM\100CASIO\CIMG2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008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Computer System</a:t>
            </a:r>
            <a:endParaRPr lang="en-US" b="1" dirty="0"/>
          </a:p>
        </p:txBody>
      </p:sp>
      <p:pic>
        <p:nvPicPr>
          <p:cNvPr id="37890" name="Picture 2" descr="H:\DCIM\100CASIO\CIMG2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05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Full Sized Computer versus Laptop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llamericanpatriots.com/files/images/low-energy-desktop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905000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://www.devside.net/blog/wp-content/uploads/2007/09/walmart_linux_laptop_425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555" y="2667000"/>
            <a:ext cx="3236245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43000" y="533400"/>
            <a:ext cx="6850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Full Sized Computer versus Laptop Computer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Desktops Cost Less than Laptops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Laptops cost more than Desktops – </a:t>
            </a:r>
            <a:r>
              <a:rPr lang="en-US" sz="2400" b="1" i="1" dirty="0" smtClean="0"/>
              <a:t>For Example:</a:t>
            </a:r>
            <a:endParaRPr lang="en-US" b="1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2133600"/>
            <a:ext cx="7315200" cy="179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50698"/>
            <a:ext cx="7315200" cy="166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Desktops are Faster than Laptops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Desktops are faster than Laptops because they have fans – 2.2 </a:t>
            </a:r>
            <a:r>
              <a:rPr lang="en-US" dirty="0" err="1" smtClean="0"/>
              <a:t>Ghz</a:t>
            </a:r>
            <a:r>
              <a:rPr lang="en-US" dirty="0" smtClean="0"/>
              <a:t> versus 3.4 </a:t>
            </a:r>
            <a:r>
              <a:rPr lang="en-US" dirty="0" err="1" smtClean="0"/>
              <a:t>Ghz</a:t>
            </a:r>
            <a:endParaRPr lang="en-US" b="1" i="1" dirty="0"/>
          </a:p>
        </p:txBody>
      </p:sp>
      <p:pic>
        <p:nvPicPr>
          <p:cNvPr id="19460" name="Picture 4" descr="http://www.openicon.com/tech/power_supply/power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www.wirelessconnections.gy/images/desk%20f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119" y="2819400"/>
            <a:ext cx="2309856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ageu.com/images/pictures/hands_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2200"/>
            <a:ext cx="5930348" cy="340995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 rot="1801764">
            <a:off x="453937" y="365021"/>
            <a:ext cx="1596284" cy="22422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" y="2590800"/>
            <a:ext cx="1524000" cy="3962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9925427">
            <a:off x="1116933" y="2561164"/>
            <a:ext cx="838286" cy="3352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1600200"/>
            <a:ext cx="4343400" cy="1828800"/>
          </a:xfrm>
          <a:prstGeom prst="straightConnector1">
            <a:avLst/>
          </a:prstGeom>
          <a:ln w="762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2 7"/>
          <p:cNvSpPr/>
          <p:nvPr/>
        </p:nvSpPr>
        <p:spPr>
          <a:xfrm>
            <a:off x="1752600" y="5486400"/>
            <a:ext cx="1752600" cy="11430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Ouch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0" y="2362200"/>
            <a:ext cx="1066800" cy="6096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Ouch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533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Laptops are not Ergonomically Sound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 descr="http://www.fin.ucar.edu/sass/safety/ucar_sass/ergo/mouse_pad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3000" y="838200"/>
            <a:ext cx="7010400" cy="559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457200"/>
            <a:ext cx="9122049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Nonetheless, 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Having Technology beats not having Technology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Hammer </a:t>
            </a:r>
            <a:r>
              <a:rPr lang="en-US" sz="2000" i="1" dirty="0" err="1" smtClean="0">
                <a:solidFill>
                  <a:srgbClr val="FFFF00"/>
                </a:solidFill>
              </a:rPr>
              <a:t>vs</a:t>
            </a:r>
            <a:r>
              <a:rPr lang="en-US" sz="2000" i="1" dirty="0" smtClean="0">
                <a:solidFill>
                  <a:srgbClr val="FFFF00"/>
                </a:solidFill>
              </a:rPr>
              <a:t> Nail Gun 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Writing a letter </a:t>
            </a:r>
            <a:r>
              <a:rPr lang="en-US" sz="2000" i="1" dirty="0" err="1" smtClean="0">
                <a:solidFill>
                  <a:srgbClr val="FFFF00"/>
                </a:solidFill>
              </a:rPr>
              <a:t>vs</a:t>
            </a:r>
            <a:r>
              <a:rPr lang="en-US" sz="2000" i="1" dirty="0" smtClean="0">
                <a:solidFill>
                  <a:srgbClr val="FFFF00"/>
                </a:solidFill>
              </a:rPr>
              <a:t> Word processing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Postal Service </a:t>
            </a:r>
            <a:r>
              <a:rPr lang="en-US" sz="2000" i="1" dirty="0" err="1" smtClean="0">
                <a:solidFill>
                  <a:srgbClr val="FFFF00"/>
                </a:solidFill>
              </a:rPr>
              <a:t>vs</a:t>
            </a:r>
            <a:r>
              <a:rPr lang="en-US" sz="2000" i="1" dirty="0" smtClean="0">
                <a:solidFill>
                  <a:srgbClr val="FFFF00"/>
                </a:solidFill>
              </a:rPr>
              <a:t> E-Mail 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Land line  </a:t>
            </a:r>
            <a:r>
              <a:rPr lang="en-US" sz="2000" i="1" dirty="0" err="1" smtClean="0">
                <a:solidFill>
                  <a:srgbClr val="FFFF00"/>
                </a:solidFill>
              </a:rPr>
              <a:t>vs</a:t>
            </a:r>
            <a:r>
              <a:rPr lang="en-US" sz="2000" i="1" dirty="0" smtClean="0">
                <a:solidFill>
                  <a:srgbClr val="FFFF00"/>
                </a:solidFill>
              </a:rPr>
              <a:t> Cell phone 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Hand Crank Windows &amp; Manual door locks </a:t>
            </a:r>
            <a:r>
              <a:rPr lang="en-US" sz="2000" i="1" dirty="0" err="1" smtClean="0">
                <a:solidFill>
                  <a:srgbClr val="FFFF00"/>
                </a:solidFill>
              </a:rPr>
              <a:t>vs</a:t>
            </a:r>
            <a:r>
              <a:rPr lang="en-US" sz="2000" i="1" dirty="0" smtClean="0">
                <a:solidFill>
                  <a:srgbClr val="FFFF00"/>
                </a:solidFill>
              </a:rPr>
              <a:t> Anti-lock brakes &amp; Air bags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IRS forms </a:t>
            </a:r>
            <a:r>
              <a:rPr lang="en-US" sz="2000" i="1" dirty="0" err="1" smtClean="0">
                <a:solidFill>
                  <a:srgbClr val="FFFF00"/>
                </a:solidFill>
              </a:rPr>
              <a:t>vs</a:t>
            </a:r>
            <a:r>
              <a:rPr lang="en-US" sz="2000" i="1" dirty="0" smtClean="0">
                <a:solidFill>
                  <a:srgbClr val="FFFF00"/>
                </a:solidFill>
              </a:rPr>
              <a:t> Tax Prep software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Manual accounting system </a:t>
            </a:r>
            <a:r>
              <a:rPr lang="en-US" sz="2000" i="1" dirty="0" err="1" smtClean="0">
                <a:solidFill>
                  <a:srgbClr val="FFFF00"/>
                </a:solidFill>
              </a:rPr>
              <a:t>vs</a:t>
            </a:r>
            <a:r>
              <a:rPr lang="en-US" sz="2000" i="1" dirty="0" smtClean="0">
                <a:solidFill>
                  <a:srgbClr val="FFFF00"/>
                </a:solidFill>
              </a:rPr>
              <a:t> Computerized accounting system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14 column ledger paper </a:t>
            </a:r>
            <a:r>
              <a:rPr lang="en-US" sz="2000" i="1" dirty="0" err="1" smtClean="0">
                <a:solidFill>
                  <a:srgbClr val="FFFF00"/>
                </a:solidFill>
              </a:rPr>
              <a:t>vs</a:t>
            </a:r>
            <a:r>
              <a:rPr lang="en-US" sz="2000" i="1" dirty="0" smtClean="0">
                <a:solidFill>
                  <a:srgbClr val="FFFF00"/>
                </a:solidFill>
              </a:rPr>
              <a:t> Electronic spreadsheet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renki.wpcomp.com/~ulmaster/images/natural-keyboard-4000-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553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www.alimed.com/product_images/7095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609907" y="1295400"/>
            <a:ext cx="2257493" cy="3374103"/>
          </a:xfrm>
          <a:prstGeom prst="rect">
            <a:avLst/>
          </a:prstGeom>
          <a:noFill/>
        </p:spPr>
      </p:pic>
      <p:pic>
        <p:nvPicPr>
          <p:cNvPr id="25606" name="Picture 6" descr="http://www.officepacific.com/images/Web-Ergonomics/MonitorLift7100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7200" y="457200"/>
            <a:ext cx="3048000" cy="2286000"/>
          </a:xfrm>
          <a:prstGeom prst="rect">
            <a:avLst/>
          </a:prstGeom>
          <a:noFill/>
        </p:spPr>
      </p:pic>
      <p:pic>
        <p:nvPicPr>
          <p:cNvPr id="25605" name="Picture 5" descr="http://www.officepacific.com/images/Web-Ergonomics/Keyboard%20Arm5635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62000" y="4481286"/>
            <a:ext cx="3733800" cy="1955800"/>
          </a:xfrm>
          <a:prstGeom prst="rect">
            <a:avLst/>
          </a:prstGeom>
          <a:noFill/>
        </p:spPr>
      </p:pic>
      <p:pic>
        <p:nvPicPr>
          <p:cNvPr id="25602" name="Picture 2" descr="http://www.alimed.com/product_images/70343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324600" y="533400"/>
            <a:ext cx="2387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Flat Panel Monitor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3847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Flat Panel Monitor </a:t>
            </a:r>
            <a:endParaRPr lang="en-US" sz="3600" b="1" dirty="0"/>
          </a:p>
        </p:txBody>
      </p:sp>
      <p:pic>
        <p:nvPicPr>
          <p:cNvPr id="30722" name="Picture 2" descr="http://img.tomshardware.com/us/2003/02/21/17/taille_crt_lcd.jpg"/>
          <p:cNvPicPr>
            <a:picLocks noChangeAspect="1" noChangeArrowheads="1"/>
          </p:cNvPicPr>
          <p:nvPr/>
        </p:nvPicPr>
        <p:blipFill>
          <a:blip r:embed="rId2" cstate="print"/>
          <a:srcRect l="22588"/>
          <a:stretch>
            <a:fillRect/>
          </a:stretch>
        </p:blipFill>
        <p:spPr bwMode="auto">
          <a:xfrm>
            <a:off x="4959212" y="1905000"/>
            <a:ext cx="3737113" cy="3657600"/>
          </a:xfrm>
          <a:prstGeom prst="rect">
            <a:avLst/>
          </a:prstGeom>
          <a:noFill/>
        </p:spPr>
      </p:pic>
      <p:pic>
        <p:nvPicPr>
          <p:cNvPr id="30724" name="Picture 4" descr="http://www.digitalmatrix.us/images/intelli/Flat%20Pa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911600" cy="346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5943600"/>
            <a:ext cx="2372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Eye Fatigue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Multiple Monitors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3789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Multiple Monitors </a:t>
            </a:r>
            <a:endParaRPr lang="en-US" sz="3600" b="1" dirty="0"/>
          </a:p>
        </p:txBody>
      </p:sp>
      <p:pic>
        <p:nvPicPr>
          <p:cNvPr id="31746" name="Picture 2" descr="http://www.digitaltigers.com/images/product/main/whatsnew-wid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096250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2.api.ning.com/files/czF6wJsbSj2ByktxyF-0VCFBhbnEoGFP2D6ZvGicecEUZdsEwio7CtE7WtrKEQbilkyk7QTcjmvKHdIMVIysuFJW2Ib2rJrU/seans_stu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33" y="1371600"/>
            <a:ext cx="6444867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farm4.static.flickr.com/3371/3438472646_6d5d946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29000"/>
            <a:ext cx="476250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</a:rPr>
              <a:t>Duplexing</a:t>
            </a:r>
            <a:r>
              <a:rPr lang="en-US" sz="6000" b="1" dirty="0" smtClean="0">
                <a:solidFill>
                  <a:srgbClr val="FFFF00"/>
                </a:solidFill>
              </a:rPr>
              <a:t>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352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Duplexing</a:t>
            </a:r>
            <a:r>
              <a:rPr lang="en-US" sz="3600" b="1" dirty="0" smtClean="0"/>
              <a:t> Printer</a:t>
            </a:r>
            <a:endParaRPr lang="en-US" sz="3600" b="1" dirty="0"/>
          </a:p>
        </p:txBody>
      </p:sp>
      <p:pic>
        <p:nvPicPr>
          <p:cNvPr id="32774" name="Picture 6" descr="http://www.sweissco.com/hp4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3352800" cy="3747247"/>
          </a:xfrm>
          <a:prstGeom prst="rect">
            <a:avLst/>
          </a:prstGeom>
          <a:noFill/>
        </p:spPr>
      </p:pic>
      <p:pic>
        <p:nvPicPr>
          <p:cNvPr id="32776" name="Picture 8" descr="http://images.bizrate.com/resize?sq=200&amp;uid=1750598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Printer Prices Falling in 2009 – HP 4350</a:t>
            </a:r>
            <a:endParaRPr lang="en-US" sz="36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693365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1838325"/>
            <a:ext cx="17240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www.inboundlogistics.com/cgi-script/csPublisher/library/Smiley%20Face%20(flat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1800" y="5765800"/>
            <a:ext cx="1092200" cy="109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“Technology is only useful if it saves time, saves money or provides a better product”</a:t>
            </a:r>
          </a:p>
          <a:p>
            <a:pPr algn="ctr"/>
            <a:endParaRPr lang="en-US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- Stuart Cashin, CPA, 1986</a:t>
            </a:r>
            <a:endParaRPr lang="en-US" sz="2000" i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Printer Prices Falling in 2009 – HP 9050</a:t>
            </a:r>
            <a:endParaRPr lang="en-US" sz="36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05600" cy="51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inboundlogistics.com/cgi-script/csPublisher/library/Smiley%20Face%20(flat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5765800"/>
            <a:ext cx="1092200" cy="109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Printer Hookup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Printer Hook Up</a:t>
            </a:r>
            <a:endParaRPr lang="en-US" sz="3600" b="1" dirty="0"/>
          </a:p>
        </p:txBody>
      </p:sp>
      <p:pic>
        <p:nvPicPr>
          <p:cNvPr id="35842" name="Picture 2" descr="http://upload.wikimedia.org/wikipedia/commons/d/d7/Ethernet_RJ45_connector_p116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124200" cy="2877847"/>
          </a:xfrm>
          <a:prstGeom prst="rect">
            <a:avLst/>
          </a:prstGeom>
          <a:noFill/>
        </p:spPr>
      </p:pic>
      <p:pic>
        <p:nvPicPr>
          <p:cNvPr id="35844" name="Picture 4" descr="http://wolfstone.halloweenhost.com/Controllers/cbscon_PC_Parallel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3147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Vista Instant Search or Google Desktop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Windows Vista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	</a:t>
            </a:r>
            <a:r>
              <a:rPr lang="en-US" sz="4000" dirty="0" smtClean="0"/>
              <a:t>Bad rap</a:t>
            </a:r>
          </a:p>
          <a:p>
            <a:pPr lvl="3"/>
            <a:r>
              <a:rPr lang="en-US" sz="2800" dirty="0" smtClean="0"/>
              <a:t>All applications needed tweaking</a:t>
            </a:r>
          </a:p>
          <a:p>
            <a:pPr lvl="3"/>
            <a:r>
              <a:rPr lang="en-US" sz="2800" dirty="0" smtClean="0"/>
              <a:t>Requires 3 GBs of RAM</a:t>
            </a:r>
          </a:p>
          <a:p>
            <a:r>
              <a:rPr lang="en-US" sz="4000" dirty="0" smtClean="0"/>
              <a:t>	Instant Search</a:t>
            </a:r>
          </a:p>
          <a:p>
            <a:r>
              <a:rPr lang="en-US" sz="4000" dirty="0" smtClean="0"/>
              <a:t>	3D Flip</a:t>
            </a:r>
          </a:p>
          <a:p>
            <a:r>
              <a:rPr lang="en-US" sz="4000" dirty="0" smtClean="0"/>
              <a:t>	Sees More RAM</a:t>
            </a:r>
          </a:p>
          <a:p>
            <a:r>
              <a:rPr lang="en-US" sz="4000" dirty="0" smtClean="0"/>
              <a:t>	Sees More Processors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Social Networking</a:t>
            </a: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Because Who You Know Matters –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Social Networking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Linked-In</a:t>
            </a:r>
          </a:p>
          <a:p>
            <a:r>
              <a:rPr lang="en-US" sz="4000" dirty="0" err="1" smtClean="0"/>
              <a:t>Plaxo</a:t>
            </a:r>
            <a:endParaRPr lang="en-US" sz="4000" dirty="0" smtClean="0"/>
          </a:p>
          <a:p>
            <a:r>
              <a:rPr lang="en-US" sz="4000" dirty="0" smtClean="0"/>
              <a:t>MySpace </a:t>
            </a:r>
          </a:p>
          <a:p>
            <a:r>
              <a:rPr lang="en-US" sz="4000" dirty="0" err="1" smtClean="0"/>
              <a:t>FaceBook</a:t>
            </a:r>
            <a:endParaRPr lang="en-US" sz="4000" dirty="0" smtClean="0"/>
          </a:p>
          <a:p>
            <a:r>
              <a:rPr lang="en-US" sz="4000" dirty="0" smtClean="0"/>
              <a:t>Twitter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FaceBook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330 million people</a:t>
            </a:r>
          </a:p>
          <a:p>
            <a:pPr lvl="1"/>
            <a:r>
              <a:rPr lang="en-US" dirty="0" smtClean="0"/>
              <a:t>I expected snot nosed brats</a:t>
            </a:r>
          </a:p>
          <a:p>
            <a:pPr lvl="1"/>
            <a:r>
              <a:rPr lang="en-US" dirty="0" smtClean="0"/>
              <a:t>Instead had huge impact on my life – </a:t>
            </a:r>
          </a:p>
          <a:p>
            <a:pPr lvl="2"/>
            <a:r>
              <a:rPr lang="en-US" dirty="0" smtClean="0"/>
              <a:t>Personally &amp; professionally</a:t>
            </a:r>
          </a:p>
          <a:p>
            <a:pPr lvl="2"/>
            <a:r>
              <a:rPr lang="en-US" dirty="0" smtClean="0"/>
              <a:t>400+ Friends</a:t>
            </a:r>
          </a:p>
          <a:p>
            <a:pPr lvl="1"/>
            <a:r>
              <a:rPr lang="en-US" dirty="0" smtClean="0"/>
              <a:t>4 Minutes to set up, easy as checking your e-mail</a:t>
            </a:r>
          </a:p>
          <a:p>
            <a:pPr lvl="1"/>
            <a:r>
              <a:rPr lang="en-US" dirty="0" smtClean="0"/>
              <a:t>Pictures, videos, public conversation &amp; cell phone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Twitter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Twitter can be really stupid</a:t>
            </a:r>
          </a:p>
          <a:p>
            <a:pPr lvl="1"/>
            <a:r>
              <a:rPr lang="en-US" dirty="0" smtClean="0"/>
              <a:t>But the application of Technology is to be applauded</a:t>
            </a:r>
          </a:p>
          <a:p>
            <a:pPr lvl="1"/>
            <a:r>
              <a:rPr lang="en-US" dirty="0" smtClean="0"/>
              <a:t>“Use computers and the internet” without having “computers or the Internet”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Skype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Justifying Technology</a:t>
            </a:r>
          </a:p>
          <a:p>
            <a:pPr algn="ctr"/>
            <a:endParaRPr lang="en-US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i="1" dirty="0" smtClean="0">
                <a:solidFill>
                  <a:srgbClr val="FFFF00"/>
                </a:solidFill>
              </a:rPr>
              <a:t>“Analysis Paralysis”</a:t>
            </a:r>
          </a:p>
          <a:p>
            <a:pPr algn="ctr"/>
            <a:endParaRPr lang="en-US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Automated Supply Chain</a:t>
            </a: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Paperless  Systems</a:t>
            </a: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Warehouse Management</a:t>
            </a:r>
          </a:p>
          <a:p>
            <a:pPr algn="ctr"/>
            <a:endParaRPr lang="en-US" sz="2800" b="1" i="1" dirty="0" smtClean="0">
              <a:solidFill>
                <a:srgbClr val="FFFF00"/>
              </a:solidFill>
            </a:endParaRPr>
          </a:p>
          <a:p>
            <a:pPr algn="ctr"/>
            <a:endParaRPr lang="en-US" sz="2800" b="1" i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Skype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Free Video calls</a:t>
            </a:r>
          </a:p>
          <a:p>
            <a:pPr lvl="1"/>
            <a:r>
              <a:rPr lang="en-US" dirty="0" smtClean="0"/>
              <a:t>Demo searching for someone</a:t>
            </a:r>
          </a:p>
          <a:p>
            <a:pPr lvl="1"/>
            <a:r>
              <a:rPr lang="en-US" dirty="0" smtClean="0"/>
              <a:t>Demo a call</a:t>
            </a:r>
          </a:p>
          <a:p>
            <a:pPr lvl="1"/>
            <a:r>
              <a:rPr lang="en-US" dirty="0" smtClean="0"/>
              <a:t>Call land lines and cell phones too</a:t>
            </a:r>
          </a:p>
          <a:p>
            <a:pPr lvl="1"/>
            <a:r>
              <a:rPr lang="en-US" dirty="0" smtClean="0"/>
              <a:t>Demo</a:t>
            </a:r>
          </a:p>
          <a:p>
            <a:pPr lvl="1"/>
            <a:r>
              <a:rPr lang="en-US" dirty="0" smtClean="0"/>
              <a:t>Call multiple people</a:t>
            </a:r>
          </a:p>
          <a:p>
            <a:pPr lvl="1"/>
            <a:r>
              <a:rPr lang="en-US" dirty="0" smtClean="0"/>
              <a:t>Share desktop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QuickBooks Pro Advisor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QB Advisor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$449</a:t>
            </a:r>
          </a:p>
          <a:p>
            <a:r>
              <a:rPr lang="en-US" b="1" dirty="0" smtClean="0"/>
              <a:t>Receive $2,000 in software </a:t>
            </a:r>
          </a:p>
          <a:p>
            <a:r>
              <a:rPr lang="en-US" b="1" dirty="0" smtClean="0"/>
              <a:t>Receive unlimited support</a:t>
            </a:r>
          </a:p>
          <a:p>
            <a:r>
              <a:rPr lang="en-US" b="1" dirty="0" smtClean="0"/>
              <a:t>Get Promoted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Photoshop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Rip &amp; Burn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Domain Name 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in E-Mail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One screams “Novice”, Guess Which One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Steve@AOL.com</a:t>
            </a:r>
          </a:p>
          <a:p>
            <a:pPr algn="ctr">
              <a:buNone/>
            </a:pPr>
            <a:r>
              <a:rPr lang="en-US" b="1" dirty="0" smtClean="0"/>
              <a:t>Steve@ASAResearch.com</a:t>
            </a:r>
          </a:p>
          <a:p>
            <a:endParaRPr lang="en-US" dirty="0" smtClean="0"/>
          </a:p>
        </p:txBody>
      </p:sp>
      <p:pic>
        <p:nvPicPr>
          <p:cNvPr id="4" name="Picture 5" descr="http://www.inboundlogistics.com/cgi-script/csPublisher/library/Smiley%20Face%20(flat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5765800"/>
            <a:ext cx="1092200" cy="109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E-Mail Contains 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Default Signature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52450"/>
            <a:ext cx="7315200" cy="57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0" y="381000"/>
            <a:ext cx="3505200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Save Time</a:t>
            </a:r>
          </a:p>
          <a:p>
            <a:r>
              <a:rPr lang="en-US" sz="2000" dirty="0" smtClean="0"/>
              <a:t>Complete Contact Info:</a:t>
            </a:r>
          </a:p>
          <a:p>
            <a:r>
              <a:rPr lang="en-US" sz="2000" dirty="0" smtClean="0"/>
              <a:t>  So </a:t>
            </a:r>
            <a:r>
              <a:rPr lang="en-US" sz="2000" dirty="0"/>
              <a:t>I</a:t>
            </a:r>
            <a:r>
              <a:rPr lang="en-US" sz="2000" dirty="0" smtClean="0"/>
              <a:t> know your last name</a:t>
            </a:r>
          </a:p>
          <a:p>
            <a:r>
              <a:rPr lang="en-US" sz="2000" dirty="0" smtClean="0"/>
              <a:t>  So </a:t>
            </a:r>
            <a:r>
              <a:rPr lang="en-US" sz="2000" dirty="0"/>
              <a:t>I</a:t>
            </a:r>
            <a:r>
              <a:rPr lang="en-US" sz="2000" dirty="0" smtClean="0"/>
              <a:t> can call you</a:t>
            </a:r>
          </a:p>
          <a:p>
            <a:r>
              <a:rPr lang="en-US" sz="2000" dirty="0" smtClean="0"/>
              <a:t>  So </a:t>
            </a:r>
            <a:r>
              <a:rPr lang="en-US" sz="2000" dirty="0"/>
              <a:t>I</a:t>
            </a:r>
            <a:r>
              <a:rPr lang="en-US" sz="2000" dirty="0" smtClean="0"/>
              <a:t> can refer you</a:t>
            </a:r>
          </a:p>
          <a:p>
            <a:r>
              <a:rPr lang="en-US" sz="2000" dirty="0" smtClean="0"/>
              <a:t>  So </a:t>
            </a:r>
            <a:r>
              <a:rPr lang="en-US" sz="2000" dirty="0"/>
              <a:t>I</a:t>
            </a:r>
            <a:r>
              <a:rPr lang="en-US" sz="2000" dirty="0" smtClean="0"/>
              <a:t> know your Time Zone</a:t>
            </a:r>
          </a:p>
          <a:p>
            <a:r>
              <a:rPr lang="en-US" sz="2000" dirty="0" smtClean="0"/>
              <a:t>Include Legal Notice</a:t>
            </a:r>
          </a:p>
          <a:p>
            <a:r>
              <a:rPr lang="en-US" sz="2000" dirty="0" smtClean="0"/>
              <a:t>Include Logo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E-Mail 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Distribution 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Justifying Technology</a:t>
            </a:r>
          </a:p>
          <a:p>
            <a:pPr algn="ctr"/>
            <a:endParaRPr lang="en-US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“As a whole – 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I find that the cost of technology is always justified, Technology always pays for itself rather quickly”</a:t>
            </a:r>
          </a:p>
          <a:p>
            <a:pPr algn="ctr"/>
            <a:endParaRPr lang="en-US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J. Carlton Collins, CPA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endParaRPr lang="en-US" sz="6000" b="1" dirty="0" smtClean="0">
              <a:solidFill>
                <a:srgbClr val="002060"/>
              </a:solidFill>
            </a:endParaRPr>
          </a:p>
          <a:p>
            <a:pPr algn="ctr"/>
            <a:endParaRPr lang="en-US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381000"/>
            <a:ext cx="35052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Save Time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836022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r="82716" b="63992"/>
          <a:stretch>
            <a:fillRect/>
          </a:stretch>
        </p:blipFill>
        <p:spPr bwMode="auto">
          <a:xfrm>
            <a:off x="381000" y="304799"/>
            <a:ext cx="3733800" cy="291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Leave E-Mail 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Up &amp; Running Always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Use More than 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One E-Mail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381000"/>
            <a:ext cx="44958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Use Personally</a:t>
            </a:r>
          </a:p>
          <a:p>
            <a:r>
              <a:rPr lang="en-US" sz="2000" dirty="0" smtClean="0"/>
              <a:t>Protects Your Business E-Mail Address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8194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Free E-Mail Accounts:</a:t>
            </a:r>
          </a:p>
          <a:p>
            <a:r>
              <a:rPr lang="en-US" sz="2800" b="1" dirty="0" smtClean="0"/>
              <a:t>HotMail – Microsoft</a:t>
            </a:r>
          </a:p>
          <a:p>
            <a:r>
              <a:rPr lang="en-US" sz="2800" b="1" dirty="0" smtClean="0"/>
              <a:t>GMail – Google</a:t>
            </a:r>
          </a:p>
          <a:p>
            <a:r>
              <a:rPr lang="en-US" sz="2800" b="1" dirty="0" smtClean="0"/>
              <a:t>Yahoo Mail – Yahoo</a:t>
            </a:r>
          </a:p>
          <a:p>
            <a:r>
              <a:rPr lang="en-US" sz="2800" b="1" dirty="0" smtClean="0"/>
              <a:t>AIM – AOL</a:t>
            </a:r>
            <a:br>
              <a:rPr lang="en-US" sz="2800" b="1" dirty="0" smtClean="0"/>
            </a:br>
            <a:r>
              <a:rPr lang="en-US" sz="2800" b="1" dirty="0" smtClean="0"/>
              <a:t>Others</a:t>
            </a:r>
            <a:endParaRPr lang="en-US" sz="2800" b="1" dirty="0"/>
          </a:p>
        </p:txBody>
      </p:sp>
      <p:pic>
        <p:nvPicPr>
          <p:cNvPr id="6" name="Picture 5" descr="http://www.inboundlogistics.com/cgi-script/csPublisher/library/Smiley%20Face%20(flat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5765800"/>
            <a:ext cx="1092200" cy="10922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3200400" y="5257800"/>
            <a:ext cx="4851400" cy="1054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Why You Should 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Leave Your Computer 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On Overnight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Many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Save 20 to 40 hours a year in rebooting time</a:t>
            </a:r>
          </a:p>
          <a:p>
            <a:r>
              <a:rPr lang="en-US" dirty="0" smtClean="0"/>
              <a:t>Computer will last longer</a:t>
            </a:r>
          </a:p>
          <a:p>
            <a:r>
              <a:rPr lang="en-US" dirty="0" smtClean="0"/>
              <a:t>Virus check at 2:00am</a:t>
            </a:r>
          </a:p>
          <a:p>
            <a:r>
              <a:rPr lang="en-US" dirty="0" smtClean="0"/>
              <a:t>Spam check at 3:00am</a:t>
            </a:r>
          </a:p>
          <a:p>
            <a:r>
              <a:rPr lang="en-US" dirty="0" smtClean="0"/>
              <a:t>Updates at 4:00 am</a:t>
            </a:r>
          </a:p>
          <a:p>
            <a:r>
              <a:rPr lang="en-US" dirty="0" smtClean="0"/>
              <a:t>Back up at 5:00am</a:t>
            </a:r>
          </a:p>
          <a:p>
            <a:r>
              <a:rPr lang="en-US" dirty="0" smtClean="0"/>
              <a:t>Computer Available via Remote Access</a:t>
            </a:r>
          </a:p>
          <a:p>
            <a:r>
              <a:rPr lang="en-US" dirty="0" smtClean="0"/>
              <a:t>Voice Over IP – (Such as Skype or Magic Jack)</a:t>
            </a:r>
          </a:p>
          <a:p>
            <a:r>
              <a:rPr lang="en-US" dirty="0" smtClean="0"/>
              <a:t>Sleeping your computer negates many of these benefits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Make Sure: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Password Protected Screen Saver Kicks in</a:t>
            </a:r>
          </a:p>
          <a:p>
            <a:r>
              <a:rPr lang="en-US" dirty="0" smtClean="0"/>
              <a:t>Monitor &amp; Printer Sleep After Specified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Green Comments: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191000"/>
            <a:ext cx="8686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uses less electricity than 40 watt light bulb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Comparatively - Rebooting takes significant energy, boot three times and use more energy than leaving it on all 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Walk to work, wash clothes by hand, throw away power drills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Remote Control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Remote Access: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Fast connection because only screens travel</a:t>
            </a:r>
          </a:p>
          <a:p>
            <a:r>
              <a:rPr lang="en-US" dirty="0" smtClean="0"/>
              <a:t>Remote computer needs only a browser</a:t>
            </a:r>
          </a:p>
          <a:p>
            <a:r>
              <a:rPr lang="en-US" dirty="0" smtClean="0"/>
              <a:t>All files and data always available to you</a:t>
            </a:r>
          </a:p>
          <a:p>
            <a:r>
              <a:rPr lang="en-US" dirty="0" smtClean="0"/>
              <a:t>Work from home</a:t>
            </a:r>
          </a:p>
          <a:p>
            <a:r>
              <a:rPr lang="en-US" dirty="0" smtClean="0"/>
              <a:t>Check E-mail on primary computer</a:t>
            </a:r>
          </a:p>
          <a:p>
            <a:r>
              <a:rPr lang="en-US" dirty="0" smtClean="0"/>
              <a:t>Great for Remote training/troubleshooting</a:t>
            </a:r>
          </a:p>
          <a:p>
            <a:r>
              <a:rPr lang="en-US" dirty="0" smtClean="0"/>
              <a:t>Print here or there</a:t>
            </a:r>
          </a:p>
          <a:p>
            <a:r>
              <a:rPr lang="en-US" dirty="0" smtClean="0"/>
              <a:t>Provide access to satellite locations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Connect Wirelessly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Web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Wireless: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Hotspots are everywhere – Macdonald’s even</a:t>
            </a:r>
          </a:p>
          <a:p>
            <a:r>
              <a:rPr lang="en-US" dirty="0" smtClean="0"/>
              <a:t>You just need a wireless network card in your Laptop, </a:t>
            </a:r>
            <a:r>
              <a:rPr lang="en-US" dirty="0" err="1" smtClean="0"/>
              <a:t>Netbook</a:t>
            </a:r>
            <a:r>
              <a:rPr lang="en-US" dirty="0" smtClean="0"/>
              <a:t> or iTouch</a:t>
            </a:r>
          </a:p>
          <a:p>
            <a:endParaRPr lang="en-US" dirty="0" smtClean="0"/>
          </a:p>
          <a:p>
            <a:r>
              <a:rPr lang="en-US" dirty="0" err="1" smtClean="0"/>
              <a:t>WiMAX</a:t>
            </a:r>
            <a:r>
              <a:rPr lang="en-US" dirty="0" smtClean="0"/>
              <a:t> is coming – (31 mile reach, but at that range, speed issues. Faster at shorter ranges)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Copy – Paste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E-Mail Merge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E-Mail Merge – Six Steps</a:t>
            </a:r>
            <a:endParaRPr lang="en-US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25000" r="15625" b="34375"/>
          <a:stretch>
            <a:fillRect/>
          </a:stretch>
        </p:blipFill>
        <p:spPr bwMode="auto">
          <a:xfrm>
            <a:off x="2286000" y="1524000"/>
            <a:ext cx="44958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Electronic Surveys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Many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InfoPath</a:t>
            </a:r>
          </a:p>
          <a:p>
            <a:r>
              <a:rPr lang="en-US" dirty="0" smtClean="0"/>
              <a:t>Zoomerang</a:t>
            </a:r>
          </a:p>
          <a:p>
            <a:r>
              <a:rPr lang="en-US" dirty="0" smtClean="0"/>
              <a:t>Survey Monkey</a:t>
            </a:r>
          </a:p>
          <a:p>
            <a:r>
              <a:rPr lang="en-US" dirty="0" smtClean="0"/>
              <a:t>Many Others - </a:t>
            </a:r>
            <a:r>
              <a:rPr lang="en-US" sz="1400" dirty="0" smtClean="0">
                <a:hlinkClick r:id="rId2"/>
              </a:rPr>
              <a:t>http://www.google.com/search?hl=en&amp;safe=off&amp;rlz=1T4SKPB_enUS317US317&amp;num=100&amp;q=electronic+survey&amp;aq=f&amp;oq=&amp;aqi=g7g-s1g2</a:t>
            </a:r>
            <a:r>
              <a:rPr lang="en-US" sz="1400" dirty="0" smtClean="0"/>
              <a:t> </a:t>
            </a:r>
            <a:endParaRPr lang="en-US" dirty="0"/>
          </a:p>
        </p:txBody>
      </p:sp>
      <p:pic>
        <p:nvPicPr>
          <p:cNvPr id="4" name="Picture 3" descr="http://www.inboundlogistics.com/cgi-script/csPublisher/library/Smiley%20Face%20(flat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5765800"/>
            <a:ext cx="1092200" cy="109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High Speed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Access Speeds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Dial Up </a:t>
            </a:r>
            <a:r>
              <a:rPr lang="en-US" sz="2400" dirty="0" smtClean="0"/>
              <a:t>- (56 Kbit/s)</a:t>
            </a:r>
            <a:endParaRPr lang="en-US" dirty="0" smtClean="0"/>
          </a:p>
          <a:p>
            <a:r>
              <a:rPr lang="en-US" dirty="0" smtClean="0"/>
              <a:t>3 Port Modem  (Multi-Link)  </a:t>
            </a:r>
            <a:r>
              <a:rPr lang="en-US" sz="2400" dirty="0" smtClean="0"/>
              <a:t>- (168 Kbit/s)</a:t>
            </a:r>
            <a:endParaRPr lang="en-US" dirty="0" smtClean="0"/>
          </a:p>
          <a:p>
            <a:r>
              <a:rPr lang="en-US" dirty="0" smtClean="0"/>
              <a:t>Satellite - </a:t>
            </a:r>
            <a:r>
              <a:rPr lang="en-US" sz="2000" dirty="0" smtClean="0"/>
              <a:t>(150 to 1,200 Kbit/s)</a:t>
            </a:r>
            <a:endParaRPr lang="en-US" dirty="0" smtClean="0"/>
          </a:p>
          <a:p>
            <a:r>
              <a:rPr lang="en-US" dirty="0" smtClean="0"/>
              <a:t>DSL  - </a:t>
            </a:r>
            <a:r>
              <a:rPr lang="en-US" sz="2000" dirty="0" smtClean="0"/>
              <a:t>(192 Kbit/s to 1.5 </a:t>
            </a:r>
            <a:r>
              <a:rPr lang="en-US" sz="2000" dirty="0" err="1" smtClean="0"/>
              <a:t>Mbit</a:t>
            </a:r>
            <a:r>
              <a:rPr lang="en-US" sz="2000" dirty="0" smtClean="0"/>
              <a:t>/s)</a:t>
            </a:r>
            <a:endParaRPr lang="en-US" dirty="0" smtClean="0"/>
          </a:p>
          <a:p>
            <a:r>
              <a:rPr lang="en-US" dirty="0" smtClean="0"/>
              <a:t>T1 Line  - </a:t>
            </a:r>
            <a:r>
              <a:rPr lang="en-US" sz="2000" dirty="0" smtClean="0"/>
              <a:t>(384 Kbit/s to 1.5 </a:t>
            </a:r>
            <a:r>
              <a:rPr lang="en-US" sz="2000" dirty="0" err="1" smtClean="0"/>
              <a:t>Mbit</a:t>
            </a:r>
            <a:r>
              <a:rPr lang="en-US" sz="2000" dirty="0" smtClean="0"/>
              <a:t>/s)</a:t>
            </a:r>
            <a:endParaRPr lang="en-US" dirty="0" smtClean="0"/>
          </a:p>
          <a:p>
            <a:r>
              <a:rPr lang="en-US" dirty="0" smtClean="0"/>
              <a:t>Cable / Broadband - </a:t>
            </a:r>
            <a:r>
              <a:rPr lang="en-US" sz="2000" dirty="0" smtClean="0"/>
              <a:t>(Up to 10 </a:t>
            </a:r>
            <a:r>
              <a:rPr lang="en-US" sz="2000" dirty="0" err="1" smtClean="0"/>
              <a:t>Mbit</a:t>
            </a:r>
            <a:r>
              <a:rPr lang="en-US" sz="2000" dirty="0" smtClean="0"/>
              <a:t>/s)</a:t>
            </a:r>
            <a:endParaRPr lang="en-US" dirty="0" smtClean="0"/>
          </a:p>
          <a:p>
            <a:r>
              <a:rPr lang="en-US" dirty="0" smtClean="0"/>
              <a:t>T3 Line - </a:t>
            </a:r>
            <a:r>
              <a:rPr lang="en-US" sz="2000" dirty="0" smtClean="0"/>
              <a:t>(44.7 </a:t>
            </a:r>
            <a:r>
              <a:rPr lang="en-US" sz="2000" dirty="0" err="1"/>
              <a:t>M</a:t>
            </a:r>
            <a:r>
              <a:rPr lang="en-US" sz="2000" dirty="0" err="1" smtClean="0"/>
              <a:t>bit</a:t>
            </a:r>
            <a:r>
              <a:rPr lang="en-US" sz="2000" dirty="0" smtClean="0"/>
              <a:t>/s)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25. Computer Checks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Read on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Securing a Domain Name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GoDaddy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Domain Name</a:t>
            </a:r>
          </a:p>
          <a:p>
            <a:r>
              <a:rPr lang="en-US" b="1" dirty="0" smtClean="0"/>
              <a:t>AccountingSoftware2010</a:t>
            </a:r>
          </a:p>
          <a:p>
            <a:r>
              <a:rPr lang="en-US" b="1" dirty="0" smtClean="0"/>
              <a:t>Hosting</a:t>
            </a:r>
          </a:p>
          <a:p>
            <a:r>
              <a:rPr lang="en-US" b="1" dirty="0" smtClean="0"/>
              <a:t>Show Checkout Screen</a:t>
            </a:r>
          </a:p>
          <a:p>
            <a:endParaRPr lang="en-US" dirty="0"/>
          </a:p>
        </p:txBody>
      </p:sp>
      <p:pic>
        <p:nvPicPr>
          <p:cNvPr id="4" name="Picture 3" descr="http://www.inboundlogistics.com/cgi-script/csPublisher/library/Smiley%20Face%20(flat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5765800"/>
            <a:ext cx="1092200" cy="109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Published Page to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More than One 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Processor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alienware.com/images/intro_page_images/processing_101/intel_quadc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4524796" cy="38347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41148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Increasing Clock Speed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Chips Melting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Dual Core Processors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Quad Core Processors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Cray Super Computer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46482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Cray Super Computer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Same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More Core Processor Chips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Chilling Towers</a:t>
            </a:r>
            <a:endParaRPr lang="en-US" sz="2800" b="1" dirty="0"/>
          </a:p>
        </p:txBody>
      </p:sp>
      <p:pic>
        <p:nvPicPr>
          <p:cNvPr id="40964" name="Picture 4" descr="http://www.spikynorman.dsl.pipex.com/CrayWWWStuff/Criscan/Cray2casc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4343400" cy="413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More than 3 GBs 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of 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g.alibaba.com/photo/10989393/256_MB_DDR_333_Cl2_5_Pc2700_RAM_Chip_Brand_New_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4343400" cy="43434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5410200" y="2590800"/>
            <a:ext cx="1524000" cy="2209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48006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Vista Needs At least 3 GBs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My Laptop has 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My Desktop has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50" y="1371600"/>
            <a:ext cx="9122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64 Bit Operating 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pi.ning.com/files/vk2bt3xc8YxuK7qdLfzdrhmTVssTIcVhPisZvY-8SFl5bmhUhTEDBt97iXLDT7FFCdeH*ZQykFM9tH*HjipCgpoURKNbQpCY/VTechLaser128EXMotherboardBot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28127" y="-643500"/>
            <a:ext cx="6281772" cy="8025973"/>
          </a:xfrm>
          <a:prstGeom prst="rect">
            <a:avLst/>
          </a:prstGeom>
          <a:noFill/>
        </p:spPr>
      </p:pic>
      <p:pic>
        <p:nvPicPr>
          <p:cNvPr id="3" name="Picture 2" descr="http://api.ning.com/files/vk2bt3xc8YxuK7qdLfzdrhmTVssTIcVhPisZvY-8SFl5bmhUhTEDBt97iXLDT7FFCdeH*ZQykFM9tH*HjipCgpoURKNbQpCY/VTechLaser128EXMotherboardBot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88068" y="1222132"/>
            <a:ext cx="4120663" cy="563879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api.ning.com/files/vk2bt3xc8YxuK7qdLfzdrhmTVssTIcVhPisZvY-8SFl5bmhUhTEDBt97iXLDT7FFCdeH*ZQykFM9tH*HjipCgpoURKNbQpCY/VTechLaser128EXMotherboardBot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85861" y="2829339"/>
            <a:ext cx="2971800" cy="478072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914400" y="1371600"/>
            <a:ext cx="3200400" cy="1676400"/>
          </a:xfrm>
          <a:prstGeom prst="wedgeRoundRectCallout">
            <a:avLst>
              <a:gd name="adj1" fmla="val 89881"/>
              <a:gd name="adj2" fmla="val 200736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64 Bit Motherboard has 64 Lanes of Traffic embedded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64 Bit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 bit = Personal computer</a:t>
            </a:r>
          </a:p>
          <a:p>
            <a:r>
              <a:rPr lang="en-US" dirty="0" smtClean="0"/>
              <a:t>64 bit = Mini computer (IBM AS/400)</a:t>
            </a:r>
          </a:p>
          <a:p>
            <a:r>
              <a:rPr lang="en-US" dirty="0" smtClean="0"/>
              <a:t>128 Bit = Mainframe computer</a:t>
            </a:r>
          </a:p>
          <a:p>
            <a:r>
              <a:rPr lang="en-US" dirty="0" smtClean="0"/>
              <a:t>All computers 64 bit since 1994</a:t>
            </a:r>
          </a:p>
          <a:p>
            <a:r>
              <a:rPr lang="en-US" dirty="0" smtClean="0"/>
              <a:t>Most still use 32 bit operating system</a:t>
            </a:r>
          </a:p>
          <a:p>
            <a:r>
              <a:rPr lang="en-US" dirty="0" smtClean="0"/>
              <a:t>Windows XP and Vista come in 32 or 64 bits</a:t>
            </a:r>
          </a:p>
          <a:p>
            <a:r>
              <a:rPr lang="en-US" dirty="0" smtClean="0"/>
              <a:t>64 Bit is faster</a:t>
            </a:r>
          </a:p>
          <a:p>
            <a:r>
              <a:rPr lang="en-US" dirty="0" smtClean="0"/>
              <a:t>Applications must be tweaked to run on 64 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1199</Words>
  <Application>Microsoft Office PowerPoint</Application>
  <PresentationFormat>On-screen Show (4:3)</PresentationFormat>
  <Paragraphs>358</Paragraphs>
  <Slides>98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The Tech Savvy CPA</vt:lpstr>
      <vt:lpstr>Slide 2</vt:lpstr>
      <vt:lpstr>Slide 3</vt:lpstr>
      <vt:lpstr>Slide 4</vt:lpstr>
      <vt:lpstr>Slide 5</vt:lpstr>
      <vt:lpstr>Slide 6</vt:lpstr>
      <vt:lpstr>Slide 7</vt:lpstr>
      <vt:lpstr>Slide 8</vt:lpstr>
      <vt:lpstr>Securing a Domain Name</vt:lpstr>
      <vt:lpstr>Building a Web Page</vt:lpstr>
      <vt:lpstr>Slide 11</vt:lpstr>
      <vt:lpstr>Submitting Your Domain Name</vt:lpstr>
      <vt:lpstr>Slide 13</vt:lpstr>
      <vt:lpstr>Filtering Searches</vt:lpstr>
      <vt:lpstr>Slide 15</vt:lpstr>
      <vt:lpstr>Slide 16</vt:lpstr>
      <vt:lpstr>Slide 17</vt:lpstr>
      <vt:lpstr>Google Maps</vt:lpstr>
      <vt:lpstr>Slide 19</vt:lpstr>
      <vt:lpstr>PivotTables</vt:lpstr>
      <vt:lpstr>Pivot Tables</vt:lpstr>
      <vt:lpstr>Slide 22</vt:lpstr>
      <vt:lpstr>Excel Queries</vt:lpstr>
      <vt:lpstr>Slide 24</vt:lpstr>
      <vt:lpstr>Card Scan</vt:lpstr>
      <vt:lpstr>Slide 26</vt:lpstr>
      <vt:lpstr>Read to Me</vt:lpstr>
      <vt:lpstr>Slide 28</vt:lpstr>
      <vt:lpstr>Speech to Text</vt:lpstr>
      <vt:lpstr>Well Organized Computer System</vt:lpstr>
      <vt:lpstr>Slide 31</vt:lpstr>
      <vt:lpstr>My Computer System</vt:lpstr>
      <vt:lpstr>My Computer System</vt:lpstr>
      <vt:lpstr>Slide 34</vt:lpstr>
      <vt:lpstr>Slide 35</vt:lpstr>
      <vt:lpstr>Desktops Cost Less than Laptops</vt:lpstr>
      <vt:lpstr>Desktops are Faster than Laptops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Windows Vista</vt:lpstr>
      <vt:lpstr>Slide 55</vt:lpstr>
      <vt:lpstr>Social Networking</vt:lpstr>
      <vt:lpstr>FaceBook</vt:lpstr>
      <vt:lpstr>Twitter</vt:lpstr>
      <vt:lpstr>Slide 59</vt:lpstr>
      <vt:lpstr>Skype</vt:lpstr>
      <vt:lpstr>Slide 61</vt:lpstr>
      <vt:lpstr>QB Advisor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Many Benefits</vt:lpstr>
      <vt:lpstr>Make Sure:</vt:lpstr>
      <vt:lpstr>Slide 77</vt:lpstr>
      <vt:lpstr>Benefits of Remote Access:</vt:lpstr>
      <vt:lpstr>Slide 79</vt:lpstr>
      <vt:lpstr>Benefits of Wireless:</vt:lpstr>
      <vt:lpstr>Slide 81</vt:lpstr>
      <vt:lpstr>Slide 82</vt:lpstr>
      <vt:lpstr>E-Mail Merge – Six Steps</vt:lpstr>
      <vt:lpstr>Slide 84</vt:lpstr>
      <vt:lpstr>Many Benefits</vt:lpstr>
      <vt:lpstr>Slide 86</vt:lpstr>
      <vt:lpstr>Access Speeds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64 Bit Points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Tech Savvy CPA</dc:title>
  <dc:creator>Carlton</dc:creator>
  <cp:lastModifiedBy>carltonhp</cp:lastModifiedBy>
  <cp:revision>147</cp:revision>
  <dcterms:created xsi:type="dcterms:W3CDTF">2009-08-18T23:12:57Z</dcterms:created>
  <dcterms:modified xsi:type="dcterms:W3CDTF">2009-08-28T16:10:04Z</dcterms:modified>
</cp:coreProperties>
</file>