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256" r:id="rId2"/>
    <p:sldId id="257" r:id="rId3"/>
    <p:sldId id="258" r:id="rId4"/>
    <p:sldId id="342" r:id="rId5"/>
    <p:sldId id="344" r:id="rId6"/>
    <p:sldId id="343" r:id="rId7"/>
    <p:sldId id="341" r:id="rId8"/>
    <p:sldId id="346" r:id="rId9"/>
    <p:sldId id="348" r:id="rId10"/>
    <p:sldId id="264" r:id="rId11"/>
    <p:sldId id="362" r:id="rId12"/>
    <p:sldId id="363" r:id="rId13"/>
    <p:sldId id="337" r:id="rId14"/>
    <p:sldId id="345" r:id="rId15"/>
    <p:sldId id="349" r:id="rId16"/>
    <p:sldId id="263" r:id="rId17"/>
    <p:sldId id="312" r:id="rId18"/>
    <p:sldId id="313" r:id="rId19"/>
    <p:sldId id="350" r:id="rId20"/>
    <p:sldId id="326" r:id="rId21"/>
    <p:sldId id="327" r:id="rId22"/>
    <p:sldId id="328" r:id="rId23"/>
    <p:sldId id="333" r:id="rId24"/>
    <p:sldId id="334" r:id="rId25"/>
    <p:sldId id="335" r:id="rId26"/>
    <p:sldId id="336" r:id="rId27"/>
    <p:sldId id="331" r:id="rId28"/>
    <p:sldId id="351" r:id="rId29"/>
    <p:sldId id="316" r:id="rId30"/>
    <p:sldId id="317" r:id="rId31"/>
    <p:sldId id="318" r:id="rId32"/>
    <p:sldId id="321" r:id="rId33"/>
    <p:sldId id="320" r:id="rId34"/>
    <p:sldId id="322" r:id="rId35"/>
    <p:sldId id="323" r:id="rId36"/>
    <p:sldId id="324" r:id="rId37"/>
    <p:sldId id="325" r:id="rId38"/>
    <p:sldId id="353" r:id="rId39"/>
    <p:sldId id="354" r:id="rId40"/>
    <p:sldId id="355" r:id="rId41"/>
    <p:sldId id="357" r:id="rId42"/>
    <p:sldId id="358" r:id="rId43"/>
    <p:sldId id="359" r:id="rId44"/>
    <p:sldId id="360" r:id="rId45"/>
    <p:sldId id="361" r:id="rId46"/>
    <p:sldId id="364" r:id="rId47"/>
    <p:sldId id="365" r:id="rId48"/>
    <p:sldId id="366" r:id="rId49"/>
    <p:sldId id="330" r:id="rId50"/>
    <p:sldId id="367" r:id="rId51"/>
    <p:sldId id="368" r:id="rId52"/>
    <p:sldId id="370" r:id="rId53"/>
    <p:sldId id="371" r:id="rId54"/>
    <p:sldId id="372" r:id="rId55"/>
    <p:sldId id="373" r:id="rId56"/>
    <p:sldId id="374" r:id="rId57"/>
    <p:sldId id="375" r:id="rId58"/>
    <p:sldId id="377" r:id="rId59"/>
    <p:sldId id="376" r:id="rId60"/>
    <p:sldId id="378" r:id="rId61"/>
    <p:sldId id="379" r:id="rId62"/>
    <p:sldId id="266" r:id="rId63"/>
    <p:sldId id="267" r:id="rId64"/>
    <p:sldId id="380" r:id="rId65"/>
    <p:sldId id="381" r:id="rId66"/>
    <p:sldId id="382" r:id="rId67"/>
    <p:sldId id="383" r:id="rId68"/>
    <p:sldId id="384" r:id="rId69"/>
    <p:sldId id="260" r:id="rId70"/>
    <p:sldId id="385" r:id="rId71"/>
    <p:sldId id="386" r:id="rId72"/>
    <p:sldId id="262" r:id="rId73"/>
    <p:sldId id="387" r:id="rId74"/>
    <p:sldId id="388" r:id="rId75"/>
    <p:sldId id="389" r:id="rId76"/>
    <p:sldId id="390" r:id="rId77"/>
    <p:sldId id="391" r:id="rId78"/>
    <p:sldId id="393" r:id="rId79"/>
    <p:sldId id="392" r:id="rId80"/>
    <p:sldId id="259" r:id="rId81"/>
    <p:sldId id="296" r:id="rId82"/>
    <p:sldId id="297" r:id="rId83"/>
    <p:sldId id="301" r:id="rId84"/>
    <p:sldId id="302" r:id="rId85"/>
    <p:sldId id="303" r:id="rId86"/>
    <p:sldId id="304" r:id="rId87"/>
    <p:sldId id="305" r:id="rId88"/>
    <p:sldId id="307" r:id="rId89"/>
    <p:sldId id="299" r:id="rId90"/>
    <p:sldId id="306" r:id="rId91"/>
    <p:sldId id="300" r:id="rId92"/>
    <p:sldId id="298" r:id="rId93"/>
    <p:sldId id="314" r:id="rId94"/>
    <p:sldId id="319" r:id="rId9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092"/>
    </p:cViewPr>
  </p:sorterViewPr>
  <p:notesViewPr>
    <p:cSldViewPr>
      <p:cViewPr varScale="1">
        <p:scale>
          <a:sx n="59" d="100"/>
          <a:sy n="59" d="100"/>
        </p:scale>
        <p:origin x="-1740"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1BB0FA1-D3F8-4FE3-9692-B0B2EFCC4BC4}" type="datetimeFigureOut">
              <a:rPr lang="en-US" smtClean="0"/>
              <a:pPr/>
              <a:t>08/28/09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51C358D-D426-4FAD-832A-7B357BADB98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F685C79-ED89-4D3B-864C-51C44B1FEAF1}" type="datetimeFigureOut">
              <a:rPr lang="en-US" smtClean="0"/>
              <a:pPr/>
              <a:t>08/28/09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F9E6734-7634-4552-AB94-9F25DDE460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52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56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60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62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63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64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66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69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70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72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74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76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78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79</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82</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84</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89</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90</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91</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92</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93</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94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70FBE1-9EF6-4DDA-B7A0-E3367A0541E1}" type="datetimeFigureOut">
              <a:rPr lang="en-US" smtClean="0"/>
              <a:pPr/>
              <a:t>08/28/09</a:t>
            </a:fld>
            <a:endParaRPr lang="en-US"/>
          </a:p>
        </p:txBody>
      </p:sp>
      <p:sp>
        <p:nvSpPr>
          <p:cNvPr id="6" name="Slide Number Placeholder 5"/>
          <p:cNvSpPr>
            <a:spLocks noGrp="1"/>
          </p:cNvSpPr>
          <p:nvPr>
            <p:ph type="sldNum" sz="quarter" idx="12"/>
          </p:nvPr>
        </p:nvSpPr>
        <p:spPr/>
        <p:txBody>
          <a:bodyPr/>
          <a:lstStyle/>
          <a:p>
            <a:fld id="{DB8F50C0-3F8C-4A18-94F6-BE3928184385}" type="slidenum">
              <a:rPr lang="en-US" smtClean="0"/>
              <a:pPr/>
              <a:t>‹#›</a:t>
            </a:fld>
            <a:endParaRPr lang="en-US"/>
          </a:p>
        </p:txBody>
      </p:sp>
      <p:sp>
        <p:nvSpPr>
          <p:cNvPr id="7" name="Footer Placeholder 4"/>
          <p:cNvSpPr>
            <a:spLocks noGrp="1"/>
          </p:cNvSpPr>
          <p:nvPr userDrawn="1"/>
        </p:nvSpPr>
        <p:spPr>
          <a:xfrm>
            <a:off x="3200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Copyright August 2009 – J. Carlton Collins  </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0FBE1-9EF6-4DDA-B7A0-E3367A0541E1}" type="datetimeFigureOut">
              <a:rPr lang="en-US" smtClean="0"/>
              <a:pPr/>
              <a:t>08/28/09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0FBE1-9EF6-4DDA-B7A0-E3367A0541E1}" type="datetimeFigureOut">
              <a:rPr lang="en-US" smtClean="0"/>
              <a:pPr/>
              <a:t>08/28/09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0FBE1-9EF6-4DDA-B7A0-E3367A0541E1}" type="datetimeFigureOut">
              <a:rPr lang="en-US" smtClean="0"/>
              <a:pPr/>
              <a:t>08/28/09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0FBE1-9EF6-4DDA-B7A0-E3367A0541E1}" type="datetimeFigureOut">
              <a:rPr lang="en-US" smtClean="0"/>
              <a:pPr/>
              <a:t>08/28/09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0FBE1-9EF6-4DDA-B7A0-E3367A0541E1}" type="datetimeFigureOut">
              <a:rPr lang="en-US" smtClean="0"/>
              <a:pPr/>
              <a:t>08/28/09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0FBE1-9EF6-4DDA-B7A0-E3367A0541E1}" type="datetimeFigureOut">
              <a:rPr lang="en-US" smtClean="0"/>
              <a:pPr/>
              <a:t>08/28/09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70FBE1-9EF6-4DDA-B7A0-E3367A0541E1}" type="datetimeFigureOut">
              <a:rPr lang="en-US" smtClean="0"/>
              <a:pPr/>
              <a:t>08/28/09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0FBE1-9EF6-4DDA-B7A0-E3367A0541E1}" type="datetimeFigureOut">
              <a:rPr lang="en-US" smtClean="0"/>
              <a:pPr/>
              <a:t>08/28/09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0FBE1-9EF6-4DDA-B7A0-E3367A0541E1}" type="datetimeFigureOut">
              <a:rPr lang="en-US" smtClean="0"/>
              <a:pPr/>
              <a:t>08/28/09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0FBE1-9EF6-4DDA-B7A0-E3367A0541E1}" type="datetimeFigureOut">
              <a:rPr lang="en-US" smtClean="0"/>
              <a:pPr/>
              <a:t>08/28/09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F50C0-3F8C-4A18-94F6-BE39281843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0FBE1-9EF6-4DDA-B7A0-E3367A0541E1}" type="datetimeFigureOut">
              <a:rPr lang="en-US" smtClean="0"/>
              <a:pPr/>
              <a:t>08/28/09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F50C0-3F8C-4A18-94F6-BE39281843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technet2.microsoft.com/windowsserver2008/en/library/c61f2a12-8ae6-4957-b031-97b4d762cf311033.mspx?mfr=tru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truecrypt.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pgp.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op.symantecstore.com/store/symnahho/en_US/ContentTheme/ThemeID.1795800/pbPage.NAV09wide?ipd=InterstitialChall&amp;ipln=tru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sentrylink.com/" TargetMode="External"/><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hyperlink" Target="http://www.metacafe.com/watch/884219/how_to_pick_locks_with_a_lock_pick_gun_lockpicking_tutorial/" TargetMode="External"/><Relationship Id="rId13" Type="http://schemas.openxmlformats.org/officeDocument/2006/relationships/hyperlink" Target="http://www.metacafe.com/watch/1363050/lock_picking_with_all_my_sets_tools/" TargetMode="External"/><Relationship Id="rId3" Type="http://schemas.openxmlformats.org/officeDocument/2006/relationships/hyperlink" Target="http://www.metacafe.com/watch/yt-cuLC9klMsRI/the_visual_guide_to_lock_picking_part_06_of_10/" TargetMode="External"/><Relationship Id="rId7" Type="http://schemas.openxmlformats.org/officeDocument/2006/relationships/hyperlink" Target="http://www.metacafe.com/watch/yt-zTfEwChCG0U/brockhage_bump_hammer_set/" TargetMode="External"/><Relationship Id="rId12" Type="http://schemas.openxmlformats.org/officeDocument/2006/relationships/hyperlink" Target="http://www.metacafe.com/watch/1029496/lock_picking_club_and_car_ignition/" TargetMode="External"/><Relationship Id="rId2" Type="http://schemas.openxmlformats.org/officeDocument/2006/relationships/hyperlink" Target="http://www.metacafe.com/watch/yt-1eGxRQlWTrM/open_a_master_padlock_with_a_beer_can/" TargetMode="External"/><Relationship Id="rId16" Type="http://schemas.openxmlformats.org/officeDocument/2006/relationships/hyperlink" Target="http://www.lockpicks.com/index.asp?PageAction=VIEWCATS&amp;Category=324" TargetMode="External"/><Relationship Id="rId1" Type="http://schemas.openxmlformats.org/officeDocument/2006/relationships/slideLayout" Target="../slideLayouts/slideLayout7.xml"/><Relationship Id="rId6" Type="http://schemas.openxmlformats.org/officeDocument/2006/relationships/hyperlink" Target="http://www.metacafe.com/watch/1015152/how_to_open_padlock_lockpicking/" TargetMode="External"/><Relationship Id="rId11" Type="http://schemas.openxmlformats.org/officeDocument/2006/relationships/hyperlink" Target="http://www.metacafe.com/watch/1029502/lock_picking_tubular_locks/" TargetMode="External"/><Relationship Id="rId5" Type="http://schemas.openxmlformats.org/officeDocument/2006/relationships/hyperlink" Target="http://www.metacafe.com/watch/1029493/home_made_lock_picks/" TargetMode="External"/><Relationship Id="rId15" Type="http://schemas.openxmlformats.org/officeDocument/2006/relationships/hyperlink" Target="http://www.lockpicks.com/index.asp?PageAction=VIEWCATS&amp;Category=215" TargetMode="External"/><Relationship Id="rId10" Type="http://schemas.openxmlformats.org/officeDocument/2006/relationships/hyperlink" Target="http://www.metacafe.com/watch/1078391/how_to_unlock_car_without_keys/" TargetMode="External"/><Relationship Id="rId4" Type="http://schemas.openxmlformats.org/officeDocument/2006/relationships/hyperlink" Target="http://www.metacafe.com/watch/877739/kwikset_door_lock_picked/" TargetMode="External"/><Relationship Id="rId9" Type="http://schemas.openxmlformats.org/officeDocument/2006/relationships/hyperlink" Target="http://www.metacafe.com/watch/410981/blondie_unlocks_car/" TargetMode="External"/><Relationship Id="rId14" Type="http://schemas.openxmlformats.org/officeDocument/2006/relationships/hyperlink" Target="http://www.lockpicks.com/index.asp?PageAction=VIEWCATS&amp;Category=204"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www.pcflank.com/" TargetMode="External"/><Relationship Id="rId3" Type="http://schemas.openxmlformats.org/officeDocument/2006/relationships/hyperlink" Target="https://grc.com/x/ne.dll?bh0bkyd2" TargetMode="External"/><Relationship Id="rId7" Type="http://schemas.openxmlformats.org/officeDocument/2006/relationships/hyperlink" Target="http://www.hackerwhacker.co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www.gfi.com/emailsecuritytest/" TargetMode="External"/><Relationship Id="rId11" Type="http://schemas.openxmlformats.org/officeDocument/2006/relationships/hyperlink" Target="http://privacy.net/analyze/" TargetMode="External"/><Relationship Id="rId5" Type="http://schemas.openxmlformats.org/officeDocument/2006/relationships/hyperlink" Target="http://gemal.dk/browserspy/" TargetMode="External"/><Relationship Id="rId10" Type="http://schemas.openxmlformats.org/officeDocument/2006/relationships/hyperlink" Target="http://browsercheck.qualys.com/" TargetMode="External"/><Relationship Id="rId4" Type="http://schemas.openxmlformats.org/officeDocument/2006/relationships/hyperlink" Target="http://www.broadbandreports.com/tools" TargetMode="External"/><Relationship Id="rId9" Type="http://schemas.openxmlformats.org/officeDocument/2006/relationships/hyperlink" Target="http://www.pcpitstop.com/"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www.google.com/postini/email.html" TargetMode="External"/><Relationship Id="rId2" Type="http://schemas.openxmlformats.org/officeDocument/2006/relationships/hyperlink" Target="http://www.spamfighter.com/block_email_junk.asp" TargetMode="External"/><Relationship Id="rId1" Type="http://schemas.openxmlformats.org/officeDocument/2006/relationships/slideLayout" Target="../slideLayouts/slideLayout2.xml"/><Relationship Id="rId5" Type="http://schemas.openxmlformats.org/officeDocument/2006/relationships/hyperlink" Target="http://office.microsoft.com/en-us/outlook/HA011194221033.aspx" TargetMode="External"/><Relationship Id="rId4" Type="http://schemas.openxmlformats.org/officeDocument/2006/relationships/hyperlink" Target="http://www.barracudanetworks.com/ns/products/spam_overview.php"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asaresearch.com/web/security_identity_theft.htm"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sentrylink.com/"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democraticunderground.com/discuss/duboard.php?az=view_all&amp;address=179x4151"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hyperlink" Target="http://www.infoworld.com/article/08/01/14/Nashville-laptop-theft-may-cost-1-million-dollars_1.html" TargetMode="External"/><Relationship Id="rId5" Type="http://schemas.openxmlformats.org/officeDocument/2006/relationships/image" Target="../media/image53.gif"/><Relationship Id="rId4" Type="http://schemas.openxmlformats.org/officeDocument/2006/relationships/image" Target="../media/image3.jpeg"/></Relationships>
</file>

<file path=ppt/slides/_rels/slide82.xml.rels><?xml version="1.0" encoding="UTF-8" standalone="yes"?>
<Relationships xmlns="http://schemas.openxmlformats.org/package/2006/relationships"><Relationship Id="rId3" Type="http://schemas.openxmlformats.org/officeDocument/2006/relationships/hyperlink" Target="http://www.washingtonpost.com/wp-dyn/content/article/2007/05/04/AR2007050402152.html"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http://www.darkreading.com/document.asp?doc_id=136483" TargetMode="External"/><Relationship Id="rId5" Type="http://schemas.openxmlformats.org/officeDocument/2006/relationships/image" Target="../media/image54.png"/><Relationship Id="rId4" Type="http://schemas.openxmlformats.org/officeDocument/2006/relationships/image" Target="../media/image3.jpeg"/></Relationships>
</file>

<file path=ppt/slides/_rels/slide83.xml.rels><?xml version="1.0" encoding="UTF-8" standalone="yes"?>
<Relationships xmlns="http://schemas.openxmlformats.org/package/2006/relationships"><Relationship Id="rId3" Type="http://schemas.openxmlformats.org/officeDocument/2006/relationships/hyperlink" Target="http://www.internetnews.com/security/article.php/3615461"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3.jpeg"/></Relationships>
</file>

<file path=ppt/slides/_rels/slide84.xml.rels><?xml version="1.0" encoding="UTF-8" standalone="yes"?>
<Relationships xmlns="http://schemas.openxmlformats.org/package/2006/relationships"><Relationship Id="rId3" Type="http://schemas.openxmlformats.org/officeDocument/2006/relationships/hyperlink" Target="http://www.msnbc.msn.com/id/13152636/"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3.jpeg"/></Relationships>
</file>

<file path=ppt/slides/_rels/slide85.xml.rels><?xml version="1.0" encoding="UTF-8" standalone="yes"?>
<Relationships xmlns="http://schemas.openxmlformats.org/package/2006/relationships"><Relationship Id="rId3" Type="http://schemas.openxmlformats.org/officeDocument/2006/relationships/hyperlink" Target="http://www.computerworld.com/action/article.do?command=viewArticleBasic&amp;articleId=9001030"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57.gif"/><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hyperlink" Target="http://www.washingtonpost.com/wp-dyn/content/article/2006/05/22/AR2006052200690.html"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hyperlink" Target="http://www.informationweek.com/news/security/cybercrime/showArticle.jhtml?articleID=181502068"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image" Target="../media/image64.gif"/><Relationship Id="rId13" Type="http://schemas.openxmlformats.org/officeDocument/2006/relationships/image" Target="../media/image69.jpeg"/><Relationship Id="rId3" Type="http://schemas.openxmlformats.org/officeDocument/2006/relationships/hyperlink" Target="http://infosecblog.antonaylward.com/2007/01/01/2006-the-year-of-the-laptop-stolen-that-is/" TargetMode="External"/><Relationship Id="rId7" Type="http://schemas.openxmlformats.org/officeDocument/2006/relationships/image" Target="../media/image63.jpeg"/><Relationship Id="rId12"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3.jpeg"/><Relationship Id="rId9" Type="http://schemas.openxmlformats.org/officeDocument/2006/relationships/image" Target="../media/image65.png"/><Relationship Id="rId14" Type="http://schemas.openxmlformats.org/officeDocument/2006/relationships/image" Target="../media/image70.gi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www.privacyrights.org/ar/ChronDataBreaches.htm"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www.newsweek.com/id/53958"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3.jpeg"/></Relationships>
</file>

<file path=ppt/slides/_rels/slide9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50975"/>
          </a:xfrm>
        </p:spPr>
        <p:txBody>
          <a:bodyPr/>
          <a:lstStyle/>
          <a:p>
            <a:r>
              <a:rPr lang="en-US" b="1" dirty="0" smtClean="0"/>
              <a:t>Information Security for CPAs</a:t>
            </a:r>
            <a:r>
              <a:rPr lang="en-US" dirty="0" smtClean="0"/>
              <a:t/>
            </a:r>
            <a:br>
              <a:rPr lang="en-US" dirty="0" smtClean="0"/>
            </a:br>
            <a:endParaRPr lang="en-US" dirty="0"/>
          </a:p>
        </p:txBody>
      </p:sp>
      <p:sp>
        <p:nvSpPr>
          <p:cNvPr id="3" name="Subtitle 2"/>
          <p:cNvSpPr>
            <a:spLocks noGrp="1"/>
          </p:cNvSpPr>
          <p:nvPr>
            <p:ph type="subTitle" idx="1"/>
          </p:nvPr>
        </p:nvSpPr>
        <p:spPr>
          <a:xfrm>
            <a:off x="1371600" y="3886200"/>
            <a:ext cx="6400800" cy="2209800"/>
          </a:xfrm>
        </p:spPr>
        <p:txBody>
          <a:bodyPr>
            <a:normAutofit/>
          </a:bodyPr>
          <a:lstStyle/>
          <a:p>
            <a:r>
              <a:rPr lang="en-US" b="1" dirty="0" smtClean="0">
                <a:solidFill>
                  <a:schemeClr val="tx1"/>
                </a:solidFill>
              </a:rPr>
              <a:t>Southeastern Accounting Show</a:t>
            </a:r>
          </a:p>
          <a:p>
            <a:r>
              <a:rPr lang="en-US" dirty="0" smtClean="0">
                <a:solidFill>
                  <a:schemeClr val="tx1"/>
                </a:solidFill>
              </a:rPr>
              <a:t>J. Carlton Collins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4. Firewall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2082" name="Picture 2" descr="http://www.tenable.com/images/share_firewall.gif"/>
          <p:cNvPicPr>
            <a:picLocks noChangeAspect="1" noChangeArrowheads="1"/>
          </p:cNvPicPr>
          <p:nvPr/>
        </p:nvPicPr>
        <p:blipFill>
          <a:blip r:embed="rId2" cstate="print"/>
          <a:srcRect/>
          <a:stretch>
            <a:fillRect/>
          </a:stretch>
        </p:blipFill>
        <p:spPr bwMode="auto">
          <a:xfrm>
            <a:off x="609600" y="1981200"/>
            <a:ext cx="7784162" cy="2362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5. Configure Your </a:t>
            </a:r>
            <a:br>
              <a:rPr lang="en-US" sz="6000" b="1" dirty="0" smtClean="0">
                <a:solidFill>
                  <a:srgbClr val="FFFF00"/>
                </a:solidFill>
              </a:rPr>
            </a:br>
            <a:r>
              <a:rPr lang="en-US" sz="6000" b="1" dirty="0" smtClean="0">
                <a:solidFill>
                  <a:srgbClr val="FFFF00"/>
                </a:solidFill>
              </a:rPr>
              <a:t>Wireless Routers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3" cstate="print"/>
          <a:srcRect/>
          <a:stretch>
            <a:fillRect/>
          </a:stretch>
        </p:blipFill>
        <p:spPr bwMode="auto">
          <a:xfrm>
            <a:off x="533400" y="381000"/>
            <a:ext cx="7924800" cy="58603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Firewall Settings</a:t>
            </a:r>
            <a:endParaRPr lang="en-US" b="1" dirty="0"/>
          </a:p>
        </p:txBody>
      </p:sp>
      <p:sp>
        <p:nvSpPr>
          <p:cNvPr id="3" name="Content Placeholder 2"/>
          <p:cNvSpPr>
            <a:spLocks noGrp="1"/>
          </p:cNvSpPr>
          <p:nvPr>
            <p:ph idx="1"/>
          </p:nvPr>
        </p:nvSpPr>
        <p:spPr/>
        <p:txBody>
          <a:bodyPr/>
          <a:lstStyle/>
          <a:p>
            <a:pPr lvl="1"/>
            <a:r>
              <a:rPr lang="en-US" sz="3600" dirty="0" smtClean="0"/>
              <a:t>Reset password</a:t>
            </a:r>
            <a:endParaRPr lang="en-US" sz="4800" dirty="0" smtClean="0"/>
          </a:p>
          <a:p>
            <a:pPr lvl="1"/>
            <a:r>
              <a:rPr lang="en-US" sz="3600" dirty="0" smtClean="0"/>
              <a:t>Turn on Encryption</a:t>
            </a:r>
            <a:endParaRPr lang="en-US" sz="4800" dirty="0" smtClean="0"/>
          </a:p>
          <a:p>
            <a:pPr lvl="1"/>
            <a:r>
              <a:rPr lang="en-US" sz="3600" dirty="0" smtClean="0"/>
              <a:t>Broadcast different name (SSID)</a:t>
            </a:r>
            <a:endParaRPr lang="en-US" sz="48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6.	Encryption Primer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84775"/>
          </a:xfrm>
          <a:prstGeom prst="rect">
            <a:avLst/>
          </a:prstGeom>
        </p:spPr>
        <p:txBody>
          <a:bodyPr wrap="square">
            <a:spAutoFit/>
          </a:bodyPr>
          <a:lstStyle/>
          <a:p>
            <a:pPr algn="ctr"/>
            <a:r>
              <a:rPr lang="en-US" sz="3200" b="1" dirty="0" smtClean="0"/>
              <a:t>Encrypting Word </a:t>
            </a:r>
            <a:r>
              <a:rPr lang="en-US" sz="3200" b="1" dirty="0"/>
              <a:t>and Excel Files</a:t>
            </a:r>
            <a:endParaRPr lang="en-US" sz="3200" dirty="0"/>
          </a:p>
        </p:txBody>
      </p:sp>
      <p:pic>
        <p:nvPicPr>
          <p:cNvPr id="84994" name="Picture 2" descr="http://ruralmedia.co.uk/media/1447607806_Word%20logo.jpg"/>
          <p:cNvPicPr>
            <a:picLocks noChangeAspect="1" noChangeArrowheads="1"/>
          </p:cNvPicPr>
          <p:nvPr/>
        </p:nvPicPr>
        <p:blipFill>
          <a:blip r:embed="rId3" cstate="print"/>
          <a:srcRect/>
          <a:stretch>
            <a:fillRect/>
          </a:stretch>
        </p:blipFill>
        <p:spPr bwMode="auto">
          <a:xfrm>
            <a:off x="304800" y="2057400"/>
            <a:ext cx="2352675" cy="2381250"/>
          </a:xfrm>
          <a:prstGeom prst="rect">
            <a:avLst/>
          </a:prstGeom>
          <a:noFill/>
        </p:spPr>
      </p:pic>
      <p:pic>
        <p:nvPicPr>
          <p:cNvPr id="84996" name="Picture 4" descr="Excel logo"/>
          <p:cNvPicPr>
            <a:picLocks noChangeAspect="1" noChangeArrowheads="1"/>
          </p:cNvPicPr>
          <p:nvPr/>
        </p:nvPicPr>
        <p:blipFill>
          <a:blip r:embed="rId4" cstate="print"/>
          <a:srcRect/>
          <a:stretch>
            <a:fillRect/>
          </a:stretch>
        </p:blipFill>
        <p:spPr bwMode="auto">
          <a:xfrm>
            <a:off x="6172200" y="2057400"/>
            <a:ext cx="2438400" cy="2438400"/>
          </a:xfrm>
          <a:prstGeom prst="rect">
            <a:avLst/>
          </a:prstGeom>
          <a:noFill/>
        </p:spPr>
      </p:pic>
      <p:pic>
        <p:nvPicPr>
          <p:cNvPr id="84998" name="Picture 6" descr="http://www.promokeys.com/images/nickelpreskey.gif"/>
          <p:cNvPicPr>
            <a:picLocks noChangeAspect="1" noChangeArrowheads="1"/>
          </p:cNvPicPr>
          <p:nvPr/>
        </p:nvPicPr>
        <p:blipFill>
          <a:blip r:embed="rId5" cstate="print"/>
          <a:srcRect/>
          <a:stretch>
            <a:fillRect/>
          </a:stretch>
        </p:blipFill>
        <p:spPr bwMode="auto">
          <a:xfrm>
            <a:off x="3429000" y="5410200"/>
            <a:ext cx="2466975" cy="1156805"/>
          </a:xfrm>
          <a:prstGeom prst="rect">
            <a:avLst/>
          </a:prstGeom>
          <a:noFill/>
        </p:spPr>
      </p:pic>
      <p:pic>
        <p:nvPicPr>
          <p:cNvPr id="85000" name="Picture 8" descr="http://upload.wikimedia.org/wikipedia/en/thumb/5/59/Padlock.svg/512px-Padlock.svg.png"/>
          <p:cNvPicPr>
            <a:picLocks noChangeAspect="1" noChangeArrowheads="1"/>
          </p:cNvPicPr>
          <p:nvPr/>
        </p:nvPicPr>
        <p:blipFill>
          <a:blip r:embed="rId6" cstate="print"/>
          <a:srcRect/>
          <a:stretch>
            <a:fillRect/>
          </a:stretch>
        </p:blipFill>
        <p:spPr bwMode="auto">
          <a:xfrm>
            <a:off x="609600" y="4953000"/>
            <a:ext cx="1692275" cy="1692275"/>
          </a:xfrm>
          <a:prstGeom prst="rect">
            <a:avLst/>
          </a:prstGeom>
          <a:noFill/>
        </p:spPr>
      </p:pic>
      <p:pic>
        <p:nvPicPr>
          <p:cNvPr id="7" name="Picture 8" descr="http://upload.wikimedia.org/wikipedia/en/thumb/5/59/Padlock.svg/512px-Padlock.svg.png"/>
          <p:cNvPicPr>
            <a:picLocks noChangeAspect="1" noChangeArrowheads="1"/>
          </p:cNvPicPr>
          <p:nvPr/>
        </p:nvPicPr>
        <p:blipFill>
          <a:blip r:embed="rId6" cstate="print"/>
          <a:srcRect/>
          <a:stretch>
            <a:fillRect/>
          </a:stretch>
        </p:blipFill>
        <p:spPr bwMode="auto">
          <a:xfrm>
            <a:off x="6553200" y="4876800"/>
            <a:ext cx="1692275" cy="1692275"/>
          </a:xfrm>
          <a:prstGeom prst="rect">
            <a:avLst/>
          </a:prstGeom>
          <a:noFill/>
        </p:spPr>
      </p:pic>
      <p:pic>
        <p:nvPicPr>
          <p:cNvPr id="8" name="Picture 6" descr="http://www.promokeys.com/images/nickelpreskey.gif"/>
          <p:cNvPicPr>
            <a:picLocks noChangeAspect="1" noChangeArrowheads="1"/>
          </p:cNvPicPr>
          <p:nvPr/>
        </p:nvPicPr>
        <p:blipFill>
          <a:blip r:embed="rId5" cstate="print"/>
          <a:srcRect/>
          <a:stretch>
            <a:fillRect/>
          </a:stretch>
        </p:blipFill>
        <p:spPr bwMode="auto">
          <a:xfrm>
            <a:off x="3581400" y="5562600"/>
            <a:ext cx="2466975" cy="11568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dissolve">
                                      <p:cBhvr>
                                        <p:cTn id="7" dur="500"/>
                                        <p:tgtEl>
                                          <p:spTgt spid="85000"/>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5.27778E-6 3.33333E-6 C 0.0349 -0.0007 0.06997 -0.0007 0.10487 -0.00208 C 0.11442 -0.00255 0.12449 -0.00833 0.13403 -0.01065 C 0.14966 -0.01435 0.16494 -0.01875 0.18074 -0.0213 C 0.18855 -0.025 0.19758 -0.02431 0.20487 -0.03009 C 0.20921 -0.03357 0.22449 -0.04954 0.22917 -0.05162 C 0.23646 -0.06134 0.24341 -0.0669 0.25174 -0.07523 C 0.25712 -0.08079 0.26789 -0.09236 0.26789 -0.09236 C 0.27379 -0.10833 0.28299 -0.12083 0.29046 -0.13542 C 0.29567 -0.15695 0.28629 -0.12222 0.29844 -0.14838 C 0.30001 -0.15185 0.30192 -0.16898 0.3033 -0.17408 C 0.30417 -0.17708 0.30574 -0.17963 0.3066 -0.18264 C 0.30782 -0.18681 0.30973 -0.1956 0.30973 -0.1956 C 0.30903 -0.23079 0.31407 -0.29144 0.2856 -0.31597 C 0.2764 -0.33403 0.28872 -0.31158 0.27744 -0.32685 C 0.27553 -0.3294 0.27466 -0.3331 0.27275 -0.33542 C 0.2698 -0.33889 0.26303 -0.34398 0.26303 -0.34398 C 0.2573 -0.35533 0.25053 -0.35695 0.24202 -0.36343 C 0.23299 -0.37037 0.22483 -0.37153 0.21459 -0.37408 C 0.20487 -0.37662 0.19532 -0.38009 0.1856 -0.38264 C 0.18021 -0.38403 0.17483 -0.38588 0.16945 -0.38704 C 0.16303 -0.38843 0.15001 -0.39121 0.15001 -0.39121 C 0.10053 -0.39051 0.05122 -0.38912 0.00174 -0.38912 C -0.00104 -0.38912 -0.02447 -0.40371 -0.00798 -0.39769 C -0.00468 -0.39491 -0.00104 -0.39283 0.00174 -0.38912 C 0.0033 -0.38704 0.00487 -0.38449 0.0066 -0.38264 C 0.00955 -0.3794 0.01303 -0.37685 0.01615 -0.37408 C 0.01771 -0.37269 0.02101 -0.36991 0.02101 -0.36991 C 0.01824 -0.38935 0.03143 -0.43241 0.01129 -0.41273 C 0.00278 -0.39514 0.0139 -0.41505 0.0033 -0.40417 C -0.00485 -0.39583 -0.01284 -0.38519 -0.01597 -0.37199 C -0.00503 -0.36713 0.00278 -0.3794 0.01303 -0.38264 C 0.01459 -0.38472 0.01598 -0.3875 0.01789 -0.38912 C 0.0198 -0.39051 0.02362 -0.38843 0.02431 -0.39121 C 0.02483 -0.39375 0.02136 -0.39468 0.01945 -0.3956 C 0.01633 -0.39699 0.01303 -0.39699 0.00973 -0.39769 C 0.00383 -0.39908 -0.00798 -0.40208 -0.00798 -0.40208 " pathEditMode="relative" ptsTypes="ffffffffffffffffffffffffffffffffffffA">
                                      <p:cBhvr>
                                        <p:cTn id="10" dur="2000" fill="hold"/>
                                        <p:tgtEl>
                                          <p:spTgt spid="85000"/>
                                        </p:tgtEl>
                                        <p:attrNameLst>
                                          <p:attrName>ppt_x</p:attrName>
                                          <p:attrName>ppt_y</p:attrName>
                                        </p:attrNameLst>
                                      </p:cBhvr>
                                    </p:animMotion>
                                  </p:childTnLst>
                                </p:cTn>
                              </p:par>
                            </p:childTnLst>
                          </p:cTn>
                        </p:par>
                        <p:par>
                          <p:cTn id="11" fill="hold">
                            <p:stCondLst>
                              <p:cond delay="2500"/>
                            </p:stCondLst>
                            <p:childTnLst>
                              <p:par>
                                <p:cTn id="12" presetID="9" presetClass="exit" presetSubtype="0" fill="hold" nodeType="afterEffect">
                                  <p:stCondLst>
                                    <p:cond delay="0"/>
                                  </p:stCondLst>
                                  <p:childTnLst>
                                    <p:animEffect transition="out" filter="dissolve">
                                      <p:cBhvr>
                                        <p:cTn id="13" dur="500"/>
                                        <p:tgtEl>
                                          <p:spTgt spid="85000"/>
                                        </p:tgtEl>
                                      </p:cBhvr>
                                    </p:animEffect>
                                    <p:set>
                                      <p:cBhvr>
                                        <p:cTn id="14" dur="1" fill="hold">
                                          <p:stCondLst>
                                            <p:cond delay="499"/>
                                          </p:stCondLst>
                                        </p:cTn>
                                        <p:tgtEl>
                                          <p:spTgt spid="85000"/>
                                        </p:tgtEl>
                                        <p:attrNameLst>
                                          <p:attrName>style.visibility</p:attrName>
                                        </p:attrNameLst>
                                      </p:cBhvr>
                                      <p:to>
                                        <p:strVal val="hidden"/>
                                      </p:to>
                                    </p:set>
                                  </p:childTnLst>
                                </p:cTn>
                              </p:par>
                            </p:childTnLst>
                          </p:cTn>
                        </p:par>
                        <p:par>
                          <p:cTn id="15" fill="hold">
                            <p:stCondLst>
                              <p:cond delay="3000"/>
                            </p:stCondLst>
                            <p:childTnLst>
                              <p:par>
                                <p:cTn id="16" presetID="9"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par>
                          <p:cTn id="19" fill="hold">
                            <p:stCondLst>
                              <p:cond delay="3500"/>
                            </p:stCondLst>
                            <p:childTnLst>
                              <p:par>
                                <p:cTn id="20" presetID="0" presetClass="path" presetSubtype="0" accel="50000" decel="50000" fill="hold" nodeType="afterEffect">
                                  <p:stCondLst>
                                    <p:cond delay="0"/>
                                  </p:stCondLst>
                                  <p:childTnLst>
                                    <p:animMotion origin="layout" path="M 5.27778E-6 3.33333E-6 C 0.0349 -0.0007 0.06997 -0.0007 0.10487 -0.00208 C 0.11442 -0.00255 0.12449 -0.00833 0.13403 -0.01065 C 0.14966 -0.01435 0.16494 -0.01875 0.18074 -0.0213 C 0.18855 -0.025 0.19758 -0.02431 0.20487 -0.03009 C 0.20921 -0.03357 0.22449 -0.04954 0.22917 -0.05162 C 0.23646 -0.06134 0.24341 -0.0669 0.25174 -0.07523 C 0.25712 -0.08079 0.26789 -0.09236 0.26789 -0.09236 C 0.27379 -0.10833 0.28299 -0.12083 0.29046 -0.13542 C 0.29567 -0.15695 0.28629 -0.12222 0.29844 -0.14838 C 0.30001 -0.15185 0.30192 -0.16898 0.3033 -0.17408 C 0.30417 -0.17708 0.30574 -0.17963 0.3066 -0.18264 C 0.30782 -0.18681 0.30973 -0.1956 0.30973 -0.1956 C 0.30903 -0.23079 0.31407 -0.29144 0.2856 -0.31597 C 0.2764 -0.33403 0.28872 -0.31158 0.27744 -0.32685 C 0.27553 -0.3294 0.27466 -0.3331 0.27275 -0.33542 C 0.2698 -0.33889 0.26303 -0.34398 0.26303 -0.34398 C 0.2573 -0.35533 0.25053 -0.35695 0.24202 -0.36343 C 0.23299 -0.37037 0.22483 -0.37153 0.21459 -0.37408 C 0.20487 -0.37662 0.19532 -0.38009 0.1856 -0.38264 C 0.18021 -0.38403 0.17483 -0.38588 0.16945 -0.38704 C 0.16303 -0.38843 0.15001 -0.39121 0.15001 -0.39121 C 0.10053 -0.39051 0.05122 -0.38912 0.00174 -0.38912 C -0.00104 -0.38912 -0.02447 -0.40371 -0.00798 -0.39769 C -0.00468 -0.39491 -0.00104 -0.39283 0.00174 -0.38912 C 0.0033 -0.38704 0.00487 -0.38449 0.0066 -0.38264 C 0.00955 -0.3794 0.01303 -0.37685 0.01615 -0.37408 C 0.01771 -0.37269 0.02101 -0.36991 0.02101 -0.36991 C 0.01824 -0.38935 0.03143 -0.43241 0.01129 -0.41273 C 0.00278 -0.39514 0.0139 -0.41505 0.0033 -0.40417 C -0.00485 -0.39583 -0.01284 -0.38519 -0.01597 -0.37199 C -0.00503 -0.36713 0.00278 -0.3794 0.01303 -0.38264 C 0.01459 -0.38472 0.01598 -0.3875 0.01789 -0.38912 C 0.0198 -0.39051 0.02362 -0.38843 0.02431 -0.39121 C 0.02483 -0.39375 0.02136 -0.39468 0.01945 -0.3956 C 0.01633 -0.39699 0.01303 -0.39699 0.00973 -0.39769 C 0.00383 -0.39908 -0.00798 -0.40208 -0.00798 -0.40208 " pathEditMode="relative" ptsTypes="ffffffffffffffffffffffffffffffffffffA">
                                      <p:cBhvr>
                                        <p:cTn id="21" dur="2000" fill="hold"/>
                                        <p:tgtEl>
                                          <p:spTgt spid="7"/>
                                        </p:tgtEl>
                                        <p:attrNameLst>
                                          <p:attrName>ppt_x</p:attrName>
                                          <p:attrName>ppt_y</p:attrName>
                                        </p:attrNameLst>
                                      </p:cBhvr>
                                    </p:animMotion>
                                  </p:childTnLst>
                                </p:cTn>
                              </p:par>
                            </p:childTnLst>
                          </p:cTn>
                        </p:par>
                        <p:par>
                          <p:cTn id="22" fill="hold">
                            <p:stCondLst>
                              <p:cond delay="5500"/>
                            </p:stCondLst>
                            <p:childTnLst>
                              <p:par>
                                <p:cTn id="23" presetID="9" presetClass="exit" presetSubtype="0" fill="hold" nodeType="afterEffect">
                                  <p:stCondLst>
                                    <p:cond delay="0"/>
                                  </p:stCondLst>
                                  <p:childTnLst>
                                    <p:animEffect transition="out" filter="dissolv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6000"/>
                            </p:stCondLst>
                            <p:childTnLst>
                              <p:par>
                                <p:cTn id="27" presetID="9" presetClass="entr" presetSubtype="0" fill="hold" nodeType="afterEffect">
                                  <p:stCondLst>
                                    <p:cond delay="0"/>
                                  </p:stCondLst>
                                  <p:childTnLst>
                                    <p:set>
                                      <p:cBhvr>
                                        <p:cTn id="28" dur="1" fill="hold">
                                          <p:stCondLst>
                                            <p:cond delay="0"/>
                                          </p:stCondLst>
                                        </p:cTn>
                                        <p:tgtEl>
                                          <p:spTgt spid="84998"/>
                                        </p:tgtEl>
                                        <p:attrNameLst>
                                          <p:attrName>style.visibility</p:attrName>
                                        </p:attrNameLst>
                                      </p:cBhvr>
                                      <p:to>
                                        <p:strVal val="visible"/>
                                      </p:to>
                                    </p:set>
                                    <p:animEffect transition="in" filter="dissolve">
                                      <p:cBhvr>
                                        <p:cTn id="29" dur="500"/>
                                        <p:tgtEl>
                                          <p:spTgt spid="84998"/>
                                        </p:tgtEl>
                                      </p:cBhvr>
                                    </p:animEffect>
                                  </p:childTnLst>
                                </p:cTn>
                              </p:par>
                            </p:childTnLst>
                          </p:cTn>
                        </p:par>
                        <p:par>
                          <p:cTn id="30" fill="hold">
                            <p:stCondLst>
                              <p:cond delay="6500"/>
                            </p:stCondLst>
                            <p:childTnLst>
                              <p:par>
                                <p:cTn id="31" presetID="0" presetClass="path" presetSubtype="0" accel="50000" decel="50000" fill="hold" nodeType="afterEffect">
                                  <p:stCondLst>
                                    <p:cond delay="0"/>
                                  </p:stCondLst>
                                  <p:childTnLst>
                                    <p:animMotion origin="layout" path="M -1.66667E-6 -4.81481E-6 C 0.01267 -0.01157 -0.00243 0.00139 0.00955 -0.00648 C 0.01597 -0.01065 0.021 -0.01713 0.02743 -0.02152 C 0.03055 -0.02731 0.03368 -0.0331 0.03698 -0.03865 C 0.03906 -0.04236 0.04357 -0.04953 0.04357 -0.04953 C 0.04687 -0.06088 0.05173 -0.0669 0.05642 -0.07731 C 0.05833 -0.08796 0.06007 -0.09352 0.06441 -0.10324 C 0.06701 -0.11828 0.06927 -0.13102 0.07569 -0.14398 C 0.07656 -0.18426 0.07899 -0.29606 0.07899 -0.33125 C 0.07899 -0.34143 0.09201 -0.42963 0.06771 -0.45162 C 0.06389 -0.45902 0.06111 -0.46157 0.05486 -0.46458 C 0.0533 -0.46666 0.05208 -0.46967 0.05 -0.47106 C 0.04705 -0.47315 0.04028 -0.47523 0.04028 -0.47523 C 0.01944 -0.49398 -0.01459 -0.49838 -0.03872 -0.50115 C -0.11563 -0.49861 -0.19254 -0.49745 -0.26945 -0.49467 C -0.27969 -0.48773 -0.28959 -0.4794 -0.3 -0.47315 C -0.31094 -0.46666 -0.30417 -0.47847 -0.31945 -0.46458 C -0.32101 -0.46319 -0.3224 -0.46088 -0.32431 -0.46018 C -0.33004 -0.45787 -0.33611 -0.45787 -0.34202 -0.45602 C -0.34618 -0.44722 -0.34844 -0.44861 -0.35486 -0.44305 C -0.35434 -0.43588 -0.35486 -0.42847 -0.3533 -0.42152 C -0.35209 -0.41666 -0.34688 -0.40856 -0.34688 -0.40856 C -0.32604 -0.41041 -0.32535 -0.40555 -0.31615 -0.42361 C -0.31667 -0.42731 -0.3165 -0.43125 -0.31771 -0.43449 C -0.32014 -0.4412 -0.32795 -0.44352 -0.33229 -0.44722 C -0.35035 -0.4449 -0.34913 -0.44745 -0.35486 -0.42801 C -0.35347 -0.41597 -0.354 -0.41018 -0.34514 -0.40648 C -0.32587 -0.4081 -0.31754 -0.40301 -0.31129 -0.42569 C -0.31302 -0.4412 -0.31233 -0.44282 -0.32257 -0.44722 C -0.329 -0.44444 -0.33229 -0.44074 -0.33716 -0.43449 C -0.34132 -0.41805 -0.34115 -0.42592 -0.33872 -0.41065 C -0.32483 -0.41412 -0.32587 -0.41342 -0.32587 -0.43217 " pathEditMode="relative" ptsTypes="fffffffffffffffffffffffffffffffA">
                                      <p:cBhvr>
                                        <p:cTn id="32" dur="2000" fill="hold"/>
                                        <p:tgtEl>
                                          <p:spTgt spid="84998"/>
                                        </p:tgtEl>
                                        <p:attrNameLst>
                                          <p:attrName>ppt_x</p:attrName>
                                          <p:attrName>ppt_y</p:attrName>
                                        </p:attrNameLst>
                                      </p:cBhvr>
                                    </p:animMotion>
                                  </p:childTnLst>
                                </p:cTn>
                              </p:par>
                            </p:childTnLst>
                          </p:cTn>
                        </p:par>
                        <p:par>
                          <p:cTn id="33" fill="hold">
                            <p:stCondLst>
                              <p:cond delay="8500"/>
                            </p:stCondLst>
                            <p:childTnLst>
                              <p:par>
                                <p:cTn id="34" presetID="9" presetClass="exit" presetSubtype="0" fill="hold" nodeType="afterEffect">
                                  <p:stCondLst>
                                    <p:cond delay="0"/>
                                  </p:stCondLst>
                                  <p:childTnLst>
                                    <p:animEffect transition="out" filter="dissolve">
                                      <p:cBhvr>
                                        <p:cTn id="35" dur="500"/>
                                        <p:tgtEl>
                                          <p:spTgt spid="84998"/>
                                        </p:tgtEl>
                                      </p:cBhvr>
                                    </p:animEffect>
                                    <p:set>
                                      <p:cBhvr>
                                        <p:cTn id="36" dur="1" fill="hold">
                                          <p:stCondLst>
                                            <p:cond delay="499"/>
                                          </p:stCondLst>
                                        </p:cTn>
                                        <p:tgtEl>
                                          <p:spTgt spid="84998"/>
                                        </p:tgtEl>
                                        <p:attrNameLst>
                                          <p:attrName>style.visibility</p:attrName>
                                        </p:attrNameLst>
                                      </p:cBhvr>
                                      <p:to>
                                        <p:strVal val="hidden"/>
                                      </p:to>
                                    </p:set>
                                  </p:childTnLst>
                                </p:cTn>
                              </p:par>
                            </p:childTnLst>
                          </p:cTn>
                        </p:par>
                        <p:par>
                          <p:cTn id="37" fill="hold">
                            <p:stCondLst>
                              <p:cond delay="9000"/>
                            </p:stCondLst>
                            <p:childTnLst>
                              <p:par>
                                <p:cTn id="38" presetID="9"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childTnLst>
                          </p:cTn>
                        </p:par>
                        <p:par>
                          <p:cTn id="41" fill="hold">
                            <p:stCondLst>
                              <p:cond delay="9500"/>
                            </p:stCondLst>
                            <p:childTnLst>
                              <p:par>
                                <p:cTn id="42" presetID="0" presetClass="path" presetSubtype="0" accel="50000" decel="50000" fill="hold" nodeType="afterEffect">
                                  <p:stCondLst>
                                    <p:cond delay="0"/>
                                  </p:stCondLst>
                                  <p:childTnLst>
                                    <p:animMotion origin="layout" path="M 7.22222E-6 -7.40741E-7 C -0.00399 -0.01574 -0.00086 -0.00972 -0.00798 -0.01944 C -0.01006 -0.0294 -0.01302 -0.03796 -0.01614 -0.04745 C -0.0184 -0.05417 -0.0177 -0.05671 -0.01944 -0.06458 C -0.02204 -0.07616 -0.02656 -0.08819 -0.03072 -0.09907 C -0.03315 -0.11273 -0.03663 -0.12592 -0.03871 -0.13981 C -0.03819 -0.21157 -0.03819 -0.2831 -0.03715 -0.35486 C -0.03593 -0.44352 0.05261 -0.46389 0.1033 -0.47315 C 0.15921 -0.47245 0.21511 -0.47245 0.27101 -0.47106 C 0.27778 -0.47083 0.29028 -0.4625 0.29028 -0.4625 C 0.29185 -0.46042 0.29323 -0.45764 0.29514 -0.45602 C 0.29653 -0.45486 0.29879 -0.45555 0.30001 -0.45393 C 0.30278 -0.45023 0.30643 -0.44097 0.30643 -0.44097 C 0.30504 -0.41713 0.30886 -0.41088 0.29358 -0.4044 C 0.28681 -0.39838 0.28056 -0.39583 0.27257 -0.39375 C 0.26632 -0.38819 0.26112 -0.38148 0.25157 -0.39143 C 0.24896 -0.39421 0.25226 -0.40023 0.2533 -0.4044 C 0.25591 -0.41505 0.2599 -0.42014 0.26771 -0.42384 C 0.27414 -0.42315 0.28091 -0.42407 0.28716 -0.42153 C 0.29115 -0.41991 0.29254 -0.4044 0.29358 -0.4 C 0.29167 -0.37454 0.29584 -0.3787 0.28056 -0.37222 C 0.27153 -0.38032 0.27674 -0.37477 0.26615 -0.39375 C 0.26494 -0.39583 0.26285 -0.4 0.26285 -0.4 C 0.26494 -0.41759 0.26476 -0.41852 0.27587 -0.42801 C 0.28455 -0.42037 0.28785 -0.40764 0.29514 -0.39792 C 0.29358 -0.38102 0.29723 -0.37407 0.28056 -0.38287 C 0.2757 -0.38542 0.27414 -0.40231 0.27414 -0.40231 C 0.27639 -0.41875 0.27518 -0.41921 0.28716 -0.41505 C 0.2882 -0.41296 0.29358 -0.40555 0.28872 -0.40231 C 0.28681 -0.40092 0.28455 -0.4044 0.2823 -0.4044 " pathEditMode="relative" ptsTypes="fffffffffffffffffffffffffffffA">
                                      <p:cBhvr>
                                        <p:cTn id="43" dur="2000" fill="hold"/>
                                        <p:tgtEl>
                                          <p:spTgt spid="8"/>
                                        </p:tgtEl>
                                        <p:attrNameLst>
                                          <p:attrName>ppt_x</p:attrName>
                                          <p:attrName>ppt_y</p:attrName>
                                        </p:attrNameLst>
                                      </p:cBhvr>
                                    </p:animMotion>
                                  </p:childTnLst>
                                </p:cTn>
                              </p:par>
                            </p:childTnLst>
                          </p:cTn>
                        </p:par>
                        <p:par>
                          <p:cTn id="44" fill="hold">
                            <p:stCondLst>
                              <p:cond delay="11500"/>
                            </p:stCondLst>
                            <p:childTnLst>
                              <p:par>
                                <p:cTn id="45" presetID="9" presetClass="exit" presetSubtype="0" fill="hold" nodeType="afterEffect">
                                  <p:stCondLst>
                                    <p:cond delay="0"/>
                                  </p:stCondLst>
                                  <p:childTnLst>
                                    <p:animEffect transition="out" filter="dissolv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0" y="0"/>
            <a:ext cx="91440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Encryption Primer </a:t>
            </a:r>
            <a:r>
              <a:rPr kumimoji="0" lang="en-US" sz="1200" b="1" i="0" u="none" strike="noStrike" cap="none" normalizeH="0" baseline="0" dirty="0" smtClean="0">
                <a:ln>
                  <a:noFill/>
                </a:ln>
                <a:solidFill>
                  <a:schemeClr val="bg1">
                    <a:lumMod val="65000"/>
                  </a:schemeClr>
                </a:solidFill>
                <a:effectLst/>
                <a:latin typeface="Calibri" pitchFamily="34" charset="0"/>
                <a:ea typeface="Calibri" pitchFamily="34" charset="0"/>
                <a:cs typeface="Arial" pitchFamily="34" charset="0"/>
              </a:rPr>
              <a:t>Page 17</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200" b="1" dirty="0">
              <a:solidFill>
                <a:schemeClr val="bg1">
                  <a:lumMod val="65000"/>
                </a:schemeClr>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smtClean="0">
              <a:ln>
                <a:noFill/>
              </a:ln>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C00000"/>
                </a:solidFill>
                <a:effectLst/>
                <a:latin typeface="Calibri" pitchFamily="34" charset="0"/>
                <a:cs typeface="Arial" pitchFamily="34" charset="0"/>
              </a:rPr>
              <a:t>All encryption is based </a:t>
            </a:r>
            <a:br>
              <a:rPr kumimoji="0" lang="en-US" sz="4400" b="1" i="0" u="none" strike="noStrike" cap="none" normalizeH="0" baseline="0" dirty="0" smtClean="0">
                <a:ln>
                  <a:noFill/>
                </a:ln>
                <a:solidFill>
                  <a:srgbClr val="C00000"/>
                </a:solidFill>
                <a:effectLst/>
                <a:latin typeface="Calibri" pitchFamily="34" charset="0"/>
                <a:cs typeface="Arial" pitchFamily="34" charset="0"/>
              </a:rPr>
            </a:br>
            <a:r>
              <a:rPr kumimoji="0" lang="en-US" sz="4400" b="1" i="0" u="none" strike="noStrike" cap="none" normalizeH="0" baseline="0" dirty="0" smtClean="0">
                <a:ln>
                  <a:noFill/>
                </a:ln>
                <a:solidFill>
                  <a:srgbClr val="C00000"/>
                </a:solidFill>
                <a:effectLst/>
                <a:latin typeface="Calibri" pitchFamily="34" charset="0"/>
                <a:cs typeface="Arial" pitchFamily="34" charset="0"/>
              </a:rPr>
              <a:t>on two prime numbers:</a:t>
            </a:r>
            <a:endParaRPr kumimoji="0" lang="en-US" sz="40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3" name="Picture 2"/>
          <p:cNvPicPr/>
          <p:nvPr/>
        </p:nvPicPr>
        <p:blipFill>
          <a:blip r:embed="rId3" cstate="print"/>
          <a:srcRect b="58823"/>
          <a:stretch>
            <a:fillRect/>
          </a:stretch>
        </p:blipFill>
        <p:spPr bwMode="auto">
          <a:xfrm>
            <a:off x="1295400" y="3200400"/>
            <a:ext cx="6553200" cy="1066800"/>
          </a:xfrm>
          <a:prstGeom prst="rect">
            <a:avLst/>
          </a:prstGeom>
          <a:noFill/>
          <a:ln w="9525">
            <a:noFill/>
            <a:miter lim="800000"/>
            <a:headEnd/>
            <a:tailEnd/>
          </a:ln>
        </p:spPr>
      </p:pic>
      <p:pic>
        <p:nvPicPr>
          <p:cNvPr id="4" name="Picture 3"/>
          <p:cNvPicPr/>
          <p:nvPr/>
        </p:nvPicPr>
        <p:blipFill>
          <a:blip r:embed="rId3" cstate="print"/>
          <a:srcRect b="38235"/>
          <a:stretch>
            <a:fillRect/>
          </a:stretch>
        </p:blipFill>
        <p:spPr bwMode="auto">
          <a:xfrm>
            <a:off x="1371600" y="3200400"/>
            <a:ext cx="6553200" cy="1600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447800" y="3276600"/>
            <a:ext cx="65532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p:spPr>
        <p:txBody>
          <a:bodyPr wrap="square" rtlCol="0">
            <a:spAutoFit/>
          </a:bodyPr>
          <a:lstStyle/>
          <a:p>
            <a:pPr algn="ctr"/>
            <a:r>
              <a:rPr lang="en-US" sz="6000" b="1" dirty="0" smtClean="0"/>
              <a:t>About Bits </a:t>
            </a:r>
            <a:r>
              <a:rPr lang="en-US" sz="1200" b="1" dirty="0" smtClean="0">
                <a:solidFill>
                  <a:schemeClr val="bg1">
                    <a:lumMod val="65000"/>
                  </a:schemeClr>
                </a:solidFill>
              </a:rPr>
              <a:t>Page 17</a:t>
            </a:r>
          </a:p>
          <a:p>
            <a:pPr algn="ctr"/>
            <a:endParaRPr lang="en-US" sz="6000" b="1" dirty="0"/>
          </a:p>
          <a:p>
            <a:pPr algn="ctr"/>
            <a:r>
              <a:rPr lang="en-US" sz="4000" b="1" dirty="0" smtClean="0">
                <a:solidFill>
                  <a:srgbClr val="C00000"/>
                </a:solidFill>
              </a:rPr>
              <a:t>It takes 8 Bits to Form a Single Number</a:t>
            </a:r>
            <a:endParaRPr lang="en-US" sz="4000" b="1" dirty="0">
              <a:solidFill>
                <a:srgbClr val="C00000"/>
              </a:solidFill>
            </a:endParaRPr>
          </a:p>
        </p:txBody>
      </p:sp>
      <p:graphicFrame>
        <p:nvGraphicFramePr>
          <p:cNvPr id="3" name="Table 2"/>
          <p:cNvGraphicFramePr>
            <a:graphicFrameLocks noGrp="1"/>
          </p:cNvGraphicFramePr>
          <p:nvPr/>
        </p:nvGraphicFramePr>
        <p:xfrm>
          <a:off x="457200" y="2971800"/>
          <a:ext cx="8229600" cy="2937510"/>
        </p:xfrm>
        <a:graphic>
          <a:graphicData uri="http://schemas.openxmlformats.org/drawingml/2006/table">
            <a:tbl>
              <a:tblPr firstRow="1" bandRow="1">
                <a:tableStyleId>{616DA210-FB5B-4158-B5E0-FEB733F419BA}</a:tableStyleId>
              </a:tblPr>
              <a:tblGrid>
                <a:gridCol w="2743200"/>
                <a:gridCol w="2743200"/>
                <a:gridCol w="2743200"/>
              </a:tblGrid>
              <a:tr h="704850">
                <a:tc>
                  <a:txBody>
                    <a:bodyPr/>
                    <a:lstStyle/>
                    <a:p>
                      <a:r>
                        <a:rPr lang="en-US" sz="2400" b="1" dirty="0" smtClean="0"/>
                        <a:t>40 Bit</a:t>
                      </a:r>
                      <a:endParaRPr lang="en-US" sz="2400" b="1" dirty="0"/>
                    </a:p>
                  </a:txBody>
                  <a:tcPr/>
                </a:tc>
                <a:tc>
                  <a:txBody>
                    <a:bodyPr/>
                    <a:lstStyle/>
                    <a:p>
                      <a:r>
                        <a:rPr lang="en-US" sz="2400" b="1" dirty="0" smtClean="0"/>
                        <a:t>12313</a:t>
                      </a:r>
                      <a:endParaRPr lang="en-US" sz="2400" b="1" dirty="0"/>
                    </a:p>
                  </a:txBody>
                  <a:tcPr/>
                </a:tc>
                <a:tc>
                  <a:txBody>
                    <a:bodyPr/>
                    <a:lstStyle/>
                    <a:p>
                      <a:r>
                        <a:rPr lang="en-US" sz="2400" b="1" dirty="0" smtClean="0"/>
                        <a:t>1 second</a:t>
                      </a:r>
                      <a:endParaRPr lang="en-US" sz="2400" b="1" dirty="0"/>
                    </a:p>
                  </a:txBody>
                  <a:tcPr/>
                </a:tc>
              </a:tr>
              <a:tr h="704850">
                <a:tc>
                  <a:txBody>
                    <a:bodyPr/>
                    <a:lstStyle/>
                    <a:p>
                      <a:r>
                        <a:rPr lang="en-US" sz="2400" b="1" dirty="0" smtClean="0"/>
                        <a:t>56 Bit</a:t>
                      </a:r>
                      <a:endParaRPr lang="en-US" sz="2400" b="1" dirty="0"/>
                    </a:p>
                  </a:txBody>
                  <a:tcPr/>
                </a:tc>
                <a:tc>
                  <a:txBody>
                    <a:bodyPr/>
                    <a:lstStyle/>
                    <a:p>
                      <a:r>
                        <a:rPr lang="en-US" sz="2400" b="1" dirty="0" smtClean="0"/>
                        <a:t>1234513</a:t>
                      </a:r>
                      <a:endParaRPr lang="en-US" sz="2400" b="1" dirty="0"/>
                    </a:p>
                  </a:txBody>
                  <a:tcPr/>
                </a:tc>
                <a:tc>
                  <a:txBody>
                    <a:bodyPr/>
                    <a:lstStyle/>
                    <a:p>
                      <a:r>
                        <a:rPr lang="en-US" sz="2400" b="1" dirty="0" smtClean="0"/>
                        <a:t>19 hours</a:t>
                      </a:r>
                      <a:endParaRPr lang="en-US" sz="2400" b="1" dirty="0"/>
                    </a:p>
                  </a:txBody>
                  <a:tcPr/>
                </a:tc>
              </a:tr>
              <a:tr h="704850">
                <a:tc>
                  <a:txBody>
                    <a:bodyPr/>
                    <a:lstStyle/>
                    <a:p>
                      <a:r>
                        <a:rPr lang="en-US" sz="2400" b="1" dirty="0" smtClean="0"/>
                        <a:t>64 Bit</a:t>
                      </a:r>
                      <a:endParaRPr lang="en-US" sz="2400" b="1" dirty="0"/>
                    </a:p>
                  </a:txBody>
                  <a:tcPr/>
                </a:tc>
                <a:tc>
                  <a:txBody>
                    <a:bodyPr/>
                    <a:lstStyle/>
                    <a:p>
                      <a:r>
                        <a:rPr lang="en-US" sz="2400" b="1" dirty="0" smtClean="0"/>
                        <a:t>12345613</a:t>
                      </a:r>
                      <a:endParaRPr lang="en-US" sz="2400" b="1" dirty="0"/>
                    </a:p>
                  </a:txBody>
                  <a:tcPr/>
                </a:tc>
                <a:tc>
                  <a:txBody>
                    <a:bodyPr/>
                    <a:lstStyle/>
                    <a:p>
                      <a:r>
                        <a:rPr lang="en-US" sz="2400" b="1" dirty="0" smtClean="0"/>
                        <a:t>7 months</a:t>
                      </a:r>
                      <a:endParaRPr lang="en-US" sz="2400" b="1" dirty="0"/>
                    </a:p>
                  </a:txBody>
                  <a:tcPr/>
                </a:tc>
              </a:tr>
              <a:tr h="704850">
                <a:tc>
                  <a:txBody>
                    <a:bodyPr/>
                    <a:lstStyle/>
                    <a:p>
                      <a:r>
                        <a:rPr lang="en-US" sz="2400" b="1" dirty="0" smtClean="0"/>
                        <a:t>128 Bit</a:t>
                      </a:r>
                      <a:endParaRPr lang="en-US" sz="2400" b="1" dirty="0"/>
                    </a:p>
                  </a:txBody>
                  <a:tcPr/>
                </a:tc>
                <a:tc>
                  <a:txBody>
                    <a:bodyPr/>
                    <a:lstStyle/>
                    <a:p>
                      <a:r>
                        <a:rPr lang="en-US" sz="2400" b="1" dirty="0" smtClean="0"/>
                        <a:t>1234567891234513</a:t>
                      </a:r>
                      <a:endParaRPr lang="en-US" sz="2400" b="1" dirty="0"/>
                    </a:p>
                  </a:txBody>
                  <a:tcPr/>
                </a:tc>
                <a:tc>
                  <a:txBody>
                    <a:bodyPr/>
                    <a:lstStyle/>
                    <a:p>
                      <a:r>
                        <a:rPr lang="en-US" sz="2400" b="1" dirty="0" smtClean="0"/>
                        <a:t>4.3 quadrillion years</a:t>
                      </a:r>
                      <a:endParaRPr lang="en-US" sz="2400" b="1" dirty="0"/>
                    </a:p>
                  </a:txBody>
                  <a:tcPr/>
                </a:tc>
              </a:tr>
            </a:tbl>
          </a:graphicData>
        </a:graphic>
      </p:graphicFrame>
      <p:sp>
        <p:nvSpPr>
          <p:cNvPr id="5" name="Rectangle 4"/>
          <p:cNvSpPr/>
          <p:nvPr/>
        </p:nvSpPr>
        <p:spPr>
          <a:xfrm>
            <a:off x="3200400" y="2971800"/>
            <a:ext cx="2743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3200400" y="3657600"/>
            <a:ext cx="2743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200400" y="4343400"/>
            <a:ext cx="2743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200400" y="5105400"/>
            <a:ext cx="2743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943600" y="2971800"/>
            <a:ext cx="2743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5943600" y="3657600"/>
            <a:ext cx="2743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5943600" y="4343400"/>
            <a:ext cx="2743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5943600" y="5105400"/>
            <a:ext cx="2743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0" y="4876800"/>
            <a:ext cx="9144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4,300,000,000,000,000</a:t>
            </a:r>
          </a:p>
          <a:p>
            <a:pPr algn="ctr"/>
            <a:endParaRPr lang="en-US" sz="2400" b="1" dirty="0" smtClean="0"/>
          </a:p>
          <a:p>
            <a:pPr algn="ctr"/>
            <a:r>
              <a:rPr lang="en-US" sz="2400" b="1" dirty="0" smtClean="0"/>
              <a:t>4,594,972,986,357,220,000,000,000,000,000,000,000,000,000,000,000</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2000"/>
                                        <p:tgtEl>
                                          <p:spTgt spid="4"/>
                                        </p:tgtEl>
                                      </p:cBhvr>
                                    </p:animEffect>
                                    <p:anim calcmode="lin" valueType="num">
                                      <p:cBhvr>
                                        <p:cTn id="48" dur="2000" fill="hold"/>
                                        <p:tgtEl>
                                          <p:spTgt spid="4"/>
                                        </p:tgtEl>
                                        <p:attrNameLst>
                                          <p:attrName>ppt_x</p:attrName>
                                        </p:attrNameLst>
                                      </p:cBhvr>
                                      <p:tavLst>
                                        <p:tav tm="0">
                                          <p:val>
                                            <p:strVal val="#ppt_x"/>
                                          </p:val>
                                        </p:tav>
                                        <p:tav tm="100000">
                                          <p:val>
                                            <p:strVal val="#ppt_x"/>
                                          </p:val>
                                        </p:tav>
                                      </p:tavLst>
                                    </p:anim>
                                    <p:anim calcmode="lin" valueType="num">
                                      <p:cBhvr>
                                        <p:cTn id="49" dur="1800" decel="100000" fill="hold"/>
                                        <p:tgtEl>
                                          <p:spTgt spid="4"/>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7.	Encrypt Your Data Files, Folders &amp; Hard Drives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259080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Information Security for CPAs</a:t>
            </a:r>
            <a:endParaRPr kumimoji="0" lang="en-US" sz="12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J. Carlton Collins, CPA</a:t>
            </a:r>
            <a:r>
              <a:rPr kumimoji="0" lang="en-US" sz="10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a:r>
            <a:br>
              <a:rPr kumimoji="0" lang="en-US" sz="10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br>
            <a:r>
              <a:rPr kumimoji="0" lang="en-US" sz="10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a:r>
            <a:br>
              <a:rPr kumimoji="0" lang="en-US" sz="10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evil"/>
          <p:cNvPicPr/>
          <p:nvPr/>
        </p:nvPicPr>
        <p:blipFill>
          <a:blip r:embed="rId3"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style.rotation</p:attrName>
                                        </p:attrNameLst>
                                      </p:cBhvr>
                                      <p:tavLst>
                                        <p:tav tm="0">
                                          <p:val>
                                            <p:fltVal val="90"/>
                                          </p:val>
                                        </p:tav>
                                        <p:tav tm="100000">
                                          <p:val>
                                            <p:fltVal val="0"/>
                                          </p:val>
                                        </p:tav>
                                      </p:tavLst>
                                    </p:anim>
                                    <p:animEffect transition="in" filter="fade">
                                      <p:cBhvr>
                                        <p:cTn id="10" dur="5000"/>
                                        <p:tgtEl>
                                          <p:spTgt spid="4"/>
                                        </p:tgtEl>
                                      </p:cBhvr>
                                    </p:animEffect>
                                  </p:childTnLst>
                                </p:cTn>
                              </p:par>
                            </p:childTnLst>
                          </p:cTn>
                        </p:par>
                        <p:par>
                          <p:cTn id="11" fill="hold">
                            <p:stCondLst>
                              <p:cond delay="5000"/>
                            </p:stCondLst>
                            <p:childTnLst>
                              <p:par>
                                <p:cTn id="12" presetID="6" presetClass="emph" presetSubtype="0" fill="hold" nodeType="afterEffect">
                                  <p:stCondLst>
                                    <p:cond delay="0"/>
                                  </p:stCondLst>
                                  <p:iterate type="lt">
                                    <p:tmPct val="0"/>
                                  </p:iterate>
                                  <p:childTnLst>
                                    <p:animScale>
                                      <p:cBhvr>
                                        <p:cTn id="13" dur="2000" fill="hold"/>
                                        <p:tgtEl>
                                          <p:spTgt spid="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56566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Protecting Your Hard Drive</a:t>
            </a:r>
            <a:endParaRPr kumimoji="0" lang="en-US" sz="1200" b="1" i="0" u="none" strike="noStrike" cap="none" normalizeH="0" baseline="0" dirty="0" smtClean="0">
              <a:ln>
                <a:noFill/>
              </a:ln>
              <a:solidFill>
                <a:schemeClr val="bg1">
                  <a:lumMod val="65000"/>
                </a:schemeClr>
              </a:solidFill>
              <a:effectLst/>
              <a:latin typeface="Arial" pitchFamily="34" charset="0"/>
              <a:ea typeface="Calibri" pitchFamily="34" charset="0"/>
              <a:cs typeface="Arial" pitchFamily="34" charset="0"/>
            </a:endParaRPr>
          </a:p>
        </p:txBody>
      </p:sp>
      <p:pic>
        <p:nvPicPr>
          <p:cNvPr id="3" name="Picture 2" descr="http://www.cio-weblog.com/archives/iStock_000000177252_L1.jpg"/>
          <p:cNvPicPr/>
          <p:nvPr/>
        </p:nvPicPr>
        <p:blipFill>
          <a:blip r:embed="rId3" cstate="print"/>
          <a:srcRect/>
          <a:stretch>
            <a:fillRect/>
          </a:stretch>
        </p:blipFill>
        <p:spPr bwMode="auto">
          <a:xfrm>
            <a:off x="914400" y="2133600"/>
            <a:ext cx="7239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3810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 BIOS Password</a:t>
            </a:r>
            <a:endParaRPr kumimoji="0" lang="en-US" sz="1200" b="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pic>
        <p:nvPicPr>
          <p:cNvPr id="4" name="Picture 3" descr="http://www.protectiveparenting.com/web/Portals/0/BIOSSecurityPassword.jpg"/>
          <p:cNvPicPr/>
          <p:nvPr/>
        </p:nvPicPr>
        <p:blipFill>
          <a:blip r:embed="rId3" cstate="print"/>
          <a:srcRect/>
          <a:stretch>
            <a:fillRect/>
          </a:stretch>
        </p:blipFill>
        <p:spPr bwMode="auto">
          <a:xfrm>
            <a:off x="381000" y="1524000"/>
            <a:ext cx="8394183" cy="4572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3810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 Windows Password</a:t>
            </a:r>
            <a:endParaRPr kumimoji="0" lang="en-US" sz="1200" b="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pic>
        <p:nvPicPr>
          <p:cNvPr id="160770" name="Picture 2" descr="http://www.soapplab.auckland.ac.nz/info/networking/ecLogin/windows-logon.jpg"/>
          <p:cNvPicPr>
            <a:picLocks noChangeAspect="1" noChangeArrowheads="1"/>
          </p:cNvPicPr>
          <p:nvPr/>
        </p:nvPicPr>
        <p:blipFill>
          <a:blip r:embed="rId3" cstate="print"/>
          <a:srcRect/>
          <a:stretch>
            <a:fillRect/>
          </a:stretch>
        </p:blipFill>
        <p:spPr bwMode="auto">
          <a:xfrm>
            <a:off x="990600" y="1219200"/>
            <a:ext cx="7010400" cy="4971317"/>
          </a:xfrm>
          <a:prstGeom prst="rect">
            <a:avLst/>
          </a:prstGeom>
          <a:noFill/>
        </p:spPr>
      </p:pic>
      <p:sp>
        <p:nvSpPr>
          <p:cNvPr id="5" name="TextBox 4"/>
          <p:cNvSpPr txBox="1"/>
          <p:nvPr/>
        </p:nvSpPr>
        <p:spPr>
          <a:xfrm>
            <a:off x="2438400" y="3581400"/>
            <a:ext cx="4114800" cy="369332"/>
          </a:xfrm>
          <a:prstGeom prst="rect">
            <a:avLst/>
          </a:prstGeom>
          <a:solidFill>
            <a:schemeClr val="bg1"/>
          </a:solidFill>
          <a:ln>
            <a:solidFill>
              <a:schemeClr val="accent1"/>
            </a:solidFill>
          </a:ln>
        </p:spPr>
        <p:txBody>
          <a:bodyPr wrap="square" rtlCol="0">
            <a:spAutoFit/>
          </a:bodyPr>
          <a:lstStyle/>
          <a:p>
            <a:r>
              <a:rPr lang="en-US" dirty="0" smtClean="0"/>
              <a:t>Carlton Collins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chardware.co.uk/siteimages/install-sata-drive-step2.jpg"/>
          <p:cNvPicPr>
            <a:picLocks noChangeAspect="1" noChangeArrowheads="1"/>
          </p:cNvPicPr>
          <p:nvPr/>
        </p:nvPicPr>
        <p:blipFill>
          <a:blip r:embed="rId3" cstate="print"/>
          <a:srcRect/>
          <a:stretch>
            <a:fillRect/>
          </a:stretch>
        </p:blipFill>
        <p:spPr bwMode="auto">
          <a:xfrm>
            <a:off x="685800" y="1143000"/>
            <a:ext cx="3943350" cy="4914900"/>
          </a:xfrm>
          <a:prstGeom prst="rect">
            <a:avLst/>
          </a:prstGeom>
          <a:noFill/>
        </p:spPr>
      </p:pic>
      <p:sp>
        <p:nvSpPr>
          <p:cNvPr id="3" name="TextBox 2"/>
          <p:cNvSpPr txBox="1"/>
          <p:nvPr/>
        </p:nvSpPr>
        <p:spPr>
          <a:xfrm>
            <a:off x="0" y="191869"/>
            <a:ext cx="9144000" cy="646331"/>
          </a:xfrm>
          <a:prstGeom prst="rect">
            <a:avLst/>
          </a:prstGeom>
          <a:noFill/>
        </p:spPr>
        <p:txBody>
          <a:bodyPr wrap="square" rtlCol="0">
            <a:spAutoFit/>
          </a:bodyPr>
          <a:lstStyle/>
          <a:p>
            <a:pPr algn="ctr"/>
            <a:r>
              <a:rPr lang="en-US" sz="3600" b="1" dirty="0" smtClean="0"/>
              <a:t>How Thieves beat BIOS  &amp;Windows Passwords</a:t>
            </a:r>
            <a:endParaRPr lang="en-US" b="1" dirty="0"/>
          </a:p>
        </p:txBody>
      </p:sp>
      <p:sp>
        <p:nvSpPr>
          <p:cNvPr id="4" name="TextBox 3"/>
          <p:cNvSpPr txBox="1"/>
          <p:nvPr/>
        </p:nvSpPr>
        <p:spPr>
          <a:xfrm>
            <a:off x="5029200" y="1219200"/>
            <a:ext cx="3581400" cy="5016758"/>
          </a:xfrm>
          <a:prstGeom prst="rect">
            <a:avLst/>
          </a:prstGeom>
          <a:noFill/>
        </p:spPr>
        <p:txBody>
          <a:bodyPr wrap="square" rtlCol="0">
            <a:spAutoFit/>
          </a:bodyPr>
          <a:lstStyle/>
          <a:p>
            <a:pPr marL="514350" indent="-514350">
              <a:buFont typeface="+mj-lt"/>
              <a:buAutoNum type="arabicPeriod"/>
            </a:pPr>
            <a:r>
              <a:rPr lang="en-US" sz="3200" dirty="0" smtClean="0"/>
              <a:t>Remove Drive</a:t>
            </a:r>
          </a:p>
          <a:p>
            <a:pPr marL="514350" indent="-514350">
              <a:buFont typeface="+mj-lt"/>
              <a:buAutoNum type="arabicPeriod"/>
            </a:pPr>
            <a:endParaRPr lang="en-US" sz="3200" dirty="0" smtClean="0"/>
          </a:p>
          <a:p>
            <a:pPr marL="514350" indent="-514350">
              <a:buFont typeface="+mj-lt"/>
              <a:buAutoNum type="arabicPeriod"/>
            </a:pPr>
            <a:r>
              <a:rPr lang="en-US" sz="3200" dirty="0" smtClean="0"/>
              <a:t>Insert in another computer as second drive</a:t>
            </a:r>
          </a:p>
          <a:p>
            <a:pPr marL="514350" indent="-514350">
              <a:buFont typeface="+mj-lt"/>
              <a:buAutoNum type="arabicPeriod"/>
            </a:pPr>
            <a:endParaRPr lang="en-US" sz="3200" dirty="0" smtClean="0"/>
          </a:p>
          <a:p>
            <a:pPr marL="514350" indent="-514350">
              <a:buFont typeface="+mj-lt"/>
              <a:buAutoNum type="arabicPeriod"/>
            </a:pPr>
            <a:r>
              <a:rPr lang="en-US" sz="3200" dirty="0" smtClean="0"/>
              <a:t>Second drive becomes completely readable</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646331"/>
          </a:xfrm>
          <a:prstGeom prst="rect">
            <a:avLst/>
          </a:prstGeom>
          <a:noFill/>
        </p:spPr>
        <p:txBody>
          <a:bodyPr wrap="square" rtlCol="0">
            <a:spAutoFit/>
          </a:bodyPr>
          <a:lstStyle/>
          <a:p>
            <a:pPr algn="ctr"/>
            <a:r>
              <a:rPr lang="en-US" sz="3600" b="1" dirty="0" smtClean="0"/>
              <a:t>How Thieves beat BIOS &amp; </a:t>
            </a:r>
            <a:r>
              <a:rPr lang="en-US" sz="3600" b="1" dirty="0" err="1" smtClean="0"/>
              <a:t>Widnows</a:t>
            </a:r>
            <a:r>
              <a:rPr lang="en-US" sz="3600" b="1" dirty="0" smtClean="0"/>
              <a:t> Passwords</a:t>
            </a:r>
            <a:endParaRPr lang="en-US" b="1" dirty="0"/>
          </a:p>
        </p:txBody>
      </p:sp>
      <p:sp>
        <p:nvSpPr>
          <p:cNvPr id="4" name="TextBox 3"/>
          <p:cNvSpPr txBox="1"/>
          <p:nvPr/>
        </p:nvSpPr>
        <p:spPr>
          <a:xfrm>
            <a:off x="5029200" y="1219200"/>
            <a:ext cx="3581400" cy="1077218"/>
          </a:xfrm>
          <a:prstGeom prst="rect">
            <a:avLst/>
          </a:prstGeom>
          <a:noFill/>
        </p:spPr>
        <p:txBody>
          <a:bodyPr wrap="square" rtlCol="0">
            <a:spAutoFit/>
          </a:bodyPr>
          <a:lstStyle/>
          <a:p>
            <a:pPr marL="514350" indent="-514350">
              <a:buFont typeface="+mj-lt"/>
              <a:buAutoNum type="arabicPeriod"/>
            </a:pPr>
            <a:r>
              <a:rPr lang="en-US" sz="3200" dirty="0" smtClean="0"/>
              <a:t>Or they use </a:t>
            </a:r>
            <a:r>
              <a:rPr lang="en-US" sz="3200" dirty="0" err="1" smtClean="0"/>
              <a:t>Knoppix</a:t>
            </a:r>
            <a:endParaRPr lang="en-US" sz="3200" dirty="0"/>
          </a:p>
        </p:txBody>
      </p:sp>
      <p:pic>
        <p:nvPicPr>
          <p:cNvPr id="173058" name="Picture 2" descr="http://www.linuxonline.biz/images/knoppix-52.gif"/>
          <p:cNvPicPr>
            <a:picLocks noChangeAspect="1" noChangeArrowheads="1"/>
          </p:cNvPicPr>
          <p:nvPr/>
        </p:nvPicPr>
        <p:blipFill>
          <a:blip r:embed="rId3" cstate="print"/>
          <a:srcRect/>
          <a:stretch>
            <a:fillRect/>
          </a:stretch>
        </p:blipFill>
        <p:spPr bwMode="auto">
          <a:xfrm>
            <a:off x="762000" y="1295400"/>
            <a:ext cx="3733800" cy="3733800"/>
          </a:xfrm>
          <a:prstGeom prst="rect">
            <a:avLst/>
          </a:prstGeom>
          <a:noFill/>
        </p:spPr>
      </p:pic>
      <p:pic>
        <p:nvPicPr>
          <p:cNvPr id="173060" name="Picture 4" descr="http://hackszine.com/knoppix2ed_cover_425.jpg"/>
          <p:cNvPicPr>
            <a:picLocks noChangeAspect="1" noChangeArrowheads="1"/>
          </p:cNvPicPr>
          <p:nvPr/>
        </p:nvPicPr>
        <p:blipFill>
          <a:blip r:embed="rId4" cstate="print"/>
          <a:srcRect/>
          <a:stretch>
            <a:fillRect/>
          </a:stretch>
        </p:blipFill>
        <p:spPr bwMode="auto">
          <a:xfrm>
            <a:off x="5181600" y="2819400"/>
            <a:ext cx="2199572" cy="3063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3810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3. Encrypt Files or</a:t>
            </a:r>
            <a:r>
              <a:rPr kumimoji="0" lang="en-US" sz="36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Folders</a:t>
            </a:r>
            <a:endParaRPr kumimoji="0" lang="en-US" sz="1200" b="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sp>
        <p:nvSpPr>
          <p:cNvPr id="5" name="TextBox 4"/>
          <p:cNvSpPr txBox="1"/>
          <p:nvPr/>
        </p:nvSpPr>
        <p:spPr>
          <a:xfrm>
            <a:off x="228600" y="1325940"/>
            <a:ext cx="8915400" cy="1569660"/>
          </a:xfrm>
          <a:prstGeom prst="rect">
            <a:avLst/>
          </a:prstGeom>
          <a:noFill/>
        </p:spPr>
        <p:txBody>
          <a:bodyPr wrap="square" rtlCol="0">
            <a:spAutoFit/>
          </a:bodyPr>
          <a:lstStyle/>
          <a:p>
            <a:pPr marL="514350" indent="-514350">
              <a:buAutoNum type="arabicPeriod"/>
            </a:pPr>
            <a:r>
              <a:rPr lang="en-US" sz="3200" dirty="0" smtClean="0"/>
              <a:t>Must use NTFS (in Windows XP)</a:t>
            </a:r>
          </a:p>
          <a:p>
            <a:pPr marL="514350" indent="-514350">
              <a:buAutoNum type="arabicPeriod"/>
            </a:pPr>
            <a:r>
              <a:rPr lang="en-US" sz="3200" dirty="0" smtClean="0"/>
              <a:t>Right click file or folder, select “Properties”</a:t>
            </a:r>
          </a:p>
          <a:p>
            <a:pPr marL="514350" indent="-514350">
              <a:buAutoNum type="arabicPeriod"/>
            </a:pPr>
            <a:r>
              <a:rPr lang="en-US" sz="3200" dirty="0" smtClean="0"/>
              <a:t>Select “Advanced”</a:t>
            </a:r>
          </a:p>
        </p:txBody>
      </p:sp>
      <p:pic>
        <p:nvPicPr>
          <p:cNvPr id="6" name="Picture 5" descr="http://www.pcstats.com/articleimages/200312/laptopsecurity_2.jpg"/>
          <p:cNvPicPr/>
          <p:nvPr/>
        </p:nvPicPr>
        <p:blipFill>
          <a:blip r:embed="rId3" cstate="print"/>
          <a:srcRect/>
          <a:stretch>
            <a:fillRect/>
          </a:stretch>
        </p:blipFill>
        <p:spPr bwMode="auto">
          <a:xfrm>
            <a:off x="3581400" y="2895600"/>
            <a:ext cx="4986931" cy="3581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3810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4. Or Use Vista BitLocker</a:t>
            </a:r>
            <a:endParaRPr kumimoji="0" lang="en-US" sz="1200" b="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sp>
        <p:nvSpPr>
          <p:cNvPr id="5" name="TextBox 4"/>
          <p:cNvSpPr txBox="1"/>
          <p:nvPr/>
        </p:nvSpPr>
        <p:spPr>
          <a:xfrm>
            <a:off x="228600" y="1325940"/>
            <a:ext cx="8915400" cy="1077218"/>
          </a:xfrm>
          <a:prstGeom prst="rect">
            <a:avLst/>
          </a:prstGeom>
          <a:noFill/>
        </p:spPr>
        <p:txBody>
          <a:bodyPr wrap="square" rtlCol="0">
            <a:spAutoFit/>
          </a:bodyPr>
          <a:lstStyle/>
          <a:p>
            <a:pPr marL="514350" indent="-514350">
              <a:buAutoNum type="arabicPeriod"/>
            </a:pPr>
            <a:r>
              <a:rPr lang="en-US" sz="3200" dirty="0" smtClean="0"/>
              <a:t>New in Vista</a:t>
            </a:r>
          </a:p>
          <a:p>
            <a:pPr marL="514350" indent="-514350">
              <a:buAutoNum type="arabicPeriod"/>
            </a:pPr>
            <a:endParaRPr lang="en-US" sz="3200" dirty="0" smtClean="0"/>
          </a:p>
        </p:txBody>
      </p:sp>
      <p:pic>
        <p:nvPicPr>
          <p:cNvPr id="7"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8" name="Picture 7" descr="http://www.bartdesmet.net/images/bitlocker.jpg"/>
          <p:cNvPicPr/>
          <p:nvPr/>
        </p:nvPicPr>
        <p:blipFill>
          <a:blip r:embed="rId5" cstate="print"/>
          <a:srcRect/>
          <a:stretch>
            <a:fillRect/>
          </a:stretch>
        </p:blipFill>
        <p:spPr bwMode="auto">
          <a:xfrm>
            <a:off x="609600" y="1981200"/>
            <a:ext cx="7772400" cy="41179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3810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b="1" dirty="0" smtClean="0">
                <a:latin typeface="Arial" pitchFamily="34" charset="0"/>
                <a:ea typeface="Calibri" pitchFamily="34" charset="0"/>
                <a:cs typeface="Arial" pitchFamily="34" charset="0"/>
              </a:rPr>
              <a:t>5</a:t>
            </a: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Or Use TrueCrypt </a:t>
            </a:r>
            <a:endParaRPr kumimoji="0" lang="en-US" sz="1200" b="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sp>
        <p:nvSpPr>
          <p:cNvPr id="5" name="TextBox 4"/>
          <p:cNvSpPr txBox="1"/>
          <p:nvPr/>
        </p:nvSpPr>
        <p:spPr>
          <a:xfrm>
            <a:off x="228600" y="1143000"/>
            <a:ext cx="8915400" cy="584775"/>
          </a:xfrm>
          <a:prstGeom prst="rect">
            <a:avLst/>
          </a:prstGeom>
          <a:noFill/>
        </p:spPr>
        <p:txBody>
          <a:bodyPr wrap="square" rtlCol="0">
            <a:spAutoFit/>
          </a:bodyPr>
          <a:lstStyle/>
          <a:p>
            <a:pPr algn="ctr"/>
            <a:r>
              <a:rPr lang="en-US" sz="3200" dirty="0" smtClean="0"/>
              <a:t>Hard drive is encrypted and decrypted on the fly</a:t>
            </a:r>
            <a:endParaRPr lang="en-US" sz="3200" dirty="0"/>
          </a:p>
        </p:txBody>
      </p:sp>
      <p:pic>
        <p:nvPicPr>
          <p:cNvPr id="166916" name="Picture 4" descr="http://www.topdrawerdownloads.com/images/screens/truecrypt_screen.gif"/>
          <p:cNvPicPr>
            <a:picLocks noChangeAspect="1" noChangeArrowheads="1"/>
          </p:cNvPicPr>
          <p:nvPr/>
        </p:nvPicPr>
        <p:blipFill>
          <a:blip r:embed="rId3" cstate="print"/>
          <a:srcRect/>
          <a:stretch>
            <a:fillRect/>
          </a:stretch>
        </p:blipFill>
        <p:spPr bwMode="auto">
          <a:xfrm>
            <a:off x="1828800" y="1905000"/>
            <a:ext cx="5429250" cy="4610100"/>
          </a:xfrm>
          <a:prstGeom prst="rect">
            <a:avLst/>
          </a:prstGeom>
          <a:noFill/>
        </p:spPr>
      </p:pic>
      <p:pic>
        <p:nvPicPr>
          <p:cNvPr id="7" name="Picture 5" descr="http://www.inboundlogistics.com/cgi-script/csPublisher/library/Smiley%20Face%20(flat).jpg">
            <a:hlinkClick r:id="rId4"/>
          </p:cNvPr>
          <p:cNvPicPr>
            <a:picLocks noChangeAspect="1" noChangeArrowheads="1"/>
          </p:cNvPicPr>
          <p:nvPr/>
        </p:nvPicPr>
        <p:blipFill>
          <a:blip r:embed="rId5" cstate="print"/>
          <a:srcRect/>
          <a:stretch>
            <a:fillRect/>
          </a:stretch>
        </p:blipFill>
        <p:spPr bwMode="auto">
          <a:xfrm>
            <a:off x="8051800" y="5765800"/>
            <a:ext cx="1092200" cy="109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69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8. Encrypting Your E-Mail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2099" name="Rectangle 3"/>
          <p:cNvSpPr>
            <a:spLocks noChangeArrowheads="1"/>
          </p:cNvSpPr>
          <p:nvPr/>
        </p:nvSpPr>
        <p:spPr bwMode="auto">
          <a:xfrm>
            <a:off x="0" y="45720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PGP (Pretty Good Privacy)</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3" descr="http://lifehacker.com/assets/2006/06/PGP_Icon.png"/>
          <p:cNvPicPr>
            <a:picLocks noChangeAspect="1" noChangeArrowheads="1"/>
          </p:cNvPicPr>
          <p:nvPr/>
        </p:nvPicPr>
        <p:blipFill>
          <a:blip r:embed="rId3" cstate="print"/>
          <a:srcRect/>
          <a:stretch>
            <a:fillRect/>
          </a:stretch>
        </p:blipFill>
        <p:spPr bwMode="auto">
          <a:xfrm>
            <a:off x="2438400" y="1752600"/>
            <a:ext cx="4267200" cy="4267200"/>
          </a:xfrm>
          <a:prstGeom prst="rect">
            <a:avLst/>
          </a:prstGeom>
          <a:noFill/>
        </p:spPr>
      </p:pic>
      <p:pic>
        <p:nvPicPr>
          <p:cNvPr id="5" name="Picture 5" descr="http://www.inboundlogistics.com/cgi-script/csPublisher/library/Smiley%20Face%20(flat).jpg">
            <a:hlinkClick r:id="rId4"/>
          </p:cNvPr>
          <p:cNvPicPr>
            <a:picLocks noChangeAspect="1" noChangeArrowheads="1"/>
          </p:cNvPicPr>
          <p:nvPr/>
        </p:nvPicPr>
        <p:blipFill>
          <a:blip r:embed="rId5" cstate="print"/>
          <a:srcRect/>
          <a:stretch>
            <a:fillRect/>
          </a:stretch>
        </p:blipFill>
        <p:spPr bwMode="auto">
          <a:xfrm>
            <a:off x="8051800" y="5765800"/>
            <a:ext cx="1092200" cy="109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1. Virus Protection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6194" name="Picture 2"/>
          <p:cNvPicPr>
            <a:picLocks noChangeAspect="1" noChangeArrowheads="1"/>
          </p:cNvPicPr>
          <p:nvPr/>
        </p:nvPicPr>
        <p:blipFill>
          <a:blip r:embed="rId3" cstate="print"/>
          <a:srcRect/>
          <a:stretch>
            <a:fillRect/>
          </a:stretch>
        </p:blipFill>
        <p:spPr bwMode="auto">
          <a:xfrm>
            <a:off x="0" y="457200"/>
            <a:ext cx="9213574"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79264"/>
          <a:stretch>
            <a:fillRect/>
          </a:stretch>
        </p:blipFill>
        <p:spPr bwMode="auto">
          <a:xfrm>
            <a:off x="990600" y="3505200"/>
            <a:ext cx="6705600" cy="2698120"/>
          </a:xfrm>
          <a:prstGeom prst="rect">
            <a:avLst/>
          </a:prstGeom>
          <a:noFill/>
          <a:ln w="9525">
            <a:solidFill>
              <a:schemeClr val="tx1"/>
            </a:solidFill>
            <a:miter lim="800000"/>
            <a:headEnd/>
            <a:tailEnd/>
          </a:ln>
        </p:spPr>
      </p:pic>
      <p:pic>
        <p:nvPicPr>
          <p:cNvPr id="4" name="Picture 3"/>
          <p:cNvPicPr/>
          <p:nvPr/>
        </p:nvPicPr>
        <p:blipFill>
          <a:blip r:embed="rId3" cstate="print"/>
          <a:srcRect r="69252"/>
          <a:stretch>
            <a:fillRect/>
          </a:stretch>
        </p:blipFill>
        <p:spPr bwMode="auto">
          <a:xfrm>
            <a:off x="762000" y="762000"/>
            <a:ext cx="7301291" cy="1981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3" cstate="print"/>
          <a:srcRect/>
          <a:stretch>
            <a:fillRect/>
          </a:stretch>
        </p:blipFill>
        <p:spPr bwMode="auto">
          <a:xfrm>
            <a:off x="0" y="0"/>
            <a:ext cx="9144000" cy="6545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cstate="print"/>
          <a:srcRect/>
          <a:stretch>
            <a:fillRect/>
          </a:stretch>
        </p:blipFill>
        <p:spPr bwMode="auto">
          <a:xfrm>
            <a:off x="685800" y="0"/>
            <a:ext cx="751315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3" cstate="print"/>
          <a:srcRect/>
          <a:stretch>
            <a:fillRect/>
          </a:stretch>
        </p:blipFill>
        <p:spPr bwMode="auto">
          <a:xfrm>
            <a:off x="990600" y="1371600"/>
            <a:ext cx="7086600" cy="4823414"/>
          </a:xfrm>
          <a:prstGeom prst="rect">
            <a:avLst/>
          </a:prstGeom>
          <a:noFill/>
          <a:ln w="9525">
            <a:noFill/>
            <a:miter lim="800000"/>
            <a:headEnd/>
            <a:tailEnd/>
          </a:ln>
          <a:effectLst/>
        </p:spPr>
      </p:pic>
      <p:sp>
        <p:nvSpPr>
          <p:cNvPr id="147459" name="Rectangle 3"/>
          <p:cNvSpPr>
            <a:spLocks noChangeArrowheads="1"/>
          </p:cNvSpPr>
          <p:nvPr/>
        </p:nvSpPr>
        <p:spPr bwMode="auto">
          <a:xfrm>
            <a:off x="0" y="3048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E-Mail Encryption Software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ChangeArrowheads="1"/>
          </p:cNvSpPr>
          <p:nvPr/>
        </p:nvSpPr>
        <p:spPr bwMode="auto">
          <a:xfrm>
            <a:off x="0" y="3048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E-Mail Encryption Software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1554" name="Picture 2"/>
          <p:cNvPicPr>
            <a:picLocks noChangeAspect="1" noChangeArrowheads="1"/>
          </p:cNvPicPr>
          <p:nvPr/>
        </p:nvPicPr>
        <p:blipFill>
          <a:blip r:embed="rId3" cstate="print"/>
          <a:srcRect/>
          <a:stretch>
            <a:fillRect/>
          </a:stretch>
        </p:blipFill>
        <p:spPr bwMode="auto">
          <a:xfrm>
            <a:off x="990600" y="990600"/>
            <a:ext cx="6934200" cy="5797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ChangeArrowheads="1"/>
          </p:cNvSpPr>
          <p:nvPr/>
        </p:nvSpPr>
        <p:spPr bwMode="auto">
          <a:xfrm>
            <a:off x="0" y="3048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E-Mail Encryption Software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2578" name="Picture 2"/>
          <p:cNvPicPr>
            <a:picLocks noChangeAspect="1" noChangeArrowheads="1"/>
          </p:cNvPicPr>
          <p:nvPr/>
        </p:nvPicPr>
        <p:blipFill>
          <a:blip r:embed="rId3" cstate="print"/>
          <a:srcRect/>
          <a:stretch>
            <a:fillRect/>
          </a:stretch>
        </p:blipFill>
        <p:spPr bwMode="auto">
          <a:xfrm>
            <a:off x="1600200" y="914400"/>
            <a:ext cx="6019800" cy="58427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ChangeArrowheads="1"/>
          </p:cNvSpPr>
          <p:nvPr/>
        </p:nvSpPr>
        <p:spPr bwMode="auto">
          <a:xfrm>
            <a:off x="0" y="3048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E-Mail Encryption Software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02" name="Picture 2"/>
          <p:cNvPicPr>
            <a:picLocks noChangeAspect="1" noChangeArrowheads="1"/>
          </p:cNvPicPr>
          <p:nvPr/>
        </p:nvPicPr>
        <p:blipFill>
          <a:blip r:embed="rId3" cstate="print"/>
          <a:srcRect/>
          <a:stretch>
            <a:fillRect/>
          </a:stretch>
        </p:blipFill>
        <p:spPr bwMode="auto">
          <a:xfrm>
            <a:off x="1371600" y="914400"/>
            <a:ext cx="6705600" cy="57265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9. Use Windows Vista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Vista?</a:t>
            </a:r>
            <a:endParaRPr lang="en-US" b="1" dirty="0"/>
          </a:p>
        </p:txBody>
      </p:sp>
      <p:sp>
        <p:nvSpPr>
          <p:cNvPr id="3" name="Content Placeholder 2"/>
          <p:cNvSpPr>
            <a:spLocks noGrp="1"/>
          </p:cNvSpPr>
          <p:nvPr>
            <p:ph idx="1"/>
          </p:nvPr>
        </p:nvSpPr>
        <p:spPr>
          <a:xfrm>
            <a:off x="457200" y="1447800"/>
            <a:ext cx="8229600" cy="5029200"/>
          </a:xfrm>
        </p:spPr>
        <p:txBody>
          <a:bodyPr>
            <a:normAutofit/>
          </a:bodyPr>
          <a:lstStyle/>
          <a:p>
            <a:pPr lvl="1"/>
            <a:r>
              <a:rPr lang="en-US" dirty="0" smtClean="0"/>
              <a:t>I know, I know – the image that Vista stinks</a:t>
            </a:r>
            <a:endParaRPr lang="en-US" sz="4000" dirty="0" smtClean="0"/>
          </a:p>
          <a:p>
            <a:pPr lvl="1"/>
            <a:r>
              <a:rPr lang="en-US" dirty="0" smtClean="0"/>
              <a:t>I told people Vista stinks for almost a year, I now believe otherwise</a:t>
            </a:r>
            <a:endParaRPr lang="en-US" sz="4000" dirty="0" smtClean="0"/>
          </a:p>
          <a:p>
            <a:pPr lvl="1"/>
            <a:r>
              <a:rPr lang="en-US" dirty="0" smtClean="0"/>
              <a:t>Vista is the greatest operating system ever written on the planet</a:t>
            </a:r>
            <a:endParaRPr lang="en-US" sz="4000" dirty="0" smtClean="0"/>
          </a:p>
          <a:p>
            <a:pPr lvl="1"/>
            <a:r>
              <a:rPr lang="en-US" dirty="0" smtClean="0"/>
              <a:t>Far more secure than Windows XP</a:t>
            </a:r>
          </a:p>
          <a:p>
            <a:pPr lvl="1"/>
            <a:r>
              <a:rPr lang="en-US" dirty="0" smtClean="0"/>
              <a:t>Sees more RAM and processors</a:t>
            </a:r>
          </a:p>
          <a:p>
            <a:pPr lvl="1"/>
            <a:r>
              <a:rPr lang="en-US" dirty="0" smtClean="0"/>
              <a:t>Very fast</a:t>
            </a:r>
            <a:endParaRPr lang="en-US" sz="4000" dirty="0" smtClean="0"/>
          </a:p>
          <a:p>
            <a:pPr lvl="1"/>
            <a:r>
              <a:rPr lang="en-US" dirty="0" smtClean="0"/>
              <a:t>Instant Search</a:t>
            </a:r>
            <a:endParaRPr lang="en-US" sz="4000" dirty="0" smtClean="0"/>
          </a:p>
          <a:p>
            <a:pPr lvl="1"/>
            <a:r>
              <a:rPr lang="en-US" dirty="0" smtClean="0"/>
              <a:t>3-D Flip</a:t>
            </a:r>
            <a:endParaRPr lang="en-US" sz="40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752600" y="1143000"/>
            <a:ext cx="5791200" cy="4286725"/>
          </a:xfrm>
          <a:prstGeom prst="rect">
            <a:avLst/>
          </a:prstGeom>
          <a:noFill/>
          <a:ln w="9525">
            <a:noFill/>
            <a:miter lim="800000"/>
            <a:headEnd/>
            <a:tailEnd/>
          </a:ln>
          <a:effectLst/>
        </p:spPr>
      </p:pic>
      <p:sp>
        <p:nvSpPr>
          <p:cNvPr id="3" name="TextBox 2"/>
          <p:cNvSpPr txBox="1"/>
          <p:nvPr/>
        </p:nvSpPr>
        <p:spPr>
          <a:xfrm>
            <a:off x="0" y="304800"/>
            <a:ext cx="9144000" cy="707886"/>
          </a:xfrm>
          <a:prstGeom prst="rect">
            <a:avLst/>
          </a:prstGeom>
          <a:noFill/>
        </p:spPr>
        <p:txBody>
          <a:bodyPr wrap="square" rtlCol="0">
            <a:spAutoFit/>
          </a:bodyPr>
          <a:lstStyle/>
          <a:p>
            <a:pPr algn="ctr"/>
            <a:r>
              <a:rPr lang="en-US" sz="4000" b="1" dirty="0" smtClean="0"/>
              <a:t>Top Virus Protection Products</a:t>
            </a:r>
            <a:endParaRPr lang="en-US" sz="2400" b="1" dirty="0"/>
          </a:p>
        </p:txBody>
      </p:sp>
      <p:pic>
        <p:nvPicPr>
          <p:cNvPr id="4"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204804" name="Picture 4" descr="http://pc-direct.co.za/images/wuihop%5B1%5D.jpg"/>
          <p:cNvPicPr>
            <a:picLocks noChangeAspect="1" noChangeArrowheads="1"/>
          </p:cNvPicPr>
          <p:nvPr/>
        </p:nvPicPr>
        <p:blipFill>
          <a:blip r:embed="rId5" cstate="print"/>
          <a:srcRect/>
          <a:stretch>
            <a:fillRect/>
          </a:stretch>
        </p:blipFill>
        <p:spPr bwMode="auto">
          <a:xfrm>
            <a:off x="1600200" y="1066800"/>
            <a:ext cx="5791200" cy="579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4804"/>
                                        </p:tgtEl>
                                        <p:attrNameLst>
                                          <p:attrName>style.visibility</p:attrName>
                                        </p:attrNameLst>
                                      </p:cBhvr>
                                      <p:to>
                                        <p:strVal val="visible"/>
                                      </p:to>
                                    </p:set>
                                    <p:anim calcmode="lin" valueType="num">
                                      <p:cBhvr>
                                        <p:cTn id="7" dur="1000" fill="hold"/>
                                        <p:tgtEl>
                                          <p:spTgt spid="204804"/>
                                        </p:tgtEl>
                                        <p:attrNameLst>
                                          <p:attrName>ppt_w</p:attrName>
                                        </p:attrNameLst>
                                      </p:cBhvr>
                                      <p:tavLst>
                                        <p:tav tm="0">
                                          <p:val>
                                            <p:fltVal val="0"/>
                                          </p:val>
                                        </p:tav>
                                        <p:tav tm="100000">
                                          <p:val>
                                            <p:strVal val="#ppt_w"/>
                                          </p:val>
                                        </p:tav>
                                      </p:tavLst>
                                    </p:anim>
                                    <p:anim calcmode="lin" valueType="num">
                                      <p:cBhvr>
                                        <p:cTn id="8" dur="1000" fill="hold"/>
                                        <p:tgtEl>
                                          <p:spTgt spid="204804"/>
                                        </p:tgtEl>
                                        <p:attrNameLst>
                                          <p:attrName>ppt_h</p:attrName>
                                        </p:attrNameLst>
                                      </p:cBhvr>
                                      <p:tavLst>
                                        <p:tav tm="0">
                                          <p:val>
                                            <p:fltVal val="0"/>
                                          </p:val>
                                        </p:tav>
                                        <p:tav tm="100000">
                                          <p:val>
                                            <p:strVal val="#ppt_h"/>
                                          </p:val>
                                        </p:tav>
                                      </p:tavLst>
                                    </p:anim>
                                    <p:anim calcmode="lin" valueType="num">
                                      <p:cBhvr>
                                        <p:cTn id="9" dur="1000" fill="hold"/>
                                        <p:tgtEl>
                                          <p:spTgt spid="204804"/>
                                        </p:tgtEl>
                                        <p:attrNameLst>
                                          <p:attrName>style.rotation</p:attrName>
                                        </p:attrNameLst>
                                      </p:cBhvr>
                                      <p:tavLst>
                                        <p:tav tm="0">
                                          <p:val>
                                            <p:fltVal val="90"/>
                                          </p:val>
                                        </p:tav>
                                        <p:tav tm="100000">
                                          <p:val>
                                            <p:fltVal val="0"/>
                                          </p:val>
                                        </p:tav>
                                      </p:tavLst>
                                    </p:anim>
                                    <p:animEffect transition="in" filter="fade">
                                      <p:cBhvr>
                                        <p:cTn id="10" dur="1000"/>
                                        <p:tgtEl>
                                          <p:spTgt spid="20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10. Regular Backups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Online Backup</a:t>
            </a:r>
            <a:endParaRPr lang="en-US" b="1" dirty="0"/>
          </a:p>
        </p:txBody>
      </p:sp>
      <p:sp>
        <p:nvSpPr>
          <p:cNvPr id="3" name="Content Placeholder 2"/>
          <p:cNvSpPr>
            <a:spLocks noGrp="1"/>
          </p:cNvSpPr>
          <p:nvPr>
            <p:ph idx="1"/>
          </p:nvPr>
        </p:nvSpPr>
        <p:spPr>
          <a:xfrm>
            <a:off x="457200" y="1447800"/>
            <a:ext cx="8229600" cy="5029200"/>
          </a:xfrm>
        </p:spPr>
        <p:txBody>
          <a:bodyPr>
            <a:normAutofit/>
          </a:bodyPr>
          <a:lstStyle/>
          <a:p>
            <a:pPr lvl="1"/>
            <a:r>
              <a:rPr lang="en-US" sz="4800" b="1" dirty="0" smtClean="0"/>
              <a:t>Carbonite - $50 year</a:t>
            </a:r>
          </a:p>
          <a:p>
            <a:pPr lvl="1"/>
            <a:r>
              <a:rPr lang="en-US" sz="4800" b="1" dirty="0" smtClean="0"/>
              <a:t>XCentric - Superior</a:t>
            </a:r>
          </a:p>
          <a:p>
            <a:pPr lvl="1">
              <a:buNone/>
            </a:pPr>
            <a:endParaRPr lang="en-US" sz="4800" b="1" dirty="0" smtClean="0"/>
          </a:p>
          <a:p>
            <a:pPr lvl="1"/>
            <a:endParaRPr lang="en-US" sz="4000"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2" cstate="print"/>
          <a:srcRect r="50000"/>
          <a:stretch>
            <a:fillRect/>
          </a:stretch>
        </p:blipFill>
        <p:spPr bwMode="auto">
          <a:xfrm>
            <a:off x="609600" y="533400"/>
            <a:ext cx="7848600"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2" cstate="print"/>
          <a:srcRect/>
          <a:stretch>
            <a:fillRect/>
          </a:stretch>
        </p:blipFill>
        <p:spPr bwMode="auto">
          <a:xfrm>
            <a:off x="381000" y="304800"/>
            <a:ext cx="8458200" cy="634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11. Use an Uninterruptible Battery Backup Device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http://fence4pets.com/Quickstart/ImageLib/APC_UPS_es350.gif"/>
          <p:cNvPicPr>
            <a:picLocks noChangeAspect="1" noChangeArrowheads="1"/>
          </p:cNvPicPr>
          <p:nvPr/>
        </p:nvPicPr>
        <p:blipFill>
          <a:blip r:embed="rId2" cstate="print"/>
          <a:srcRect/>
          <a:stretch>
            <a:fillRect/>
          </a:stretch>
        </p:blipFill>
        <p:spPr bwMode="auto">
          <a:xfrm>
            <a:off x="587979" y="533400"/>
            <a:ext cx="7794021" cy="565846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12. Filter Your Searches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cstate="print"/>
          <a:srcRect/>
          <a:stretch>
            <a:fillRect/>
          </a:stretch>
        </p:blipFill>
        <p:spPr bwMode="auto">
          <a:xfrm>
            <a:off x="457200" y="228600"/>
            <a:ext cx="8229600" cy="617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13. Strong Passwords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3810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3. Use Strong Passwords </a:t>
            </a:r>
            <a:r>
              <a:rPr kumimoji="0" lang="en-US" sz="1200" b="1" i="0" u="none" strike="noStrike" cap="none" normalizeH="0" baseline="0" dirty="0" smtClean="0">
                <a:ln>
                  <a:noFill/>
                </a:ln>
                <a:solidFill>
                  <a:schemeClr val="bg1">
                    <a:lumMod val="65000"/>
                  </a:schemeClr>
                </a:solidFill>
                <a:effectLst/>
                <a:latin typeface="Arial" pitchFamily="34" charset="0"/>
                <a:ea typeface="Calibri" pitchFamily="34" charset="0"/>
                <a:cs typeface="Arial" pitchFamily="34" charset="0"/>
              </a:rPr>
              <a:t>Page 28</a:t>
            </a:r>
            <a:endParaRPr kumimoji="0" lang="en-US" sz="1200" b="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sp>
        <p:nvSpPr>
          <p:cNvPr id="5" name="TextBox 4"/>
          <p:cNvSpPr txBox="1"/>
          <p:nvPr/>
        </p:nvSpPr>
        <p:spPr>
          <a:xfrm>
            <a:off x="457200" y="1524000"/>
            <a:ext cx="8153400" cy="4832092"/>
          </a:xfrm>
          <a:prstGeom prst="rect">
            <a:avLst/>
          </a:prstGeom>
          <a:noFill/>
        </p:spPr>
        <p:txBody>
          <a:bodyPr wrap="square" rtlCol="0">
            <a:spAutoFit/>
          </a:bodyPr>
          <a:lstStyle/>
          <a:p>
            <a:r>
              <a:rPr lang="en-US" sz="2800" dirty="0" smtClean="0"/>
              <a:t>Happy – 5 minutes to break</a:t>
            </a:r>
          </a:p>
          <a:p>
            <a:r>
              <a:rPr lang="en-US" sz="2800" dirty="0" smtClean="0"/>
              <a:t>Happy44 – 15 minutes to break</a:t>
            </a:r>
          </a:p>
          <a:p>
            <a:r>
              <a:rPr lang="en-US" sz="2800" dirty="0" smtClean="0"/>
              <a:t>hAPP5y44 – Many hours to break</a:t>
            </a:r>
          </a:p>
          <a:p>
            <a:endParaRPr lang="en-US" sz="2800" dirty="0"/>
          </a:p>
          <a:p>
            <a:r>
              <a:rPr lang="en-US" sz="2800" dirty="0" smtClean="0"/>
              <a:t>(Microsoft recommends using Upper/lower/special characters)</a:t>
            </a:r>
          </a:p>
          <a:p>
            <a:endParaRPr lang="en-US" sz="2800" dirty="0"/>
          </a:p>
          <a:p>
            <a:r>
              <a:rPr lang="en-US" sz="2800" dirty="0" smtClean="0"/>
              <a:t>I recommend the old phone number method:</a:t>
            </a:r>
          </a:p>
          <a:p>
            <a:endParaRPr lang="en-US" sz="2800" dirty="0"/>
          </a:p>
          <a:p>
            <a:pPr algn="ctr"/>
            <a:r>
              <a:rPr lang="en-US" sz="2800" dirty="0" smtClean="0"/>
              <a:t>9126384822Delta4499</a:t>
            </a:r>
          </a:p>
          <a:p>
            <a:endParaRPr lang="en-US" sz="2800" dirty="0"/>
          </a:p>
        </p:txBody>
      </p:sp>
      <p:sp>
        <p:nvSpPr>
          <p:cNvPr id="6" name="TextBox 5"/>
          <p:cNvSpPr txBox="1"/>
          <p:nvPr/>
        </p:nvSpPr>
        <p:spPr>
          <a:xfrm>
            <a:off x="3124200" y="2133600"/>
            <a:ext cx="2514600" cy="923330"/>
          </a:xfrm>
          <a:prstGeom prst="rect">
            <a:avLst/>
          </a:prstGeom>
          <a:solidFill>
            <a:schemeClr val="bg1"/>
          </a:solidFill>
          <a:ln>
            <a:solidFill>
              <a:schemeClr val="accent1"/>
            </a:solidFill>
          </a:ln>
        </p:spPr>
        <p:txBody>
          <a:bodyPr wrap="square" rtlCol="0">
            <a:spAutoFit/>
          </a:bodyPr>
          <a:lstStyle/>
          <a:p>
            <a:pPr algn="ctr"/>
            <a:r>
              <a:rPr lang="en-US" sz="5400" dirty="0" smtClean="0"/>
              <a:t>delta</a:t>
            </a:r>
            <a:endParaRPr lang="en-US" sz="5400" dirty="0"/>
          </a:p>
        </p:txBody>
      </p:sp>
      <p:sp>
        <p:nvSpPr>
          <p:cNvPr id="7" name="TextBox 6"/>
          <p:cNvSpPr txBox="1"/>
          <p:nvPr/>
        </p:nvSpPr>
        <p:spPr>
          <a:xfrm>
            <a:off x="2819400" y="3352800"/>
            <a:ext cx="3352800" cy="923330"/>
          </a:xfrm>
          <a:prstGeom prst="rect">
            <a:avLst/>
          </a:prstGeom>
          <a:solidFill>
            <a:schemeClr val="bg1"/>
          </a:solidFill>
          <a:ln>
            <a:solidFill>
              <a:schemeClr val="accent1"/>
            </a:solidFill>
          </a:ln>
        </p:spPr>
        <p:txBody>
          <a:bodyPr wrap="square" rtlCol="0">
            <a:spAutoFit/>
          </a:bodyPr>
          <a:lstStyle/>
          <a:p>
            <a:pPr algn="ctr"/>
            <a:r>
              <a:rPr lang="en-US" sz="5400" dirty="0"/>
              <a:t>d</a:t>
            </a:r>
            <a:r>
              <a:rPr lang="en-US" sz="5400" dirty="0" smtClean="0"/>
              <a:t>elta 4499</a:t>
            </a:r>
            <a:endParaRPr lang="en-US" sz="5400" dirty="0"/>
          </a:p>
        </p:txBody>
      </p:sp>
      <p:sp>
        <p:nvSpPr>
          <p:cNvPr id="8" name="TextBox 7"/>
          <p:cNvSpPr txBox="1"/>
          <p:nvPr/>
        </p:nvSpPr>
        <p:spPr>
          <a:xfrm>
            <a:off x="914400" y="4572000"/>
            <a:ext cx="7467600" cy="923330"/>
          </a:xfrm>
          <a:prstGeom prst="rect">
            <a:avLst/>
          </a:prstGeom>
          <a:solidFill>
            <a:schemeClr val="bg1"/>
          </a:solidFill>
          <a:ln>
            <a:solidFill>
              <a:schemeClr val="accent1"/>
            </a:solidFill>
          </a:ln>
        </p:spPr>
        <p:txBody>
          <a:bodyPr wrap="square" rtlCol="0">
            <a:spAutoFit/>
          </a:bodyPr>
          <a:lstStyle/>
          <a:p>
            <a:pPr algn="ctr"/>
            <a:r>
              <a:rPr lang="en-US" sz="5400" dirty="0" smtClean="0"/>
              <a:t>912 638 4822 delta 4499</a:t>
            </a:r>
            <a:endParaRPr lang="en-US" sz="5400" dirty="0"/>
          </a:p>
        </p:txBody>
      </p:sp>
      <p:sp>
        <p:nvSpPr>
          <p:cNvPr id="9" name="TextBox 8"/>
          <p:cNvSpPr txBox="1"/>
          <p:nvPr/>
        </p:nvSpPr>
        <p:spPr>
          <a:xfrm>
            <a:off x="914400" y="4572000"/>
            <a:ext cx="7467600" cy="923330"/>
          </a:xfrm>
          <a:prstGeom prst="rect">
            <a:avLst/>
          </a:prstGeom>
          <a:solidFill>
            <a:schemeClr val="bg1"/>
          </a:solidFill>
          <a:ln>
            <a:solidFill>
              <a:schemeClr val="accent1"/>
            </a:solidFill>
          </a:ln>
        </p:spPr>
        <p:txBody>
          <a:bodyPr wrap="square" rtlCol="0">
            <a:spAutoFit/>
          </a:bodyPr>
          <a:lstStyle/>
          <a:p>
            <a:pPr algn="ctr"/>
            <a:r>
              <a:rPr lang="en-US" sz="5400" dirty="0" smtClean="0"/>
              <a:t>9126384822delta</a:t>
            </a:r>
            <a:r>
              <a:rPr lang="en-US" sz="5400" dirty="0" smtClean="0">
                <a:solidFill>
                  <a:srgbClr val="FF0000"/>
                </a:solidFill>
              </a:rPr>
              <a:t>4499</a:t>
            </a:r>
            <a:endParaRPr 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2. Patches &amp; Updates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14. Employee &amp; Customer Background Checks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cstate="print"/>
          <a:srcRect/>
          <a:stretch>
            <a:fillRect/>
          </a:stretch>
        </p:blipFill>
        <p:spPr bwMode="auto">
          <a:xfrm>
            <a:off x="533400" y="-838200"/>
            <a:ext cx="7546975" cy="7867138"/>
          </a:xfrm>
          <a:prstGeom prst="rect">
            <a:avLst/>
          </a:prstGeom>
          <a:noFill/>
          <a:ln w="9525">
            <a:noFill/>
            <a:miter lim="800000"/>
            <a:headEnd/>
            <a:tailEnd/>
          </a:ln>
          <a:effectLst/>
        </p:spPr>
      </p:pic>
      <p:pic>
        <p:nvPicPr>
          <p:cNvPr id="3"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4130"/>
                                        </p:tgtEl>
                                        <p:attrNameLst>
                                          <p:attrName>style.visibility</p:attrName>
                                        </p:attrNameLst>
                                      </p:cBhvr>
                                      <p:to>
                                        <p:strVal val="visible"/>
                                      </p:to>
                                    </p:set>
                                    <p:anim calcmode="lin" valueType="num">
                                      <p:cBhvr additive="base">
                                        <p:cTn id="7" dur="5000" fill="hold"/>
                                        <p:tgtEl>
                                          <p:spTgt spid="304130"/>
                                        </p:tgtEl>
                                        <p:attrNameLst>
                                          <p:attrName>ppt_x</p:attrName>
                                        </p:attrNameLst>
                                      </p:cBhvr>
                                      <p:tavLst>
                                        <p:tav tm="0">
                                          <p:val>
                                            <p:strVal val="#ppt_x"/>
                                          </p:val>
                                        </p:tav>
                                        <p:tav tm="100000">
                                          <p:val>
                                            <p:strVal val="#ppt_x"/>
                                          </p:val>
                                        </p:tav>
                                      </p:tavLst>
                                    </p:anim>
                                    <p:anim calcmode="lin" valueType="num">
                                      <p:cBhvr additive="base">
                                        <p:cTn id="8" dur="5000" fill="hold"/>
                                        <p:tgtEl>
                                          <p:spTgt spid="304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15. Follow Good Computer Disposal Practices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ucove.com/images/334_computer_trash1.jpg"/>
          <p:cNvPicPr/>
          <p:nvPr/>
        </p:nvPicPr>
        <p:blipFill>
          <a:blip r:embed="rId2" cstate="print"/>
          <a:srcRect/>
          <a:stretch>
            <a:fillRect/>
          </a:stretch>
        </p:blipFill>
        <p:spPr bwMode="auto">
          <a:xfrm>
            <a:off x="838200" y="685800"/>
            <a:ext cx="7315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1"/>
          <p:cNvSpPr>
            <a:spLocks noChangeArrowheads="1"/>
          </p:cNvSpPr>
          <p:nvPr/>
        </p:nvSpPr>
        <p:spPr bwMode="auto">
          <a:xfrm>
            <a:off x="304800" y="136268"/>
            <a:ext cx="85344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Federal Environmental Law</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The Resource Conservation and Recovery Act (RCRA) has been updated recently to include guidelines regarding the disposal of computer monitors.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Sarbanes Oxley and HIPPA -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Sarbanes Oxley and HIPPA laws require that all data be properly removed before hard drives are properly disposed of.</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Hazardous Materials</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Computers contain hazardous materials such as mercury, cadmium (a known carcinogen), and hexavalent chromium (associated with high blood pressure, iron-poor blood, liver disease, and nerve and brain damage in animals).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CRT Concerns</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Most environmental concerns are associated with monitors. Specifically, a color cathode ray tube (CRT) contains about four to five pounds of lead, which of course is considered hazardous waste according to the EPA.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Computers in Landfills Outlawed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California, Massachusetts, and Minnesota have outlawed the disposal of computer waste in landfills.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Ponder This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Suppose what might happen if groundwater becomes contaminated and a search for the source finds that your old computer (identified by a control tag or manufacturer’s number) has been discarded nearby. You could be subject to potentially costly criminal and civil litigation (i.e., SARA, formerly CERCLA, litigation). This could happen even if the organization had donated the equipment to a charity or paid a company to recycle it. </a:t>
            </a: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License Considerations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If you donate your computer, you should evaluate software license agreements to determine if they preclude transfer of the software along with the computer.</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2.grynx.com/wp/projects/Things%20that%20you%20can%20do%20with%2020%20hard%20drives/IMG_4966.JPG"/>
          <p:cNvPicPr/>
          <p:nvPr/>
        </p:nvPicPr>
        <p:blipFill>
          <a:blip r:embed="rId2" cstate="print"/>
          <a:srcRect t="13979" b="21660"/>
          <a:stretch>
            <a:fillRect/>
          </a:stretch>
        </p:blipFill>
        <p:spPr bwMode="auto">
          <a:xfrm>
            <a:off x="685800" y="1600200"/>
            <a:ext cx="7735105"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16. Use Pick Proof </a:t>
            </a:r>
            <a:br>
              <a:rPr lang="en-US" sz="6000" b="1" dirty="0" smtClean="0">
                <a:solidFill>
                  <a:srgbClr val="FFFF00"/>
                </a:solidFill>
              </a:rPr>
            </a:br>
            <a:r>
              <a:rPr lang="en-US" sz="6000" b="1" dirty="0" smtClean="0">
                <a:solidFill>
                  <a:srgbClr val="FFFF00"/>
                </a:solidFill>
              </a:rPr>
              <a:t>Door Locks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28595"/>
          <a:ext cx="8534400" cy="6362866"/>
        </p:xfrm>
        <a:graphic>
          <a:graphicData uri="http://schemas.openxmlformats.org/drawingml/2006/table">
            <a:tbl>
              <a:tblPr/>
              <a:tblGrid>
                <a:gridCol w="4347410"/>
                <a:gridCol w="4186990"/>
              </a:tblGrid>
              <a:tr h="546009">
                <a:tc>
                  <a:txBody>
                    <a:bodyPr/>
                    <a:lstStyle/>
                    <a:p>
                      <a:pPr marL="0" marR="0" algn="just">
                        <a:spcBef>
                          <a:spcPts val="0"/>
                        </a:spcBef>
                        <a:spcAft>
                          <a:spcPts val="0"/>
                        </a:spcAft>
                      </a:pPr>
                      <a:r>
                        <a:rPr lang="en-US" sz="1600">
                          <a:solidFill>
                            <a:srgbClr val="000000"/>
                          </a:solidFill>
                          <a:latin typeface="Helvetica"/>
                          <a:ea typeface="Times New Roman"/>
                          <a:cs typeface="Times New Roman"/>
                        </a:rPr>
                        <a:t>Open any padlock with a beer can -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2"/>
                        </a:rPr>
                        <a:t>http://www.metacafe.com/watch/yt-1eGxRQlWTrM/open_a_master_padlock_with_a_beer_can/</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marL="0" marR="0" algn="just">
                        <a:spcBef>
                          <a:spcPts val="0"/>
                        </a:spcBef>
                        <a:spcAft>
                          <a:spcPts val="0"/>
                        </a:spcAft>
                      </a:pPr>
                      <a:r>
                        <a:rPr lang="en-US" sz="1600">
                          <a:solidFill>
                            <a:srgbClr val="000000"/>
                          </a:solidFill>
                          <a:latin typeface="Helvetica"/>
                          <a:ea typeface="Times New Roman"/>
                          <a:cs typeface="Times New Roman"/>
                        </a:rPr>
                        <a:t>Learn how locks work</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3"/>
                        </a:rPr>
                        <a:t>http://www.metacafe.com/watch/yt-cuLC9klMsRI/the_visual_guide_to_lock_picking_part_06_of_10/</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Open door locks with picking tools</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4"/>
                        </a:rPr>
                        <a:t>http://www.metacafe.com/watch/877739/kwikset_door_lock_picked/</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Make your own pick tools</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5"/>
                        </a:rPr>
                        <a:t>http://www.metacafe.com/watch/1029493/home_made_lock_picks/</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08">
                <a:tc>
                  <a:txBody>
                    <a:bodyPr/>
                    <a:lstStyle/>
                    <a:p>
                      <a:pPr marL="0" marR="0" algn="just">
                        <a:spcBef>
                          <a:spcPts val="0"/>
                        </a:spcBef>
                        <a:spcAft>
                          <a:spcPts val="0"/>
                        </a:spcAft>
                      </a:pPr>
                      <a:r>
                        <a:rPr lang="en-US" sz="1600">
                          <a:solidFill>
                            <a:srgbClr val="000000"/>
                          </a:solidFill>
                          <a:latin typeface="Helvetica"/>
                          <a:ea typeface="Times New Roman"/>
                          <a:cs typeface="Times New Roman"/>
                        </a:rPr>
                        <a:t>Pick a padlock with homemade pick tools</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6"/>
                        </a:rPr>
                        <a:t>http://www.metacafe.com/watch/1015152/how_to_open_padlock_lockpicking/</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Open door locks with a bump hammer</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7"/>
                        </a:rPr>
                        <a:t>http://www.metacafe.com/watch/yt-zTfEwChCG0U/brockhage_bump_hammer_set/</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009">
                <a:tc>
                  <a:txBody>
                    <a:bodyPr/>
                    <a:lstStyle/>
                    <a:p>
                      <a:pPr marL="0" marR="0" algn="just">
                        <a:spcBef>
                          <a:spcPts val="0"/>
                        </a:spcBef>
                        <a:spcAft>
                          <a:spcPts val="0"/>
                        </a:spcAft>
                      </a:pPr>
                      <a:r>
                        <a:rPr lang="en-US" sz="1600" dirty="0">
                          <a:solidFill>
                            <a:srgbClr val="000000"/>
                          </a:solidFill>
                          <a:latin typeface="Helvetica"/>
                          <a:ea typeface="Times New Roman"/>
                          <a:cs typeface="Times New Roman"/>
                        </a:rPr>
                        <a:t>Open a door lock with a pick gun</a:t>
                      </a:r>
                      <a:endParaRPr lang="en-US" sz="1400" dirty="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8"/>
                        </a:rPr>
                        <a:t>http://www.metacafe.com/watch/884219/how_to_pick_locks_with_a_lock_pick_gun_lockpicking_tutorial/</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Open a car with a tennis ball</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9"/>
                        </a:rPr>
                        <a:t>http://www.metacafe.com/watch/410981/blondie_unlocks_car/</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dirty="0">
                          <a:solidFill>
                            <a:srgbClr val="000000"/>
                          </a:solidFill>
                          <a:latin typeface="Helvetica"/>
                          <a:ea typeface="Times New Roman"/>
                          <a:cs typeface="Times New Roman"/>
                        </a:rPr>
                        <a:t>Open car with wood wedge and pole</a:t>
                      </a:r>
                      <a:endParaRPr lang="en-US" sz="1400" dirty="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10"/>
                        </a:rPr>
                        <a:t>http://www.metacafe.com/watch/1078391/how_to_unlock_car_without_keys/</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Open a tubular lock</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11"/>
                        </a:rPr>
                        <a:t>http://www.metacafe.com/watch/1029502/lock_picking_tubular_locks/</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Pick a club and pick a car ignition</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12"/>
                        </a:rPr>
                        <a:t>http://www.metacafe.com/watch/1029496/lock_picking_club_and_car_ignition/</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Pick tools described</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13"/>
                        </a:rPr>
                        <a:t>http://www.metacafe.com/watch/1363050/lock_picking_with_all_my_sets_tools/</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Order picking tools online</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14"/>
                        </a:rPr>
                        <a:t>http://www.lockpicks.com/index.asp?PageAction=VIEWCATS&amp;Category=204</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Order a pick gun online</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15"/>
                        </a:rPr>
                        <a:t>http://www.lockpicks.com/index.asp?PageAction=VIEWCATS&amp;Category=215</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just">
                        <a:spcBef>
                          <a:spcPts val="0"/>
                        </a:spcBef>
                        <a:spcAft>
                          <a:spcPts val="0"/>
                        </a:spcAft>
                      </a:pPr>
                      <a:r>
                        <a:rPr lang="en-US" sz="1600">
                          <a:solidFill>
                            <a:srgbClr val="000000"/>
                          </a:solidFill>
                          <a:latin typeface="Helvetica"/>
                          <a:ea typeface="Times New Roman"/>
                          <a:cs typeface="Times New Roman"/>
                        </a:rPr>
                        <a:t>Order a bump hammer online</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u="sng">
                          <a:solidFill>
                            <a:srgbClr val="0000FF"/>
                          </a:solidFill>
                          <a:latin typeface="Helvetica"/>
                          <a:ea typeface="Times New Roman"/>
                          <a:cs typeface="Times New Roman"/>
                          <a:hlinkClick r:id="rId16"/>
                        </a:rPr>
                        <a:t>http://www.lockpicks.com/index.asp?PageAction=VIEWCATS&amp;Category=324</a:t>
                      </a:r>
                      <a:r>
                        <a:rPr lang="en-US" sz="1200">
                          <a:solidFill>
                            <a:srgbClr val="000000"/>
                          </a:solidFill>
                          <a:latin typeface="Helvetica"/>
                          <a:ea typeface="Times New Roman"/>
                          <a:cs typeface="Times New Roman"/>
                        </a:rPr>
                        <a:t> </a:t>
                      </a:r>
                      <a:endParaRPr lang="en-US" sz="140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just">
                        <a:spcBef>
                          <a:spcPts val="0"/>
                        </a:spcBef>
                        <a:spcAft>
                          <a:spcPts val="0"/>
                        </a:spcAft>
                      </a:pPr>
                      <a:r>
                        <a:rPr lang="en-US" sz="1600" dirty="0">
                          <a:solidFill>
                            <a:srgbClr val="000000"/>
                          </a:solidFill>
                          <a:latin typeface="Helvetica"/>
                          <a:ea typeface="Times New Roman"/>
                          <a:cs typeface="Times New Roman"/>
                        </a:rPr>
                        <a:t>Order car pick tools online</a:t>
                      </a:r>
                      <a:endParaRPr lang="en-US" sz="1400" dirty="0">
                        <a:latin typeface="Calibri"/>
                        <a:ea typeface="Calibri"/>
                        <a:cs typeface="Arial"/>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solidFill>
                          <a:srgbClr val="000000"/>
                        </a:solidFill>
                        <a:latin typeface="Helvetica"/>
                        <a:ea typeface="Times New Roman"/>
                        <a:cs typeface="Times New Roman"/>
                      </a:endParaRPr>
                    </a:p>
                  </a:txBody>
                  <a:tcPr marL="52401" marR="5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http://dornob.com/wp-content/uploads/2009/02/thief-proof-door-lock-design.jpg"/>
          <p:cNvPicPr>
            <a:picLocks noChangeAspect="1" noChangeArrowheads="1"/>
          </p:cNvPicPr>
          <p:nvPr/>
        </p:nvPicPr>
        <p:blipFill>
          <a:blip r:embed="rId2" cstate="print"/>
          <a:srcRect/>
          <a:stretch>
            <a:fillRect/>
          </a:stretch>
        </p:blipFill>
        <p:spPr bwMode="auto">
          <a:xfrm>
            <a:off x="2133600" y="609600"/>
            <a:ext cx="4457700" cy="530542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http://www.coolest-gadgets.com/wp-content/uploads/2006/11/rfid-digital-lock-in-action.png"/>
          <p:cNvPicPr>
            <a:picLocks noChangeAspect="1" noChangeArrowheads="1"/>
          </p:cNvPicPr>
          <p:nvPr/>
        </p:nvPicPr>
        <p:blipFill>
          <a:blip r:embed="rId2" cstate="print"/>
          <a:srcRect/>
          <a:stretch>
            <a:fillRect/>
          </a:stretch>
        </p:blipFill>
        <p:spPr bwMode="auto">
          <a:xfrm>
            <a:off x="2286000" y="990600"/>
            <a:ext cx="3886200" cy="48966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707886"/>
          </a:xfrm>
          <a:prstGeom prst="rect">
            <a:avLst/>
          </a:prstGeom>
          <a:noFill/>
        </p:spPr>
        <p:txBody>
          <a:bodyPr wrap="square" rtlCol="0">
            <a:spAutoFit/>
          </a:bodyPr>
          <a:lstStyle/>
          <a:p>
            <a:pPr algn="ctr"/>
            <a:r>
              <a:rPr lang="en-US" sz="4000" b="1" dirty="0" smtClean="0"/>
              <a:t>Windows Updates</a:t>
            </a:r>
            <a:endParaRPr lang="en-US" sz="2400" b="1" dirty="0"/>
          </a:p>
        </p:txBody>
      </p:sp>
      <p:pic>
        <p:nvPicPr>
          <p:cNvPr id="273411" name="Picture 3"/>
          <p:cNvPicPr>
            <a:picLocks noChangeAspect="1" noChangeArrowheads="1"/>
          </p:cNvPicPr>
          <p:nvPr/>
        </p:nvPicPr>
        <p:blipFill>
          <a:blip r:embed="rId2" cstate="print"/>
          <a:srcRect/>
          <a:stretch>
            <a:fillRect/>
          </a:stretch>
        </p:blipFill>
        <p:spPr bwMode="auto">
          <a:xfrm>
            <a:off x="762000" y="1552575"/>
            <a:ext cx="762000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17. Shred Everything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p:cNvPicPr>
            <a:picLocks noChangeAspect="1" noChangeArrowheads="1"/>
          </p:cNvPicPr>
          <p:nvPr/>
        </p:nvPicPr>
        <p:blipFill>
          <a:blip r:embed="rId2" cstate="print"/>
          <a:srcRect l="5652" t="3768" r="54783" b="6957"/>
          <a:stretch>
            <a:fillRect/>
          </a:stretch>
        </p:blipFill>
        <p:spPr bwMode="auto">
          <a:xfrm>
            <a:off x="1143000" y="457200"/>
            <a:ext cx="6934200" cy="5867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18. Online </a:t>
            </a:r>
            <a:br>
              <a:rPr lang="en-US" sz="6000" b="1" dirty="0" smtClean="0">
                <a:solidFill>
                  <a:srgbClr val="FFFF00"/>
                </a:solidFill>
              </a:rPr>
            </a:br>
            <a:r>
              <a:rPr lang="en-US" sz="6000" b="1" dirty="0" smtClean="0">
                <a:solidFill>
                  <a:srgbClr val="FFFF00"/>
                </a:solidFill>
              </a:rPr>
              <a:t>Security Tests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57200"/>
            <a:ext cx="4572000" cy="6186309"/>
          </a:xfrm>
          <a:prstGeom prst="rect">
            <a:avLst/>
          </a:prstGeom>
        </p:spPr>
        <p:txBody>
          <a:bodyPr>
            <a:spAutoFit/>
          </a:bodyPr>
          <a:lstStyle/>
          <a:p>
            <a:r>
              <a:rPr lang="en-US" dirty="0" err="1"/>
              <a:t>ShieldsUp</a:t>
            </a:r>
            <a:r>
              <a:rPr lang="en-US" dirty="0"/>
              <a:t>! - Port Authority Edition  </a:t>
            </a:r>
            <a:r>
              <a:rPr lang="en-US" u="sng" dirty="0">
                <a:hlinkClick r:id="rId3"/>
              </a:rPr>
              <a:t>grc.com</a:t>
            </a:r>
            <a:r>
              <a:rPr lang="en-US" dirty="0"/>
              <a:t/>
            </a:r>
            <a:br>
              <a:rPr lang="en-US" dirty="0"/>
            </a:br>
            <a:r>
              <a:rPr lang="en-US" dirty="0"/>
              <a:t/>
            </a:r>
            <a:br>
              <a:rPr lang="en-US" dirty="0"/>
            </a:br>
            <a:r>
              <a:rPr lang="en-US" dirty="0"/>
              <a:t>Broadband Tests and Tools  </a:t>
            </a:r>
            <a:r>
              <a:rPr lang="en-US" u="sng" dirty="0">
                <a:hlinkClick r:id="rId4"/>
              </a:rPr>
              <a:t>www.broadbandreports.com/tools</a:t>
            </a:r>
            <a:r>
              <a:rPr lang="en-US" dirty="0"/>
              <a:t/>
            </a:r>
            <a:br>
              <a:rPr lang="en-US" dirty="0"/>
            </a:br>
            <a:r>
              <a:rPr lang="en-US" dirty="0"/>
              <a:t/>
            </a:r>
            <a:br>
              <a:rPr lang="en-US" dirty="0"/>
            </a:br>
            <a:r>
              <a:rPr lang="en-US" dirty="0" err="1"/>
              <a:t>BrowserSpy</a:t>
            </a:r>
            <a:r>
              <a:rPr lang="en-US" dirty="0"/>
              <a:t>  </a:t>
            </a:r>
            <a:r>
              <a:rPr lang="en-US" u="sng" dirty="0" smtClean="0">
                <a:hlinkClick r:id="rId5"/>
              </a:rPr>
              <a:t>gemal.dk/</a:t>
            </a:r>
            <a:r>
              <a:rPr lang="en-US" u="sng" dirty="0" err="1" smtClean="0">
                <a:hlinkClick r:id="rId5"/>
              </a:rPr>
              <a:t>browserspy</a:t>
            </a:r>
            <a:r>
              <a:rPr lang="en-US" dirty="0"/>
              <a:t/>
            </a:r>
            <a:br>
              <a:rPr lang="en-US" dirty="0"/>
            </a:br>
            <a:r>
              <a:rPr lang="en-US" dirty="0"/>
              <a:t/>
            </a:r>
            <a:br>
              <a:rPr lang="en-US" dirty="0"/>
            </a:br>
            <a:r>
              <a:rPr lang="en-US" dirty="0"/>
              <a:t>GFI Email Security Testing Zone  </a:t>
            </a:r>
            <a:r>
              <a:rPr lang="en-US" u="sng" dirty="0">
                <a:hlinkClick r:id="rId6"/>
              </a:rPr>
              <a:t>www.gfi.com/emailsecuritytest</a:t>
            </a:r>
            <a:r>
              <a:rPr lang="en-US" dirty="0"/>
              <a:t/>
            </a:r>
            <a:br>
              <a:rPr lang="en-US" dirty="0"/>
            </a:br>
            <a:r>
              <a:rPr lang="en-US" dirty="0"/>
              <a:t/>
            </a:r>
            <a:br>
              <a:rPr lang="en-US" dirty="0"/>
            </a:br>
            <a:r>
              <a:rPr lang="en-US" dirty="0"/>
              <a:t/>
            </a:r>
            <a:br>
              <a:rPr lang="en-US" dirty="0"/>
            </a:br>
            <a:r>
              <a:rPr lang="en-US" dirty="0"/>
              <a:t>Hacker Whacker  </a:t>
            </a:r>
            <a:r>
              <a:rPr lang="en-US" u="sng" dirty="0">
                <a:hlinkClick r:id="rId7"/>
              </a:rPr>
              <a:t>www.hackerwhacker.com</a:t>
            </a:r>
            <a:r>
              <a:rPr lang="en-US" dirty="0"/>
              <a:t/>
            </a:r>
            <a:br>
              <a:rPr lang="en-US" dirty="0"/>
            </a:br>
            <a:r>
              <a:rPr lang="en-US" dirty="0"/>
              <a:t/>
            </a:r>
            <a:br>
              <a:rPr lang="en-US" dirty="0"/>
            </a:br>
            <a:r>
              <a:rPr lang="en-US" dirty="0"/>
              <a:t/>
            </a:r>
            <a:br>
              <a:rPr lang="en-US" dirty="0"/>
            </a:br>
            <a:r>
              <a:rPr lang="en-US" dirty="0"/>
              <a:t>PC Flank  </a:t>
            </a:r>
            <a:r>
              <a:rPr lang="en-US" u="sng" dirty="0">
                <a:hlinkClick r:id="rId8"/>
              </a:rPr>
              <a:t>www.pcflank.com</a:t>
            </a:r>
            <a:r>
              <a:rPr lang="en-US" dirty="0"/>
              <a:t/>
            </a:r>
            <a:br>
              <a:rPr lang="en-US" dirty="0"/>
            </a:br>
            <a:r>
              <a:rPr lang="en-US" dirty="0"/>
              <a:t/>
            </a:r>
            <a:br>
              <a:rPr lang="en-US" dirty="0"/>
            </a:br>
            <a:r>
              <a:rPr lang="en-US" dirty="0"/>
              <a:t>PC </a:t>
            </a:r>
            <a:r>
              <a:rPr lang="en-US" dirty="0" err="1"/>
              <a:t>Pitstop</a:t>
            </a:r>
            <a:r>
              <a:rPr lang="en-US" dirty="0"/>
              <a:t>  </a:t>
            </a:r>
            <a:r>
              <a:rPr lang="en-US" u="sng" dirty="0">
                <a:hlinkClick r:id="rId9"/>
              </a:rPr>
              <a:t>www.pcpitstop.com</a:t>
            </a:r>
            <a:r>
              <a:rPr lang="en-US" dirty="0"/>
              <a:t/>
            </a:r>
            <a:br>
              <a:rPr lang="en-US" dirty="0"/>
            </a:br>
            <a:r>
              <a:rPr lang="en-US" dirty="0" smtClean="0"/>
              <a:t>[Checkup </a:t>
            </a:r>
            <a:r>
              <a:rPr lang="en-US" dirty="0"/>
              <a:t> </a:t>
            </a:r>
            <a:r>
              <a:rPr lang="en-US" u="sng" dirty="0">
                <a:hlinkClick r:id="rId10"/>
              </a:rPr>
              <a:t>browsercheck.qualys.com</a:t>
            </a:r>
            <a:r>
              <a:rPr lang="en-US" dirty="0"/>
              <a:t/>
            </a:r>
            <a:br>
              <a:rPr lang="en-US" dirty="0"/>
            </a:br>
            <a:endParaRPr lang="en-US" dirty="0"/>
          </a:p>
          <a:p>
            <a:r>
              <a:rPr lang="en-US" dirty="0"/>
              <a:t>Privacy.net  </a:t>
            </a:r>
            <a:r>
              <a:rPr lang="en-US" u="sng" dirty="0" err="1">
                <a:hlinkClick r:id="rId11"/>
              </a:rPr>
              <a:t>privacy.net</a:t>
            </a:r>
            <a:r>
              <a:rPr lang="en-US" u="sng" dirty="0">
                <a:hlinkClick r:id="rId11"/>
              </a:rPr>
              <a:t>/analyze</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19. Employee Agreements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p:cNvPicPr>
            <a:picLocks noChangeAspect="1" noChangeArrowheads="1"/>
          </p:cNvPicPr>
          <p:nvPr/>
        </p:nvPicPr>
        <p:blipFill>
          <a:blip r:embed="rId2" cstate="print"/>
          <a:srcRect/>
          <a:stretch>
            <a:fillRect/>
          </a:stretch>
        </p:blipFill>
        <p:spPr bwMode="auto">
          <a:xfrm>
            <a:off x="381000" y="-3936967"/>
            <a:ext cx="7848600" cy="107949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6658"/>
                                        </p:tgtEl>
                                        <p:attrNameLst>
                                          <p:attrName>style.visibility</p:attrName>
                                        </p:attrNameLst>
                                      </p:cBhvr>
                                      <p:to>
                                        <p:strVal val="visible"/>
                                      </p:to>
                                    </p:set>
                                    <p:anim calcmode="lin" valueType="num">
                                      <p:cBhvr additive="base">
                                        <p:cTn id="7" dur="5000" fill="hold"/>
                                        <p:tgtEl>
                                          <p:spTgt spid="326658"/>
                                        </p:tgtEl>
                                        <p:attrNameLst>
                                          <p:attrName>ppt_x</p:attrName>
                                        </p:attrNameLst>
                                      </p:cBhvr>
                                      <p:tavLst>
                                        <p:tav tm="0">
                                          <p:val>
                                            <p:strVal val="#ppt_x"/>
                                          </p:val>
                                        </p:tav>
                                        <p:tav tm="100000">
                                          <p:val>
                                            <p:strVal val="#ppt_x"/>
                                          </p:val>
                                        </p:tav>
                                      </p:tavLst>
                                    </p:anim>
                                    <p:anim calcmode="lin" valueType="num">
                                      <p:cBhvr additive="base">
                                        <p:cTn id="8" dur="5000" fill="hold"/>
                                        <p:tgtEl>
                                          <p:spTgt spid="326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20. Periodic Computer Checks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1"/>
          <p:cNvSpPr>
            <a:spLocks noChangeArrowheads="1"/>
          </p:cNvSpPr>
          <p:nvPr/>
        </p:nvSpPr>
        <p:spPr bwMode="auto">
          <a:xfrm>
            <a:off x="838200" y="428194"/>
            <a:ext cx="7848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Recent Applications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Search history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Browsing History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Cookie History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Temporary Internet Files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Search for JPGs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Recycle Bin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Suspicious Password Protected Files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Requesting Lost Passwords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Review Sent and Received E-Mail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Review Deleted E-Mail Folder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Review Junk E-Mail Folder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Use E-Mail Rules to Track Usage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Use E-Mail Server Settings to Track Usage</a:t>
            </a:r>
          </a:p>
          <a:p>
            <a:pPr marL="457200" indent="-457200" algn="just" eaLnBrk="0" fontAlgn="base" hangingPunct="0">
              <a:spcBef>
                <a:spcPct val="0"/>
              </a:spcBef>
              <a:spcAft>
                <a:spcPct val="0"/>
              </a:spcAft>
              <a:buFont typeface="+mj-lt"/>
              <a:buAutoNum type="arabicPeriod"/>
            </a:pPr>
            <a:r>
              <a:rPr lang="en-US" sz="2400" dirty="0" smtClean="0">
                <a:latin typeface="Arial" pitchFamily="34" charset="0"/>
                <a:ea typeface="Calibri" pitchFamily="34" charset="0"/>
                <a:cs typeface="Arial" pitchFamily="34" charset="0"/>
              </a:rPr>
              <a:t>Game High Scores </a:t>
            </a:r>
            <a:endParaRPr lang="en-US" sz="2000" dirty="0" smtClean="0">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Microsoft Coffee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5" name="Picture 25"/>
          <p:cNvPicPr>
            <a:picLocks noChangeAspect="1" noChangeArrowheads="1"/>
          </p:cNvPicPr>
          <p:nvPr/>
        </p:nvPicPr>
        <p:blipFill>
          <a:blip r:embed="rId2" cstate="print"/>
          <a:srcRect/>
          <a:stretch>
            <a:fillRect/>
          </a:stretch>
        </p:blipFill>
        <p:spPr bwMode="auto">
          <a:xfrm>
            <a:off x="1752600" y="3810000"/>
            <a:ext cx="1724025" cy="800100"/>
          </a:xfrm>
          <a:prstGeom prst="rect">
            <a:avLst/>
          </a:prstGeom>
          <a:noFill/>
        </p:spPr>
      </p:pic>
      <p:pic>
        <p:nvPicPr>
          <p:cNvPr id="335874" name="Picture 28"/>
          <p:cNvPicPr>
            <a:picLocks noChangeAspect="1" noChangeArrowheads="1"/>
          </p:cNvPicPr>
          <p:nvPr/>
        </p:nvPicPr>
        <p:blipFill>
          <a:blip r:embed="rId3" cstate="print"/>
          <a:srcRect/>
          <a:stretch>
            <a:fillRect/>
          </a:stretch>
        </p:blipFill>
        <p:spPr bwMode="auto">
          <a:xfrm>
            <a:off x="4343400" y="3733800"/>
            <a:ext cx="1304925" cy="1019175"/>
          </a:xfrm>
          <a:prstGeom prst="rect">
            <a:avLst/>
          </a:prstGeom>
          <a:noFill/>
        </p:spPr>
      </p:pic>
      <p:pic>
        <p:nvPicPr>
          <p:cNvPr id="335873" name="Picture 31"/>
          <p:cNvPicPr>
            <a:picLocks noChangeAspect="1" noChangeArrowheads="1"/>
          </p:cNvPicPr>
          <p:nvPr/>
        </p:nvPicPr>
        <p:blipFill>
          <a:blip r:embed="rId4" cstate="print"/>
          <a:srcRect/>
          <a:stretch>
            <a:fillRect/>
          </a:stretch>
        </p:blipFill>
        <p:spPr bwMode="auto">
          <a:xfrm>
            <a:off x="6781800" y="3733800"/>
            <a:ext cx="1390650" cy="923925"/>
          </a:xfrm>
          <a:prstGeom prst="rect">
            <a:avLst/>
          </a:prstGeom>
          <a:noFill/>
        </p:spPr>
      </p:pic>
      <p:sp>
        <p:nvSpPr>
          <p:cNvPr id="335876" name="Rectangle 4"/>
          <p:cNvSpPr>
            <a:spLocks noChangeArrowheads="1"/>
          </p:cNvSpPr>
          <p:nvPr/>
        </p:nvSpPr>
        <p:spPr bwMode="auto">
          <a:xfrm>
            <a:off x="990600" y="1027815"/>
            <a:ext cx="81534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Key Loggers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Print Monitor Pro (free)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Give Me Do (free)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Desktop Spy (free)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Hardware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Keylogger</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($60)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5877" name="Rectangle 5"/>
          <p:cNvSpPr>
            <a:spLocks noChangeArrowheads="1"/>
          </p:cNvSpPr>
          <p:nvPr/>
        </p:nvSpPr>
        <p:spPr bwMode="auto">
          <a:xfrm>
            <a:off x="68580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878" name="Rectangle 6"/>
          <p:cNvSpPr>
            <a:spLocks noChangeArrowheads="1"/>
          </p:cNvSpPr>
          <p:nvPr/>
        </p:nvSpPr>
        <p:spPr bwMode="auto">
          <a:xfrm>
            <a:off x="685800"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879" name="Rectangle 7"/>
          <p:cNvSpPr>
            <a:spLocks noChangeArrowheads="1"/>
          </p:cNvSpPr>
          <p:nvPr/>
        </p:nvSpPr>
        <p:spPr bwMode="auto">
          <a:xfrm>
            <a:off x="914400" y="5105400"/>
            <a:ext cx="8229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Internet Spy (free)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Evidence Tracker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Evidence Blaster ($23)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457200" y="304800"/>
            <a:ext cx="8686800" cy="584775"/>
          </a:xfrm>
          <a:prstGeom prst="rect">
            <a:avLst/>
          </a:prstGeom>
        </p:spPr>
        <p:txBody>
          <a:bodyPr wrap="square">
            <a:spAutoFit/>
          </a:bodyPr>
          <a:lstStyle/>
          <a:p>
            <a:pPr lvl="0" algn="ctr" fontAlgn="base">
              <a:spcBef>
                <a:spcPct val="0"/>
              </a:spcBef>
              <a:spcAft>
                <a:spcPct val="0"/>
              </a:spcAft>
              <a:buFontTx/>
              <a:buChar char="•"/>
            </a:pPr>
            <a:r>
              <a:rPr lang="en-US" sz="3200" b="1" dirty="0" smtClean="0">
                <a:latin typeface="Arial" pitchFamily="34" charset="0"/>
                <a:ea typeface="Calibri" pitchFamily="34" charset="0"/>
                <a:cs typeface="Arial" pitchFamily="34" charset="0"/>
              </a:rPr>
              <a:t>Tools to help You Track Computer Usage</a:t>
            </a:r>
            <a:endParaRPr lang="en-US" sz="28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21. Physical Inventories &amp; Surprise Cash Counts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cstate="print"/>
          <a:srcRect/>
          <a:stretch>
            <a:fillRect/>
          </a:stretch>
        </p:blipFill>
        <p:spPr bwMode="auto">
          <a:xfrm>
            <a:off x="152400" y="1143000"/>
            <a:ext cx="8874529" cy="5257800"/>
          </a:xfrm>
          <a:prstGeom prst="rect">
            <a:avLst/>
          </a:prstGeom>
          <a:noFill/>
          <a:ln w="9525">
            <a:noFill/>
            <a:miter lim="800000"/>
            <a:headEnd/>
            <a:tailEnd/>
          </a:ln>
          <a:effectLst/>
        </p:spPr>
      </p:pic>
      <p:sp>
        <p:nvSpPr>
          <p:cNvPr id="1843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25" name="Rectangle 5"/>
          <p:cNvSpPr>
            <a:spLocks noChangeArrowheads="1"/>
          </p:cNvSpPr>
          <p:nvPr/>
        </p:nvSpPr>
        <p:spPr bwMode="auto">
          <a:xfrm>
            <a:off x="0" y="4572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Windows XP &amp; Windows Vista Firewalls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22. Bolt Down </a:t>
            </a:r>
            <a:br>
              <a:rPr lang="en-US" sz="6000" b="1" dirty="0" smtClean="0">
                <a:solidFill>
                  <a:srgbClr val="FFFF00"/>
                </a:solidFill>
              </a:rPr>
            </a:br>
            <a:r>
              <a:rPr lang="en-US" sz="6000" b="1" dirty="0" smtClean="0">
                <a:solidFill>
                  <a:srgbClr val="FFFF00"/>
                </a:solidFill>
              </a:rPr>
              <a:t>Computer Systems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900" name="Picture 17" descr="http://content.officemax.com/catalog/images/397x353/20388563i_01.jpg"/>
          <p:cNvPicPr>
            <a:picLocks noChangeAspect="1" noChangeArrowheads="1"/>
          </p:cNvPicPr>
          <p:nvPr/>
        </p:nvPicPr>
        <p:blipFill>
          <a:blip r:embed="rId2" cstate="print"/>
          <a:srcRect l="21637" r="19298"/>
          <a:stretch>
            <a:fillRect/>
          </a:stretch>
        </p:blipFill>
        <p:spPr bwMode="auto">
          <a:xfrm>
            <a:off x="0" y="1981200"/>
            <a:ext cx="1822784" cy="2743200"/>
          </a:xfrm>
          <a:prstGeom prst="rect">
            <a:avLst/>
          </a:prstGeom>
          <a:noFill/>
        </p:spPr>
      </p:pic>
      <p:pic>
        <p:nvPicPr>
          <p:cNvPr id="336899" name="Picture 20" descr="http://common.csnstores.com/common/products/TAR/TAR1133_a.jpg"/>
          <p:cNvPicPr>
            <a:picLocks noChangeAspect="1" noChangeArrowheads="1"/>
          </p:cNvPicPr>
          <p:nvPr/>
        </p:nvPicPr>
        <p:blipFill>
          <a:blip r:embed="rId3" cstate="print"/>
          <a:srcRect/>
          <a:stretch>
            <a:fillRect/>
          </a:stretch>
        </p:blipFill>
        <p:spPr bwMode="auto">
          <a:xfrm>
            <a:off x="1752600" y="1981200"/>
            <a:ext cx="2133600" cy="2743200"/>
          </a:xfrm>
          <a:prstGeom prst="rect">
            <a:avLst/>
          </a:prstGeom>
          <a:noFill/>
        </p:spPr>
      </p:pic>
      <p:pic>
        <p:nvPicPr>
          <p:cNvPr id="336898" name="Picture 23" descr="http://yourtech.typepad.com/main/WindowsLiveWriter/22044309d459_FCA1/TargusDefconCLlockwithcutresistentca%5B1%5D.jpg"/>
          <p:cNvPicPr>
            <a:picLocks noChangeAspect="1" noChangeArrowheads="1"/>
          </p:cNvPicPr>
          <p:nvPr/>
        </p:nvPicPr>
        <p:blipFill>
          <a:blip r:embed="rId4" cstate="print"/>
          <a:srcRect/>
          <a:stretch>
            <a:fillRect/>
          </a:stretch>
        </p:blipFill>
        <p:spPr bwMode="auto">
          <a:xfrm>
            <a:off x="3962400" y="1981200"/>
            <a:ext cx="2209800" cy="2743200"/>
          </a:xfrm>
          <a:prstGeom prst="rect">
            <a:avLst/>
          </a:prstGeom>
          <a:noFill/>
        </p:spPr>
      </p:pic>
      <p:pic>
        <p:nvPicPr>
          <p:cNvPr id="336897" name="Picture 26" descr="http://upload.wikimedia.org/wikipedia/commons/thumb/e/ec/Kensington-lock-connected.jpg/800px-Kensington-lock-connected.jpg"/>
          <p:cNvPicPr>
            <a:picLocks noChangeAspect="1" noChangeArrowheads="1"/>
          </p:cNvPicPr>
          <p:nvPr/>
        </p:nvPicPr>
        <p:blipFill>
          <a:blip r:embed="rId5" cstate="print"/>
          <a:srcRect r="25644"/>
          <a:stretch>
            <a:fillRect/>
          </a:stretch>
        </p:blipFill>
        <p:spPr bwMode="auto">
          <a:xfrm>
            <a:off x="6248400" y="1981200"/>
            <a:ext cx="2724017" cy="2743200"/>
          </a:xfrm>
          <a:prstGeom prst="rect">
            <a:avLst/>
          </a:prstGeom>
          <a:noFill/>
        </p:spPr>
      </p:pic>
      <p:sp>
        <p:nvSpPr>
          <p:cNvPr id="3369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6902" name="Rectangle 6"/>
          <p:cNvSpPr>
            <a:spLocks noChangeArrowheads="1"/>
          </p:cNvSpPr>
          <p:nvPr/>
        </p:nvSpPr>
        <p:spPr bwMode="auto">
          <a:xfrm>
            <a:off x="57150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6903" name="Rectangle 7"/>
          <p:cNvSpPr>
            <a:spLocks noChangeArrowheads="1"/>
          </p:cNvSpPr>
          <p:nvPr/>
        </p:nvSpPr>
        <p:spPr bwMode="auto">
          <a:xfrm>
            <a:off x="57150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6904" name="Rectangle 8"/>
          <p:cNvSpPr>
            <a:spLocks noChangeArrowheads="1"/>
          </p:cNvSpPr>
          <p:nvPr/>
        </p:nvSpPr>
        <p:spPr bwMode="auto">
          <a:xfrm>
            <a:off x="571500" y="464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23. Filter Out Spam</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Spam</a:t>
            </a:r>
            <a:endParaRPr lang="en-US" b="1" dirty="0"/>
          </a:p>
        </p:txBody>
      </p:sp>
      <p:sp>
        <p:nvSpPr>
          <p:cNvPr id="3" name="Content Placeholder 2"/>
          <p:cNvSpPr>
            <a:spLocks noGrp="1"/>
          </p:cNvSpPr>
          <p:nvPr>
            <p:ph idx="1"/>
          </p:nvPr>
        </p:nvSpPr>
        <p:spPr/>
        <p:txBody>
          <a:bodyPr/>
          <a:lstStyle/>
          <a:p>
            <a:r>
              <a:rPr lang="en-US" dirty="0" smtClean="0"/>
              <a:t>Robs you of productivity</a:t>
            </a:r>
          </a:p>
          <a:p>
            <a:r>
              <a:rPr lang="en-US" dirty="0" smtClean="0"/>
              <a:t>Many approaches to reducing spam</a:t>
            </a:r>
          </a:p>
          <a:p>
            <a:pPr lvl="1"/>
            <a:r>
              <a:rPr lang="en-US" dirty="0" smtClean="0"/>
              <a:t>Anti-spam Software - </a:t>
            </a:r>
            <a:r>
              <a:rPr lang="en-US" dirty="0" err="1" smtClean="0">
                <a:hlinkClick r:id="rId2"/>
              </a:rPr>
              <a:t>SpamFighter</a:t>
            </a:r>
            <a:endParaRPr lang="en-US" dirty="0" smtClean="0"/>
          </a:p>
          <a:p>
            <a:pPr lvl="1"/>
            <a:r>
              <a:rPr lang="en-US" dirty="0" smtClean="0"/>
              <a:t>Outlook Junk Mail Filter</a:t>
            </a:r>
          </a:p>
          <a:p>
            <a:pPr lvl="1"/>
            <a:r>
              <a:rPr lang="en-US" dirty="0" smtClean="0"/>
              <a:t>Filter Junk Mail at the Mail Server - </a:t>
            </a:r>
            <a:r>
              <a:rPr lang="en-US" dirty="0" err="1" smtClean="0">
                <a:hlinkClick r:id="rId3"/>
              </a:rPr>
              <a:t>GMail</a:t>
            </a:r>
            <a:endParaRPr lang="en-US" dirty="0" smtClean="0"/>
          </a:p>
          <a:p>
            <a:pPr lvl="1"/>
            <a:r>
              <a:rPr lang="en-US" dirty="0" smtClean="0"/>
              <a:t>Filter Junk Mail at your Router - </a:t>
            </a:r>
            <a:r>
              <a:rPr lang="en-US" dirty="0" smtClean="0">
                <a:hlinkClick r:id="rId4"/>
              </a:rPr>
              <a:t>Barracuda</a:t>
            </a:r>
            <a:endParaRPr lang="en-US" dirty="0" smtClean="0"/>
          </a:p>
          <a:p>
            <a:pPr lvl="1"/>
            <a:r>
              <a:rPr lang="en-US" dirty="0" smtClean="0">
                <a:hlinkClick r:id="rId5"/>
              </a:rPr>
              <a:t>Microsoft’s Suggestions</a:t>
            </a:r>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24. Be Wary of Hacking Tools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Hacking &amp; Cracking Tools</a:t>
            </a:r>
            <a:endParaRPr lang="en-US" b="1" dirty="0"/>
          </a:p>
        </p:txBody>
      </p:sp>
      <p:sp>
        <p:nvSpPr>
          <p:cNvPr id="3" name="Content Placeholder 2"/>
          <p:cNvSpPr>
            <a:spLocks noGrp="1"/>
          </p:cNvSpPr>
          <p:nvPr>
            <p:ph idx="1"/>
          </p:nvPr>
        </p:nvSpPr>
        <p:spPr/>
        <p:txBody>
          <a:bodyPr>
            <a:normAutofit/>
          </a:bodyPr>
          <a:lstStyle/>
          <a:p>
            <a:r>
              <a:rPr lang="en-US" sz="5400" dirty="0" smtClean="0"/>
              <a:t>Crackz</a:t>
            </a:r>
          </a:p>
          <a:p>
            <a:r>
              <a:rPr lang="en-US" sz="5400" dirty="0" err="1" smtClean="0"/>
              <a:t>Hackz</a:t>
            </a:r>
            <a:endParaRPr lang="en-US" sz="5400" dirty="0" smtClean="0"/>
          </a:p>
          <a:p>
            <a:r>
              <a:rPr lang="en-US" sz="5400" dirty="0" err="1" smtClean="0"/>
              <a:t>Warez</a:t>
            </a:r>
            <a:endParaRPr lang="en-US" sz="5400" dirty="0" smtClean="0"/>
          </a:p>
          <a:p>
            <a:r>
              <a:rPr lang="en-US" sz="5400" dirty="0" smtClean="0"/>
              <a:t>Serialz</a:t>
            </a:r>
            <a:endParaRPr lang="en-US" sz="5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25. Identity Theft Tips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09600"/>
            <a:ext cx="6858000" cy="369332"/>
          </a:xfrm>
          <a:prstGeom prst="rect">
            <a:avLst/>
          </a:prstGeom>
        </p:spPr>
        <p:txBody>
          <a:bodyPr wrap="square">
            <a:spAutoFit/>
          </a:bodyPr>
          <a:lstStyle/>
          <a:p>
            <a:r>
              <a:rPr lang="en-US" dirty="0" smtClean="0">
                <a:hlinkClick r:id="rId2"/>
              </a:rPr>
              <a:t>http://www.asaresearch.com/web/security_identity_theft.htm</a:t>
            </a:r>
            <a:r>
              <a:rPr lang="en-US" dirty="0" smtClean="0"/>
              <a:t> </a:t>
            </a:r>
            <a:endParaRPr lang="en-US" dirty="0"/>
          </a:p>
        </p:txBody>
      </p:sp>
      <p:pic>
        <p:nvPicPr>
          <p:cNvPr id="3" name="Picture 2" descr="http://www.identity-fraud-theft-protection-prevention.com/Identity%20Theft%20-%208.jpg"/>
          <p:cNvPicPr/>
          <p:nvPr/>
        </p:nvPicPr>
        <p:blipFill>
          <a:blip r:embed="rId3" cstate="print"/>
          <a:srcRect/>
          <a:stretch>
            <a:fillRect/>
          </a:stretch>
        </p:blipFill>
        <p:spPr bwMode="auto">
          <a:xfrm>
            <a:off x="762000" y="1600200"/>
            <a:ext cx="7239000" cy="412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smtClean="0">
                <a:solidFill>
                  <a:srgbClr val="FFFF00"/>
                </a:solidFill>
              </a:rPr>
              <a:t>Avoid Phishing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How Serious </a:t>
            </a:r>
            <a:br>
              <a:rPr lang="en-US" sz="6000" b="1" dirty="0" smtClean="0">
                <a:solidFill>
                  <a:srgbClr val="FFFF00"/>
                </a:solidFill>
              </a:rPr>
            </a:br>
            <a:r>
              <a:rPr lang="en-US" sz="6000" b="1" dirty="0" smtClean="0">
                <a:solidFill>
                  <a:srgbClr val="FFFF00"/>
                </a:solidFill>
              </a:rPr>
              <a:t>is the Problem?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950" y="1371600"/>
            <a:ext cx="9122049" cy="1938992"/>
          </a:xfrm>
          <a:prstGeom prst="rect">
            <a:avLst/>
          </a:prstGeom>
        </p:spPr>
        <p:txBody>
          <a:bodyPr wrap="square">
            <a:spAutoFit/>
          </a:bodyPr>
          <a:lstStyle/>
          <a:p>
            <a:pPr algn="ctr"/>
            <a:r>
              <a:rPr lang="en-US" sz="6000" b="1" dirty="0" smtClean="0">
                <a:solidFill>
                  <a:srgbClr val="FFFF00"/>
                </a:solidFill>
              </a:rPr>
              <a:t>3. Password Protected Screen Saver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3185" name="Picture 131"/>
          <p:cNvPicPr>
            <a:picLocks noChangeAspect="1" noChangeArrowheads="1"/>
          </p:cNvPicPr>
          <p:nvPr/>
        </p:nvPicPr>
        <p:blipFill>
          <a:blip r:embed="rId3" cstate="print"/>
          <a:srcRect r="39063" b="19792"/>
          <a:stretch>
            <a:fillRect/>
          </a:stretch>
        </p:blipFill>
        <p:spPr bwMode="auto">
          <a:xfrm>
            <a:off x="3048000" y="533400"/>
            <a:ext cx="2495550" cy="2440469"/>
          </a:xfrm>
          <a:prstGeom prst="rect">
            <a:avLst/>
          </a:prstGeom>
          <a:noFill/>
        </p:spPr>
      </p:pic>
      <p:sp>
        <p:nvSpPr>
          <p:cNvPr id="93187" name="Rectangle 3"/>
          <p:cNvSpPr>
            <a:spLocks noChangeArrowheads="1"/>
          </p:cNvSpPr>
          <p:nvPr/>
        </p:nvSpPr>
        <p:spPr bwMode="auto">
          <a:xfrm>
            <a:off x="0" y="38100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Organization: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National Institute of Health</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Date of Theft: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February 2008</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Type of Data Stolen: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Patient data for 2,500 patients over a 7 year period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How Stolen: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From an employee’s home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3189" name="Picture 5" descr="http://www.inboundlogistics.com/cgi-script/csPublisher/library/Smiley%20Face%20(flat).jpg">
            <a:hlinkClick r:id="rId4"/>
          </p:cNvPr>
          <p:cNvPicPr>
            <a:picLocks noChangeAspect="1" noChangeArrowheads="1"/>
          </p:cNvPicPr>
          <p:nvPr/>
        </p:nvPicPr>
        <p:blipFill>
          <a:blip r:embed="rId5" cstate="print"/>
          <a:srcRect/>
          <a:stretch>
            <a:fillRect/>
          </a:stretch>
        </p:blipFill>
        <p:spPr bwMode="auto">
          <a:xfrm>
            <a:off x="8051800" y="5765800"/>
            <a:ext cx="1092200" cy="10922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7" name="Rectangle 3"/>
          <p:cNvSpPr>
            <a:spLocks noChangeArrowheads="1"/>
          </p:cNvSpPr>
          <p:nvPr/>
        </p:nvSpPr>
        <p:spPr bwMode="auto">
          <a:xfrm>
            <a:off x="0" y="297180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t>Organization: 	</a:t>
            </a:r>
            <a:r>
              <a:rPr lang="en-US" sz="2400" b="1" dirty="0" smtClean="0"/>
              <a:t>	</a:t>
            </a:r>
            <a:r>
              <a:rPr lang="en-US" sz="2400" dirty="0" smtClean="0"/>
              <a:t>Davidson </a:t>
            </a:r>
            <a:r>
              <a:rPr lang="en-US" sz="2400" dirty="0"/>
              <a:t>County Election Commission - </a:t>
            </a:r>
            <a:r>
              <a:rPr lang="en-US" sz="2400" dirty="0" smtClean="0"/>
              <a:t>				(Nashville</a:t>
            </a:r>
            <a:r>
              <a:rPr lang="en-US" sz="2400" dirty="0"/>
              <a:t>, TN)</a:t>
            </a:r>
          </a:p>
          <a:p>
            <a:r>
              <a:rPr lang="en-US" sz="2400" b="1" dirty="0"/>
              <a:t>Date of Theft:	</a:t>
            </a:r>
            <a:r>
              <a:rPr lang="en-US" sz="2400" b="1" dirty="0" smtClean="0"/>
              <a:t>	</a:t>
            </a:r>
            <a:r>
              <a:rPr lang="en-US" sz="2400" dirty="0" smtClean="0"/>
              <a:t>December </a:t>
            </a:r>
            <a:r>
              <a:rPr lang="en-US" sz="2400" dirty="0"/>
              <a:t>28, 2007</a:t>
            </a:r>
          </a:p>
          <a:p>
            <a:r>
              <a:rPr lang="en-US" sz="2400" b="1" dirty="0"/>
              <a:t>Type of Data Stolen:	</a:t>
            </a:r>
            <a:r>
              <a:rPr lang="en-US" sz="2400" dirty="0"/>
              <a:t>Names and complete Social Security numbers for </a:t>
            </a:r>
            <a:r>
              <a:rPr lang="en-US" sz="2400" dirty="0" smtClean="0"/>
              <a:t>			337,000 </a:t>
            </a:r>
            <a:r>
              <a:rPr lang="en-US" sz="2400" dirty="0"/>
              <a:t>registered voters</a:t>
            </a:r>
          </a:p>
          <a:p>
            <a:r>
              <a:rPr lang="en-US" sz="2400" b="1" dirty="0"/>
              <a:t>How Stolen:</a:t>
            </a:r>
            <a:r>
              <a:rPr lang="en-US" sz="2400" dirty="0"/>
              <a:t> </a:t>
            </a:r>
            <a:r>
              <a:rPr lang="en-US" sz="2400" dirty="0" smtClean="0"/>
              <a:t>		Someone </a:t>
            </a:r>
            <a:r>
              <a:rPr lang="en-US" sz="2400" dirty="0"/>
              <a:t>broke into several county offices over </a:t>
            </a:r>
            <a:r>
              <a:rPr lang="en-US" sz="2400" dirty="0" smtClean="0"/>
              <a:t>			Christmas </a:t>
            </a:r>
            <a:r>
              <a:rPr lang="en-US" sz="2400" dirty="0"/>
              <a:t>and stole laptop computers</a:t>
            </a:r>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6" name="Picture 5" descr="http://www.bradblog.com/Images/EAC_Logo.gif"/>
          <p:cNvPicPr/>
          <p:nvPr/>
        </p:nvPicPr>
        <p:blipFill>
          <a:blip r:embed="rId5" cstate="print"/>
          <a:srcRect/>
          <a:stretch>
            <a:fillRect/>
          </a:stretch>
        </p:blipFill>
        <p:spPr bwMode="auto">
          <a:xfrm>
            <a:off x="3276600" y="228600"/>
            <a:ext cx="2438400" cy="2490281"/>
          </a:xfrm>
          <a:prstGeom prst="rect">
            <a:avLst/>
          </a:prstGeom>
          <a:noFill/>
          <a:ln w="9525">
            <a:noFill/>
            <a:miter lim="800000"/>
            <a:headEnd/>
            <a:tailEnd/>
          </a:ln>
        </p:spPr>
      </p:pic>
      <p:pic>
        <p:nvPicPr>
          <p:cNvPr id="7" name="Picture 5" descr="http://www.inboundlogistics.com/cgi-script/csPublisher/library/Smiley%20Face%20(flat).jpg">
            <a:hlinkClick r:id="rId6"/>
          </p:cNvPr>
          <p:cNvPicPr>
            <a:picLocks noChangeAspect="1" noChangeArrowheads="1"/>
          </p:cNvPicPr>
          <p:nvPr/>
        </p:nvPicPr>
        <p:blipFill>
          <a:blip r:embed="rId4" cstate="print"/>
          <a:srcRect/>
          <a:stretch>
            <a:fillRect/>
          </a:stretch>
        </p:blipFill>
        <p:spPr bwMode="auto">
          <a:xfrm>
            <a:off x="6858000" y="5765800"/>
            <a:ext cx="1092200" cy="10922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7" name="Rectangle 3"/>
          <p:cNvSpPr>
            <a:spLocks noChangeArrowheads="1"/>
          </p:cNvSpPr>
          <p:nvPr/>
        </p:nvSpPr>
        <p:spPr bwMode="auto">
          <a:xfrm>
            <a:off x="0" y="29718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t>Organization: 	</a:t>
            </a:r>
            <a:r>
              <a:rPr lang="en-US" sz="2400" b="1" dirty="0" smtClean="0"/>
              <a:t>	</a:t>
            </a:r>
            <a:r>
              <a:rPr lang="en-US" sz="2400" dirty="0" smtClean="0"/>
              <a:t>Transportation </a:t>
            </a:r>
            <a:r>
              <a:rPr lang="en-US" sz="2400" dirty="0"/>
              <a:t>Security Administration (TSA)</a:t>
            </a:r>
          </a:p>
          <a:p>
            <a:r>
              <a:rPr lang="en-US" sz="2400" b="1" dirty="0"/>
              <a:t>Date of Theft:	</a:t>
            </a:r>
            <a:r>
              <a:rPr lang="en-US" sz="2400" b="1" dirty="0" smtClean="0"/>
              <a:t>	</a:t>
            </a:r>
            <a:r>
              <a:rPr lang="en-US" sz="2400" dirty="0" smtClean="0"/>
              <a:t>August </a:t>
            </a:r>
            <a:r>
              <a:rPr lang="en-US" sz="2400" dirty="0"/>
              <a:t>10,</a:t>
            </a:r>
            <a:r>
              <a:rPr lang="en-US" sz="2400" b="1" dirty="0"/>
              <a:t> </a:t>
            </a:r>
            <a:r>
              <a:rPr lang="en-US" sz="2400" dirty="0"/>
              <a:t>2006</a:t>
            </a:r>
          </a:p>
          <a:p>
            <a:r>
              <a:rPr lang="en-US" sz="2400" b="1" dirty="0"/>
              <a:t>Type of Data Stolen:	</a:t>
            </a:r>
            <a:r>
              <a:rPr lang="en-US" sz="2400" dirty="0"/>
              <a:t>Social Security numbers, payroll information, and </a:t>
            </a:r>
            <a:r>
              <a:rPr lang="en-US" sz="2400" dirty="0" smtClean="0"/>
              <a:t>			bank </a:t>
            </a:r>
            <a:r>
              <a:rPr lang="en-US" sz="2400" dirty="0"/>
              <a:t>account data for approximately 133,000 </a:t>
            </a:r>
            <a:r>
              <a:rPr lang="en-US" sz="2400" dirty="0" smtClean="0"/>
              <a:t>			employee </a:t>
            </a:r>
            <a:r>
              <a:rPr lang="en-US" sz="2400" dirty="0"/>
              <a:t>records</a:t>
            </a:r>
          </a:p>
          <a:p>
            <a:r>
              <a:rPr lang="en-US" sz="2400" b="1" dirty="0"/>
              <a:t>How Stolen:</a:t>
            </a:r>
            <a:r>
              <a:rPr lang="en-US" sz="2400" dirty="0"/>
              <a:t> </a:t>
            </a:r>
            <a:r>
              <a:rPr lang="en-US" sz="2400" dirty="0" smtClean="0"/>
              <a:t>		From </a:t>
            </a:r>
            <a:r>
              <a:rPr lang="en-US" sz="2400" dirty="0"/>
              <a:t>a government vehicle</a:t>
            </a:r>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8" name="Picture 7"/>
          <p:cNvPicPr/>
          <p:nvPr/>
        </p:nvPicPr>
        <p:blipFill>
          <a:blip r:embed="rId5" cstate="print"/>
          <a:srcRect r="42188" b="23958"/>
          <a:stretch>
            <a:fillRect/>
          </a:stretch>
        </p:blipFill>
        <p:spPr bwMode="auto">
          <a:xfrm>
            <a:off x="3352800" y="304800"/>
            <a:ext cx="2438400" cy="2455246"/>
          </a:xfrm>
          <a:prstGeom prst="rect">
            <a:avLst/>
          </a:prstGeom>
          <a:noFill/>
          <a:ln w="9525">
            <a:solidFill>
              <a:schemeClr val="tx1"/>
            </a:solidFill>
            <a:miter lim="800000"/>
            <a:headEnd/>
            <a:tailEnd/>
          </a:ln>
        </p:spPr>
      </p:pic>
      <p:pic>
        <p:nvPicPr>
          <p:cNvPr id="9" name="Picture 5" descr="http://www.inboundlogistics.com/cgi-script/csPublisher/library/Smiley%20Face%20(flat).jpg">
            <a:hlinkClick r:id="rId6"/>
          </p:cNvPr>
          <p:cNvPicPr>
            <a:picLocks noChangeAspect="1" noChangeArrowheads="1"/>
          </p:cNvPicPr>
          <p:nvPr/>
        </p:nvPicPr>
        <p:blipFill>
          <a:blip r:embed="rId4" cstate="print"/>
          <a:srcRect/>
          <a:stretch>
            <a:fillRect/>
          </a:stretch>
        </p:blipFill>
        <p:spPr bwMode="auto">
          <a:xfrm>
            <a:off x="7010400" y="5765800"/>
            <a:ext cx="1092200" cy="10922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7" name="Rectangle 3"/>
          <p:cNvSpPr>
            <a:spLocks noChangeArrowheads="1"/>
          </p:cNvSpPr>
          <p:nvPr/>
        </p:nvSpPr>
        <p:spPr bwMode="auto">
          <a:xfrm>
            <a:off x="0" y="297180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t>Organization: 	</a:t>
            </a:r>
            <a:r>
              <a:rPr lang="en-US" sz="2400" b="1" dirty="0" smtClean="0"/>
              <a:t>	</a:t>
            </a:r>
            <a:r>
              <a:rPr lang="en-US" sz="2400" dirty="0" smtClean="0"/>
              <a:t>Federal </a:t>
            </a:r>
            <a:r>
              <a:rPr lang="en-US" sz="2400" dirty="0"/>
              <a:t>Trade Commission (FTC)</a:t>
            </a:r>
          </a:p>
          <a:p>
            <a:r>
              <a:rPr lang="en-US" sz="2400" b="1" dirty="0"/>
              <a:t>Date of Theft: 	</a:t>
            </a:r>
            <a:r>
              <a:rPr lang="en-US" sz="2400" b="1" dirty="0" smtClean="0"/>
              <a:t>	</a:t>
            </a:r>
            <a:r>
              <a:rPr lang="en-US" sz="2400" dirty="0" smtClean="0"/>
              <a:t>June </a:t>
            </a:r>
            <a:r>
              <a:rPr lang="en-US" sz="2400" dirty="0"/>
              <a:t>22,</a:t>
            </a:r>
            <a:r>
              <a:rPr lang="en-US" sz="2400" b="1" dirty="0"/>
              <a:t> </a:t>
            </a:r>
            <a:r>
              <a:rPr lang="en-US" sz="2400" dirty="0"/>
              <a:t>2006</a:t>
            </a:r>
            <a:br>
              <a:rPr lang="en-US" sz="2400" dirty="0"/>
            </a:br>
            <a:r>
              <a:rPr lang="en-US" sz="2400" b="1" dirty="0"/>
              <a:t>Type of Data Stolen:	</a:t>
            </a:r>
            <a:r>
              <a:rPr lang="en-US" sz="2400" dirty="0"/>
              <a:t>Data on about 110 people that was "gathered in </a:t>
            </a:r>
            <a:r>
              <a:rPr lang="en-US" sz="2400" dirty="0" smtClean="0"/>
              <a:t>			law </a:t>
            </a:r>
            <a:r>
              <a:rPr lang="en-US" sz="2400" dirty="0"/>
              <a:t>enforcement investigations”</a:t>
            </a:r>
          </a:p>
          <a:p>
            <a:r>
              <a:rPr lang="en-US" sz="2400" b="1" dirty="0"/>
              <a:t>How Stolen:</a:t>
            </a:r>
            <a:r>
              <a:rPr lang="en-US" sz="2400" dirty="0"/>
              <a:t> </a:t>
            </a:r>
            <a:r>
              <a:rPr lang="en-US" sz="2400" dirty="0" smtClean="0"/>
              <a:t>		Stolen </a:t>
            </a:r>
            <a:r>
              <a:rPr lang="en-US" sz="2400" dirty="0"/>
              <a:t>from a locked vehicle</a:t>
            </a:r>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7" name="Picture 6" descr="http://jurist.law.pitt.edu/images/ftclogo.jpg"/>
          <p:cNvPicPr/>
          <p:nvPr/>
        </p:nvPicPr>
        <p:blipFill>
          <a:blip r:embed="rId5" cstate="print"/>
          <a:srcRect/>
          <a:stretch>
            <a:fillRect/>
          </a:stretch>
        </p:blipFill>
        <p:spPr bwMode="auto">
          <a:xfrm>
            <a:off x="3200400" y="381000"/>
            <a:ext cx="2438400" cy="2409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7" name="Rectangle 3"/>
          <p:cNvSpPr>
            <a:spLocks noChangeArrowheads="1"/>
          </p:cNvSpPr>
          <p:nvPr/>
        </p:nvSpPr>
        <p:spPr bwMode="auto">
          <a:xfrm>
            <a:off x="0" y="29718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t>Organization: 	</a:t>
            </a:r>
            <a:r>
              <a:rPr lang="en-US" sz="2400" b="1" dirty="0" smtClean="0"/>
              <a:t>	</a:t>
            </a:r>
            <a:r>
              <a:rPr lang="en-US" sz="2400" dirty="0" smtClean="0"/>
              <a:t>Internal </a:t>
            </a:r>
            <a:r>
              <a:rPr lang="en-US" sz="2400" dirty="0"/>
              <a:t>Revenue Service (IRS)</a:t>
            </a:r>
          </a:p>
          <a:p>
            <a:r>
              <a:rPr lang="en-US" sz="2400" b="1" dirty="0"/>
              <a:t>Date of Theft:	</a:t>
            </a:r>
            <a:r>
              <a:rPr lang="en-US" sz="2400" b="1" dirty="0" smtClean="0"/>
              <a:t>	</a:t>
            </a:r>
            <a:r>
              <a:rPr lang="en-US" sz="2400" dirty="0" smtClean="0"/>
              <a:t>June</a:t>
            </a:r>
            <a:r>
              <a:rPr lang="en-US" sz="2400" dirty="0"/>
              <a:t>,</a:t>
            </a:r>
            <a:r>
              <a:rPr lang="en-US" sz="2400" b="1" dirty="0"/>
              <a:t> </a:t>
            </a:r>
            <a:r>
              <a:rPr lang="en-US" sz="2400" dirty="0"/>
              <a:t>2006</a:t>
            </a:r>
            <a:br>
              <a:rPr lang="en-US" sz="2400" dirty="0"/>
            </a:br>
            <a:r>
              <a:rPr lang="en-US" sz="2400" b="1" dirty="0"/>
              <a:t>Type of Data Stolen:	</a:t>
            </a:r>
            <a:r>
              <a:rPr lang="en-US" sz="2400" dirty="0"/>
              <a:t>291 employees and job applicants, including </a:t>
            </a:r>
            <a:r>
              <a:rPr lang="en-US" sz="2400" dirty="0" smtClean="0"/>
              <a:t>			fingerprints</a:t>
            </a:r>
            <a:r>
              <a:rPr lang="en-US" sz="2400" dirty="0"/>
              <a:t>, names, Social Security numbers, and </a:t>
            </a:r>
            <a:r>
              <a:rPr lang="en-US" sz="2400" dirty="0" smtClean="0"/>
              <a:t>			dates </a:t>
            </a:r>
            <a:r>
              <a:rPr lang="en-US" sz="2400" dirty="0"/>
              <a:t>of birth</a:t>
            </a:r>
          </a:p>
          <a:p>
            <a:r>
              <a:rPr lang="en-US" sz="2400" b="1" dirty="0"/>
              <a:t>How Stolen:</a:t>
            </a:r>
            <a:r>
              <a:rPr lang="en-US" sz="2400" dirty="0"/>
              <a:t> </a:t>
            </a:r>
            <a:r>
              <a:rPr lang="en-US" sz="2400" dirty="0" smtClean="0"/>
              <a:t>		In </a:t>
            </a:r>
            <a:r>
              <a:rPr lang="en-US" sz="2400" dirty="0"/>
              <a:t>transit on an airline flight</a:t>
            </a:r>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6" name="Picture 5"/>
          <p:cNvPicPr/>
          <p:nvPr/>
        </p:nvPicPr>
        <p:blipFill>
          <a:blip r:embed="rId5" cstate="print"/>
          <a:srcRect t="24359" r="56731" b="30769"/>
          <a:stretch>
            <a:fillRect/>
          </a:stretch>
        </p:blipFill>
        <p:spPr bwMode="auto">
          <a:xfrm>
            <a:off x="2895600" y="457200"/>
            <a:ext cx="2667000" cy="208359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7" name="Rectangle 3"/>
          <p:cNvSpPr>
            <a:spLocks noChangeArrowheads="1"/>
          </p:cNvSpPr>
          <p:nvPr/>
        </p:nvSpPr>
        <p:spPr bwMode="auto">
          <a:xfrm>
            <a:off x="0" y="29718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t>Organization: 	</a:t>
            </a:r>
            <a:r>
              <a:rPr lang="en-US" sz="2400" b="1" dirty="0" smtClean="0"/>
              <a:t>	</a:t>
            </a:r>
            <a:r>
              <a:rPr lang="en-US" sz="2400" dirty="0" smtClean="0"/>
              <a:t>AICPA </a:t>
            </a:r>
            <a:endParaRPr lang="en-US" sz="2400" dirty="0"/>
          </a:p>
          <a:p>
            <a:r>
              <a:rPr lang="en-US" sz="2400" b="1" dirty="0"/>
              <a:t>Date of Theft: 	</a:t>
            </a:r>
            <a:r>
              <a:rPr lang="en-US" sz="2400" b="1" dirty="0" smtClean="0"/>
              <a:t>	</a:t>
            </a:r>
            <a:r>
              <a:rPr lang="en-US" sz="2400" dirty="0" smtClean="0"/>
              <a:t>June</a:t>
            </a:r>
            <a:r>
              <a:rPr lang="en-US" sz="2400" dirty="0"/>
              <a:t>, 2006</a:t>
            </a:r>
            <a:br>
              <a:rPr lang="en-US" sz="2400" dirty="0"/>
            </a:br>
            <a:r>
              <a:rPr lang="en-US" sz="2400" b="1" dirty="0"/>
              <a:t>Type of Data Stolen:	</a:t>
            </a:r>
            <a:r>
              <a:rPr lang="en-US" sz="2400" dirty="0"/>
              <a:t>Unencrypted hard drive containing names, </a:t>
            </a:r>
            <a:r>
              <a:rPr lang="en-US" sz="2400" dirty="0" smtClean="0"/>
              <a:t>				addresses </a:t>
            </a:r>
            <a:r>
              <a:rPr lang="en-US" sz="2400" dirty="0"/>
              <a:t>and Social Security numbers of 330,000 </a:t>
            </a:r>
            <a:r>
              <a:rPr lang="en-US" sz="2400" dirty="0" smtClean="0"/>
              <a:t>			AICPA </a:t>
            </a:r>
            <a:r>
              <a:rPr lang="en-US" sz="2400" dirty="0"/>
              <a:t>members. </a:t>
            </a:r>
          </a:p>
          <a:p>
            <a:r>
              <a:rPr lang="en-US" sz="2400" b="1" dirty="0"/>
              <a:t>How Stolen:</a:t>
            </a:r>
            <a:r>
              <a:rPr lang="en-US" sz="2400" dirty="0"/>
              <a:t> </a:t>
            </a:r>
            <a:r>
              <a:rPr lang="en-US" sz="2400" dirty="0" smtClean="0"/>
              <a:t>		Lost </a:t>
            </a:r>
            <a:r>
              <a:rPr lang="en-US" sz="2400" dirty="0"/>
              <a:t>during shipping</a:t>
            </a:r>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7" name="Picture 6" descr="http://www.financialleadership.com/imgs/aicpa.gif"/>
          <p:cNvPicPr/>
          <p:nvPr/>
        </p:nvPicPr>
        <p:blipFill>
          <a:blip r:embed="rId5" cstate="print"/>
          <a:srcRect/>
          <a:stretch>
            <a:fillRect/>
          </a:stretch>
        </p:blipFill>
        <p:spPr bwMode="auto">
          <a:xfrm>
            <a:off x="3124200" y="533400"/>
            <a:ext cx="2895600" cy="1954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7" name="Rectangle 3"/>
          <p:cNvSpPr>
            <a:spLocks noChangeArrowheads="1"/>
          </p:cNvSpPr>
          <p:nvPr/>
        </p:nvSpPr>
        <p:spPr bwMode="auto">
          <a:xfrm>
            <a:off x="0" y="297180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t>Organization: 	</a:t>
            </a:r>
            <a:r>
              <a:rPr lang="en-US" sz="2400" b="1" dirty="0" smtClean="0"/>
              <a:t>	</a:t>
            </a:r>
            <a:r>
              <a:rPr lang="en-US" sz="2400" dirty="0" smtClean="0"/>
              <a:t>US </a:t>
            </a:r>
            <a:r>
              <a:rPr lang="en-US" sz="2400" dirty="0"/>
              <a:t>Government Veterans Affairs Administration</a:t>
            </a:r>
          </a:p>
          <a:p>
            <a:r>
              <a:rPr lang="en-US" sz="2400" b="1" dirty="0"/>
              <a:t>Date of Theft:	</a:t>
            </a:r>
            <a:r>
              <a:rPr lang="en-US" sz="2400" b="1" dirty="0" smtClean="0"/>
              <a:t>	</a:t>
            </a:r>
            <a:r>
              <a:rPr lang="en-US" sz="2400" dirty="0" smtClean="0"/>
              <a:t>May </a:t>
            </a:r>
            <a:r>
              <a:rPr lang="en-US" sz="2400" dirty="0"/>
              <a:t>3, 2006</a:t>
            </a:r>
          </a:p>
          <a:p>
            <a:r>
              <a:rPr lang="en-US" sz="2400" b="1" dirty="0"/>
              <a:t>Type of Data Stolen:	</a:t>
            </a:r>
            <a:r>
              <a:rPr lang="en-US" sz="2400" dirty="0"/>
              <a:t>26.5 million veterans, their spouses, and </a:t>
            </a:r>
            <a:r>
              <a:rPr lang="en-US" sz="2400" dirty="0" smtClean="0"/>
              <a:t>active-			duty </a:t>
            </a:r>
            <a:r>
              <a:rPr lang="en-US" sz="2400" dirty="0"/>
              <a:t>military personnel</a:t>
            </a:r>
          </a:p>
          <a:p>
            <a:r>
              <a:rPr lang="en-US" sz="2400" b="1" dirty="0"/>
              <a:t>How Stolen:</a:t>
            </a:r>
            <a:r>
              <a:rPr lang="en-US" sz="2400" dirty="0"/>
              <a:t> </a:t>
            </a:r>
            <a:r>
              <a:rPr lang="en-US" sz="2400" dirty="0" smtClean="0"/>
              <a:t>		Laptop </a:t>
            </a:r>
            <a:r>
              <a:rPr lang="en-US" sz="2400" dirty="0"/>
              <a:t>stolen from employees home</a:t>
            </a:r>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6" name="Picture 5"/>
          <p:cNvPicPr/>
          <p:nvPr/>
        </p:nvPicPr>
        <p:blipFill>
          <a:blip r:embed="rId5" cstate="print"/>
          <a:srcRect r="54327" b="38462"/>
          <a:stretch>
            <a:fillRect/>
          </a:stretch>
        </p:blipFill>
        <p:spPr bwMode="auto">
          <a:xfrm>
            <a:off x="3581400" y="304800"/>
            <a:ext cx="2438400" cy="24356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7" name="Rectangle 3"/>
          <p:cNvSpPr>
            <a:spLocks noChangeArrowheads="1"/>
          </p:cNvSpPr>
          <p:nvPr/>
        </p:nvSpPr>
        <p:spPr bwMode="auto">
          <a:xfrm>
            <a:off x="0" y="297180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t>Organization: 	</a:t>
            </a:r>
            <a:r>
              <a:rPr lang="en-US" sz="2400" b="1" dirty="0" smtClean="0"/>
              <a:t>	</a:t>
            </a:r>
            <a:r>
              <a:rPr lang="en-US" sz="2400" dirty="0" smtClean="0"/>
              <a:t>Citibank </a:t>
            </a:r>
            <a:r>
              <a:rPr lang="en-US" sz="2400" dirty="0"/>
              <a:t>Student Loan Corporation</a:t>
            </a:r>
          </a:p>
          <a:p>
            <a:r>
              <a:rPr lang="en-US" sz="2400" b="1" dirty="0"/>
              <a:t>Date of Theft:	</a:t>
            </a:r>
            <a:r>
              <a:rPr lang="en-US" sz="2400" b="1" dirty="0" smtClean="0"/>
              <a:t>	</a:t>
            </a:r>
            <a:r>
              <a:rPr lang="en-US" sz="2400" dirty="0" smtClean="0"/>
              <a:t>March </a:t>
            </a:r>
            <a:r>
              <a:rPr lang="en-US" sz="2400" dirty="0"/>
              <a:t>8,</a:t>
            </a:r>
            <a:r>
              <a:rPr lang="en-US" sz="2400" b="1" dirty="0"/>
              <a:t> </a:t>
            </a:r>
            <a:r>
              <a:rPr lang="en-US" sz="2400" dirty="0"/>
              <a:t>2006</a:t>
            </a:r>
          </a:p>
          <a:p>
            <a:r>
              <a:rPr lang="en-US" sz="2400" b="1" dirty="0"/>
              <a:t>Type of Data Stolen:	</a:t>
            </a:r>
            <a:r>
              <a:rPr lang="en-US" sz="2400" dirty="0"/>
              <a:t>Information on 3.9 million customers</a:t>
            </a:r>
          </a:p>
          <a:p>
            <a:r>
              <a:rPr lang="en-US" sz="2400" b="1" dirty="0"/>
              <a:t>How Stolen:</a:t>
            </a:r>
            <a:r>
              <a:rPr lang="en-US" sz="2400" dirty="0"/>
              <a:t> </a:t>
            </a:r>
            <a:r>
              <a:rPr lang="en-US" sz="2400" dirty="0" smtClean="0"/>
              <a:t>		Lost </a:t>
            </a:r>
            <a:r>
              <a:rPr lang="en-US" sz="2400" dirty="0"/>
              <a:t>in transit while being shipped</a:t>
            </a:r>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7" name="Picture 6" descr="http://www.maof.org/client_upload/2007nhwc/Citibank%20Logo%20JPEG.JPG"/>
          <p:cNvPicPr/>
          <p:nvPr/>
        </p:nvPicPr>
        <p:blipFill>
          <a:blip r:embed="rId5" cstate="print"/>
          <a:srcRect/>
          <a:stretch>
            <a:fillRect/>
          </a:stretch>
        </p:blipFill>
        <p:spPr bwMode="auto">
          <a:xfrm>
            <a:off x="2057400" y="609600"/>
            <a:ext cx="5155231"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a:stretch>
            <a:fillRect/>
          </a:stretch>
        </p:blipFill>
        <p:spPr bwMode="auto">
          <a:xfrm>
            <a:off x="457200" y="228599"/>
            <a:ext cx="8458200" cy="1097714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repeatCount="indefinite" accel="50000" decel="50000" autoRev="1" fill="hold" nodeType="clickEffect">
                                  <p:stCondLst>
                                    <p:cond delay="0"/>
                                  </p:stCondLst>
                                  <p:endCondLst>
                                    <p:cond evt="onNext" delay="0">
                                      <p:tgtEl>
                                        <p:sldTgt/>
                                      </p:tgtEl>
                                    </p:cond>
                                  </p:endCondLst>
                                  <p:childTnLst>
                                    <p:animMotion origin="layout" path="M -0.00417 0.13311 L -0.00417 -0.778 " pathEditMode="relative" rAng="0" ptsTypes="AA">
                                      <p:cBhvr>
                                        <p:cTn id="6" dur="5000" fill="hold"/>
                                        <p:tgtEl>
                                          <p:spTgt spid="106498"/>
                                        </p:tgtEl>
                                        <p:attrNameLst>
                                          <p:attrName>ppt_x</p:attrName>
                                          <p:attrName>ppt_y</p:attrName>
                                        </p:attrNameLst>
                                      </p:cBhvr>
                                      <p:rCtr x="0" y="-4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400"/>
          </a:p>
        </p:txBody>
      </p:sp>
      <p:sp>
        <p:nvSpPr>
          <p:cNvPr id="93187" name="Rectangle 3"/>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b="1" dirty="0" smtClean="0"/>
              <a:t>Long List of Documented Thefts of Data</a:t>
            </a:r>
          </a:p>
          <a:p>
            <a:pPr algn="ctr"/>
            <a:r>
              <a:rPr lang="en-US" sz="3200" b="1" dirty="0" smtClean="0"/>
              <a:t>Victims Include:</a:t>
            </a:r>
            <a:endParaRPr lang="en-US" sz="3200" dirty="0"/>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4114800" y="2971800"/>
            <a:ext cx="1092200" cy="1092200"/>
          </a:xfrm>
          <a:prstGeom prst="rect">
            <a:avLst/>
          </a:prstGeom>
          <a:noFill/>
        </p:spPr>
      </p:pic>
      <p:pic>
        <p:nvPicPr>
          <p:cNvPr id="103426" name="Picture 2" descr="http://www.russiablog.org/ErnstYoungBigLogo.jpg"/>
          <p:cNvPicPr>
            <a:picLocks noChangeAspect="1" noChangeArrowheads="1"/>
          </p:cNvPicPr>
          <p:nvPr/>
        </p:nvPicPr>
        <p:blipFill>
          <a:blip r:embed="rId5" cstate="print"/>
          <a:srcRect/>
          <a:stretch>
            <a:fillRect/>
          </a:stretch>
        </p:blipFill>
        <p:spPr bwMode="auto">
          <a:xfrm>
            <a:off x="3200400" y="4343400"/>
            <a:ext cx="2790371" cy="878967"/>
          </a:xfrm>
          <a:prstGeom prst="rect">
            <a:avLst/>
          </a:prstGeom>
          <a:noFill/>
        </p:spPr>
      </p:pic>
      <p:pic>
        <p:nvPicPr>
          <p:cNvPr id="103428" name="Picture 4" descr="http://www.kickoffzone.com/articles/images/UCLA_Logo3.jpg"/>
          <p:cNvPicPr>
            <a:picLocks noChangeAspect="1" noChangeArrowheads="1"/>
          </p:cNvPicPr>
          <p:nvPr/>
        </p:nvPicPr>
        <p:blipFill>
          <a:blip r:embed="rId6" cstate="print"/>
          <a:srcRect/>
          <a:stretch>
            <a:fillRect/>
          </a:stretch>
        </p:blipFill>
        <p:spPr bwMode="auto">
          <a:xfrm>
            <a:off x="1828800" y="1335576"/>
            <a:ext cx="1901825" cy="1407951"/>
          </a:xfrm>
          <a:prstGeom prst="rect">
            <a:avLst/>
          </a:prstGeom>
          <a:noFill/>
        </p:spPr>
      </p:pic>
      <p:pic>
        <p:nvPicPr>
          <p:cNvPr id="10" name="Picture 2" descr="http://www.hanoverpolice.org/dea_b_w_logo.jpg"/>
          <p:cNvPicPr>
            <a:picLocks noChangeAspect="1" noChangeArrowheads="1"/>
          </p:cNvPicPr>
          <p:nvPr/>
        </p:nvPicPr>
        <p:blipFill>
          <a:blip r:embed="rId7" cstate="print"/>
          <a:srcRect/>
          <a:stretch>
            <a:fillRect/>
          </a:stretch>
        </p:blipFill>
        <p:spPr bwMode="auto">
          <a:xfrm>
            <a:off x="381000" y="1335576"/>
            <a:ext cx="1203325" cy="1203325"/>
          </a:xfrm>
          <a:prstGeom prst="rect">
            <a:avLst/>
          </a:prstGeom>
          <a:noFill/>
        </p:spPr>
      </p:pic>
      <p:pic>
        <p:nvPicPr>
          <p:cNvPr id="103430" name="Picture 6" descr="http://www.karlstrauss.com/IMAGES/local/partners/logo-sd-blood-bank.gif"/>
          <p:cNvPicPr>
            <a:picLocks noChangeAspect="1" noChangeArrowheads="1"/>
          </p:cNvPicPr>
          <p:nvPr/>
        </p:nvPicPr>
        <p:blipFill>
          <a:blip r:embed="rId8" cstate="print"/>
          <a:srcRect/>
          <a:stretch>
            <a:fillRect/>
          </a:stretch>
        </p:blipFill>
        <p:spPr bwMode="auto">
          <a:xfrm>
            <a:off x="4191000" y="1335576"/>
            <a:ext cx="2590800" cy="1326138"/>
          </a:xfrm>
          <a:prstGeom prst="rect">
            <a:avLst/>
          </a:prstGeom>
          <a:noFill/>
        </p:spPr>
      </p:pic>
      <p:pic>
        <p:nvPicPr>
          <p:cNvPr id="103432" name="Picture 8" descr="http://upload.wikimedia.org/wikipedia/en/thumb/1/17/University_of_California,_Berkeley_athletic_logo.svg/500px-University_of_California,_Berkeley_athletic_logo.svg.png"/>
          <p:cNvPicPr>
            <a:picLocks noChangeAspect="1" noChangeArrowheads="1"/>
          </p:cNvPicPr>
          <p:nvPr/>
        </p:nvPicPr>
        <p:blipFill>
          <a:blip r:embed="rId9" cstate="print"/>
          <a:srcRect/>
          <a:stretch>
            <a:fillRect/>
          </a:stretch>
        </p:blipFill>
        <p:spPr bwMode="auto">
          <a:xfrm>
            <a:off x="7010400" y="1335576"/>
            <a:ext cx="1854200" cy="1475943"/>
          </a:xfrm>
          <a:prstGeom prst="rect">
            <a:avLst/>
          </a:prstGeom>
          <a:noFill/>
        </p:spPr>
      </p:pic>
      <p:pic>
        <p:nvPicPr>
          <p:cNvPr id="103434" name="Picture 10" descr="http://www.mnbln.org/images/CompanyImages/ameriprise.jpg"/>
          <p:cNvPicPr>
            <a:picLocks noChangeAspect="1" noChangeArrowheads="1"/>
          </p:cNvPicPr>
          <p:nvPr/>
        </p:nvPicPr>
        <p:blipFill>
          <a:blip r:embed="rId10" cstate="print"/>
          <a:srcRect/>
          <a:stretch>
            <a:fillRect/>
          </a:stretch>
        </p:blipFill>
        <p:spPr bwMode="auto">
          <a:xfrm>
            <a:off x="228600" y="2971800"/>
            <a:ext cx="3200400" cy="1023806"/>
          </a:xfrm>
          <a:prstGeom prst="rect">
            <a:avLst/>
          </a:prstGeom>
          <a:noFill/>
        </p:spPr>
      </p:pic>
      <p:pic>
        <p:nvPicPr>
          <p:cNvPr id="103436" name="Picture 12" descr="http://portal.ku.edu.tr/~systemslab/hs/homepage_files/logo_ibm.jpg"/>
          <p:cNvPicPr>
            <a:picLocks noChangeAspect="1" noChangeArrowheads="1"/>
          </p:cNvPicPr>
          <p:nvPr/>
        </p:nvPicPr>
        <p:blipFill>
          <a:blip r:embed="rId11" cstate="print"/>
          <a:srcRect/>
          <a:stretch>
            <a:fillRect/>
          </a:stretch>
        </p:blipFill>
        <p:spPr bwMode="auto">
          <a:xfrm>
            <a:off x="7010400" y="5715000"/>
            <a:ext cx="1600200" cy="843434"/>
          </a:xfrm>
          <a:prstGeom prst="rect">
            <a:avLst/>
          </a:prstGeom>
          <a:noFill/>
        </p:spPr>
      </p:pic>
      <p:pic>
        <p:nvPicPr>
          <p:cNvPr id="103438" name="Picture 14" descr="http://www.laptopgram.com/wp-content/uploads/2007/05/hp-logo.png"/>
          <p:cNvPicPr>
            <a:picLocks noChangeAspect="1" noChangeArrowheads="1"/>
          </p:cNvPicPr>
          <p:nvPr/>
        </p:nvPicPr>
        <p:blipFill>
          <a:blip r:embed="rId12" cstate="print"/>
          <a:srcRect/>
          <a:stretch>
            <a:fillRect/>
          </a:stretch>
        </p:blipFill>
        <p:spPr bwMode="auto">
          <a:xfrm>
            <a:off x="7086600" y="3200400"/>
            <a:ext cx="1476375" cy="1199749"/>
          </a:xfrm>
          <a:prstGeom prst="rect">
            <a:avLst/>
          </a:prstGeom>
          <a:noFill/>
        </p:spPr>
      </p:pic>
      <p:pic>
        <p:nvPicPr>
          <p:cNvPr id="103440" name="Picture 16" descr="http://www.graylink.biz/files/images/BP_jpg.jpg"/>
          <p:cNvPicPr>
            <a:picLocks noChangeAspect="1" noChangeArrowheads="1"/>
          </p:cNvPicPr>
          <p:nvPr/>
        </p:nvPicPr>
        <p:blipFill>
          <a:blip r:embed="rId13" cstate="print"/>
          <a:srcRect/>
          <a:stretch>
            <a:fillRect/>
          </a:stretch>
        </p:blipFill>
        <p:spPr bwMode="auto">
          <a:xfrm>
            <a:off x="228600" y="5189777"/>
            <a:ext cx="1416050" cy="1668223"/>
          </a:xfrm>
          <a:prstGeom prst="rect">
            <a:avLst/>
          </a:prstGeom>
          <a:noFill/>
        </p:spPr>
      </p:pic>
      <p:pic>
        <p:nvPicPr>
          <p:cNvPr id="103442" name="Picture 18" descr="Home button, Hotels.com"/>
          <p:cNvPicPr>
            <a:picLocks noChangeAspect="1" noChangeArrowheads="1"/>
          </p:cNvPicPr>
          <p:nvPr/>
        </p:nvPicPr>
        <p:blipFill>
          <a:blip r:embed="rId14" cstate="print"/>
          <a:srcRect/>
          <a:stretch>
            <a:fillRect/>
          </a:stretch>
        </p:blipFill>
        <p:spPr bwMode="auto">
          <a:xfrm>
            <a:off x="3653045" y="5791200"/>
            <a:ext cx="1985755" cy="666750"/>
          </a:xfrm>
          <a:prstGeom prst="rect">
            <a:avLst/>
          </a:prstGeom>
          <a:noFill/>
        </p:spPr>
      </p:pic>
      <p:cxnSp>
        <p:nvCxnSpPr>
          <p:cNvPr id="18" name="Straight Arrow Connector 17"/>
          <p:cNvCxnSpPr/>
          <p:nvPr/>
        </p:nvCxnSpPr>
        <p:spPr>
          <a:xfrm rot="10800000" flipV="1">
            <a:off x="1676400" y="5105400"/>
            <a:ext cx="16764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19800" y="5029200"/>
            <a:ext cx="16002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304506" y="5600700"/>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3189"/>
                                        </p:tgtEl>
                                        <p:attrNameLst>
                                          <p:attrName>style.visibility</p:attrName>
                                        </p:attrNameLst>
                                      </p:cBhvr>
                                      <p:to>
                                        <p:strVal val="visible"/>
                                      </p:to>
                                    </p:set>
                                    <p:anim calcmode="lin" valueType="num">
                                      <p:cBhvr>
                                        <p:cTn id="7" dur="1000" fill="hold"/>
                                        <p:tgtEl>
                                          <p:spTgt spid="93189"/>
                                        </p:tgtEl>
                                        <p:attrNameLst>
                                          <p:attrName>ppt_w</p:attrName>
                                        </p:attrNameLst>
                                      </p:cBhvr>
                                      <p:tavLst>
                                        <p:tav tm="0">
                                          <p:val>
                                            <p:fltVal val="0"/>
                                          </p:val>
                                        </p:tav>
                                        <p:tav tm="100000">
                                          <p:val>
                                            <p:strVal val="#ppt_w"/>
                                          </p:val>
                                        </p:tav>
                                      </p:tavLst>
                                    </p:anim>
                                    <p:anim calcmode="lin" valueType="num">
                                      <p:cBhvr>
                                        <p:cTn id="8" dur="1000" fill="hold"/>
                                        <p:tgtEl>
                                          <p:spTgt spid="93189"/>
                                        </p:tgtEl>
                                        <p:attrNameLst>
                                          <p:attrName>ppt_h</p:attrName>
                                        </p:attrNameLst>
                                      </p:cBhvr>
                                      <p:tavLst>
                                        <p:tav tm="0">
                                          <p:val>
                                            <p:fltVal val="0"/>
                                          </p:val>
                                        </p:tav>
                                        <p:tav tm="100000">
                                          <p:val>
                                            <p:strVal val="#ppt_h"/>
                                          </p:val>
                                        </p:tav>
                                      </p:tavLst>
                                    </p:anim>
                                    <p:anim calcmode="lin" valueType="num">
                                      <p:cBhvr>
                                        <p:cTn id="9" dur="1000" fill="hold"/>
                                        <p:tgtEl>
                                          <p:spTgt spid="931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318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03428"/>
                                        </p:tgtEl>
                                        <p:attrNameLst>
                                          <p:attrName>style.visibility</p:attrName>
                                        </p:attrNameLst>
                                      </p:cBhvr>
                                      <p:to>
                                        <p:strVal val="visible"/>
                                      </p:to>
                                    </p:set>
                                    <p:anim calcmode="lin" valueType="num">
                                      <p:cBhvr>
                                        <p:cTn id="21" dur="1000" fill="hold"/>
                                        <p:tgtEl>
                                          <p:spTgt spid="103428"/>
                                        </p:tgtEl>
                                        <p:attrNameLst>
                                          <p:attrName>ppt_w</p:attrName>
                                        </p:attrNameLst>
                                      </p:cBhvr>
                                      <p:tavLst>
                                        <p:tav tm="0">
                                          <p:val>
                                            <p:fltVal val="0"/>
                                          </p:val>
                                        </p:tav>
                                        <p:tav tm="100000">
                                          <p:val>
                                            <p:strVal val="#ppt_w"/>
                                          </p:val>
                                        </p:tav>
                                      </p:tavLst>
                                    </p:anim>
                                    <p:anim calcmode="lin" valueType="num">
                                      <p:cBhvr>
                                        <p:cTn id="22" dur="1000" fill="hold"/>
                                        <p:tgtEl>
                                          <p:spTgt spid="103428"/>
                                        </p:tgtEl>
                                        <p:attrNameLst>
                                          <p:attrName>ppt_h</p:attrName>
                                        </p:attrNameLst>
                                      </p:cBhvr>
                                      <p:tavLst>
                                        <p:tav tm="0">
                                          <p:val>
                                            <p:fltVal val="0"/>
                                          </p:val>
                                        </p:tav>
                                        <p:tav tm="100000">
                                          <p:val>
                                            <p:strVal val="#ppt_h"/>
                                          </p:val>
                                        </p:tav>
                                      </p:tavLst>
                                    </p:anim>
                                    <p:anim calcmode="lin" valueType="num">
                                      <p:cBhvr>
                                        <p:cTn id="23" dur="1000" fill="hold"/>
                                        <p:tgtEl>
                                          <p:spTgt spid="10342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3428"/>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03430"/>
                                        </p:tgtEl>
                                        <p:attrNameLst>
                                          <p:attrName>style.visibility</p:attrName>
                                        </p:attrNameLst>
                                      </p:cBhvr>
                                      <p:to>
                                        <p:strVal val="visible"/>
                                      </p:to>
                                    </p:set>
                                    <p:anim calcmode="lin" valueType="num">
                                      <p:cBhvr>
                                        <p:cTn id="28" dur="1000" fill="hold"/>
                                        <p:tgtEl>
                                          <p:spTgt spid="103430"/>
                                        </p:tgtEl>
                                        <p:attrNameLst>
                                          <p:attrName>ppt_w</p:attrName>
                                        </p:attrNameLst>
                                      </p:cBhvr>
                                      <p:tavLst>
                                        <p:tav tm="0">
                                          <p:val>
                                            <p:fltVal val="0"/>
                                          </p:val>
                                        </p:tav>
                                        <p:tav tm="100000">
                                          <p:val>
                                            <p:strVal val="#ppt_w"/>
                                          </p:val>
                                        </p:tav>
                                      </p:tavLst>
                                    </p:anim>
                                    <p:anim calcmode="lin" valueType="num">
                                      <p:cBhvr>
                                        <p:cTn id="29" dur="1000" fill="hold"/>
                                        <p:tgtEl>
                                          <p:spTgt spid="103430"/>
                                        </p:tgtEl>
                                        <p:attrNameLst>
                                          <p:attrName>ppt_h</p:attrName>
                                        </p:attrNameLst>
                                      </p:cBhvr>
                                      <p:tavLst>
                                        <p:tav tm="0">
                                          <p:val>
                                            <p:fltVal val="0"/>
                                          </p:val>
                                        </p:tav>
                                        <p:tav tm="100000">
                                          <p:val>
                                            <p:strVal val="#ppt_h"/>
                                          </p:val>
                                        </p:tav>
                                      </p:tavLst>
                                    </p:anim>
                                    <p:anim calcmode="lin" valueType="num">
                                      <p:cBhvr>
                                        <p:cTn id="30" dur="1000" fill="hold"/>
                                        <p:tgtEl>
                                          <p:spTgt spid="10343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03430"/>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103432"/>
                                        </p:tgtEl>
                                        <p:attrNameLst>
                                          <p:attrName>style.visibility</p:attrName>
                                        </p:attrNameLst>
                                      </p:cBhvr>
                                      <p:to>
                                        <p:strVal val="visible"/>
                                      </p:to>
                                    </p:set>
                                    <p:anim calcmode="lin" valueType="num">
                                      <p:cBhvr>
                                        <p:cTn id="35" dur="1000" fill="hold"/>
                                        <p:tgtEl>
                                          <p:spTgt spid="103432"/>
                                        </p:tgtEl>
                                        <p:attrNameLst>
                                          <p:attrName>ppt_w</p:attrName>
                                        </p:attrNameLst>
                                      </p:cBhvr>
                                      <p:tavLst>
                                        <p:tav tm="0">
                                          <p:val>
                                            <p:fltVal val="0"/>
                                          </p:val>
                                        </p:tav>
                                        <p:tav tm="100000">
                                          <p:val>
                                            <p:strVal val="#ppt_w"/>
                                          </p:val>
                                        </p:tav>
                                      </p:tavLst>
                                    </p:anim>
                                    <p:anim calcmode="lin" valueType="num">
                                      <p:cBhvr>
                                        <p:cTn id="36" dur="1000" fill="hold"/>
                                        <p:tgtEl>
                                          <p:spTgt spid="103432"/>
                                        </p:tgtEl>
                                        <p:attrNameLst>
                                          <p:attrName>ppt_h</p:attrName>
                                        </p:attrNameLst>
                                      </p:cBhvr>
                                      <p:tavLst>
                                        <p:tav tm="0">
                                          <p:val>
                                            <p:fltVal val="0"/>
                                          </p:val>
                                        </p:tav>
                                        <p:tav tm="100000">
                                          <p:val>
                                            <p:strVal val="#ppt_h"/>
                                          </p:val>
                                        </p:tav>
                                      </p:tavLst>
                                    </p:anim>
                                    <p:anim calcmode="lin" valueType="num">
                                      <p:cBhvr>
                                        <p:cTn id="37" dur="1000" fill="hold"/>
                                        <p:tgtEl>
                                          <p:spTgt spid="10343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03432"/>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03434"/>
                                        </p:tgtEl>
                                        <p:attrNameLst>
                                          <p:attrName>style.visibility</p:attrName>
                                        </p:attrNameLst>
                                      </p:cBhvr>
                                      <p:to>
                                        <p:strVal val="visible"/>
                                      </p:to>
                                    </p:set>
                                    <p:anim calcmode="lin" valueType="num">
                                      <p:cBhvr>
                                        <p:cTn id="42" dur="1000" fill="hold"/>
                                        <p:tgtEl>
                                          <p:spTgt spid="103434"/>
                                        </p:tgtEl>
                                        <p:attrNameLst>
                                          <p:attrName>ppt_w</p:attrName>
                                        </p:attrNameLst>
                                      </p:cBhvr>
                                      <p:tavLst>
                                        <p:tav tm="0">
                                          <p:val>
                                            <p:fltVal val="0"/>
                                          </p:val>
                                        </p:tav>
                                        <p:tav tm="100000">
                                          <p:val>
                                            <p:strVal val="#ppt_w"/>
                                          </p:val>
                                        </p:tav>
                                      </p:tavLst>
                                    </p:anim>
                                    <p:anim calcmode="lin" valueType="num">
                                      <p:cBhvr>
                                        <p:cTn id="43" dur="1000" fill="hold"/>
                                        <p:tgtEl>
                                          <p:spTgt spid="103434"/>
                                        </p:tgtEl>
                                        <p:attrNameLst>
                                          <p:attrName>ppt_h</p:attrName>
                                        </p:attrNameLst>
                                      </p:cBhvr>
                                      <p:tavLst>
                                        <p:tav tm="0">
                                          <p:val>
                                            <p:fltVal val="0"/>
                                          </p:val>
                                        </p:tav>
                                        <p:tav tm="100000">
                                          <p:val>
                                            <p:strVal val="#ppt_h"/>
                                          </p:val>
                                        </p:tav>
                                      </p:tavLst>
                                    </p:anim>
                                    <p:anim calcmode="lin" valueType="num">
                                      <p:cBhvr>
                                        <p:cTn id="44" dur="1000" fill="hold"/>
                                        <p:tgtEl>
                                          <p:spTgt spid="103434"/>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03434"/>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03438"/>
                                        </p:tgtEl>
                                        <p:attrNameLst>
                                          <p:attrName>style.visibility</p:attrName>
                                        </p:attrNameLst>
                                      </p:cBhvr>
                                      <p:to>
                                        <p:strVal val="visible"/>
                                      </p:to>
                                    </p:set>
                                    <p:anim calcmode="lin" valueType="num">
                                      <p:cBhvr>
                                        <p:cTn id="49" dur="1000" fill="hold"/>
                                        <p:tgtEl>
                                          <p:spTgt spid="103438"/>
                                        </p:tgtEl>
                                        <p:attrNameLst>
                                          <p:attrName>ppt_w</p:attrName>
                                        </p:attrNameLst>
                                      </p:cBhvr>
                                      <p:tavLst>
                                        <p:tav tm="0">
                                          <p:val>
                                            <p:fltVal val="0"/>
                                          </p:val>
                                        </p:tav>
                                        <p:tav tm="100000">
                                          <p:val>
                                            <p:strVal val="#ppt_w"/>
                                          </p:val>
                                        </p:tav>
                                      </p:tavLst>
                                    </p:anim>
                                    <p:anim calcmode="lin" valueType="num">
                                      <p:cBhvr>
                                        <p:cTn id="50" dur="1000" fill="hold"/>
                                        <p:tgtEl>
                                          <p:spTgt spid="103438"/>
                                        </p:tgtEl>
                                        <p:attrNameLst>
                                          <p:attrName>ppt_h</p:attrName>
                                        </p:attrNameLst>
                                      </p:cBhvr>
                                      <p:tavLst>
                                        <p:tav tm="0">
                                          <p:val>
                                            <p:fltVal val="0"/>
                                          </p:val>
                                        </p:tav>
                                        <p:tav tm="100000">
                                          <p:val>
                                            <p:strVal val="#ppt_h"/>
                                          </p:val>
                                        </p:tav>
                                      </p:tavLst>
                                    </p:anim>
                                    <p:anim calcmode="lin" valueType="num">
                                      <p:cBhvr>
                                        <p:cTn id="51" dur="1000" fill="hold"/>
                                        <p:tgtEl>
                                          <p:spTgt spid="10343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343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nodeType="afterEffect">
                                  <p:stCondLst>
                                    <p:cond delay="0"/>
                                  </p:stCondLst>
                                  <p:childTnLst>
                                    <p:set>
                                      <p:cBhvr>
                                        <p:cTn id="55" dur="1" fill="hold">
                                          <p:stCondLst>
                                            <p:cond delay="0"/>
                                          </p:stCondLst>
                                        </p:cTn>
                                        <p:tgtEl>
                                          <p:spTgt spid="103426"/>
                                        </p:tgtEl>
                                        <p:attrNameLst>
                                          <p:attrName>style.visibility</p:attrName>
                                        </p:attrNameLst>
                                      </p:cBhvr>
                                      <p:to>
                                        <p:strVal val="visible"/>
                                      </p:to>
                                    </p:set>
                                    <p:anim calcmode="lin" valueType="num">
                                      <p:cBhvr>
                                        <p:cTn id="56" dur="1000" fill="hold"/>
                                        <p:tgtEl>
                                          <p:spTgt spid="103426"/>
                                        </p:tgtEl>
                                        <p:attrNameLst>
                                          <p:attrName>ppt_w</p:attrName>
                                        </p:attrNameLst>
                                      </p:cBhvr>
                                      <p:tavLst>
                                        <p:tav tm="0">
                                          <p:val>
                                            <p:fltVal val="0"/>
                                          </p:val>
                                        </p:tav>
                                        <p:tav tm="100000">
                                          <p:val>
                                            <p:strVal val="#ppt_w"/>
                                          </p:val>
                                        </p:tav>
                                      </p:tavLst>
                                    </p:anim>
                                    <p:anim calcmode="lin" valueType="num">
                                      <p:cBhvr>
                                        <p:cTn id="57" dur="1000" fill="hold"/>
                                        <p:tgtEl>
                                          <p:spTgt spid="103426"/>
                                        </p:tgtEl>
                                        <p:attrNameLst>
                                          <p:attrName>ppt_h</p:attrName>
                                        </p:attrNameLst>
                                      </p:cBhvr>
                                      <p:tavLst>
                                        <p:tav tm="0">
                                          <p:val>
                                            <p:fltVal val="0"/>
                                          </p:val>
                                        </p:tav>
                                        <p:tav tm="100000">
                                          <p:val>
                                            <p:strVal val="#ppt_h"/>
                                          </p:val>
                                        </p:tav>
                                      </p:tavLst>
                                    </p:anim>
                                    <p:anim calcmode="lin" valueType="num">
                                      <p:cBhvr>
                                        <p:cTn id="58" dur="1000" fill="hold"/>
                                        <p:tgtEl>
                                          <p:spTgt spid="103426"/>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03426"/>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0" fill="hold" nodeType="afterEffect">
                                  <p:stCondLst>
                                    <p:cond delay="0"/>
                                  </p:stCondLst>
                                  <p:childTnLst>
                                    <p:set>
                                      <p:cBhvr>
                                        <p:cTn id="69" dur="1" fill="hold">
                                          <p:stCondLst>
                                            <p:cond delay="0"/>
                                          </p:stCondLst>
                                        </p:cTn>
                                        <p:tgtEl>
                                          <p:spTgt spid="103440"/>
                                        </p:tgtEl>
                                        <p:attrNameLst>
                                          <p:attrName>style.visibility</p:attrName>
                                        </p:attrNameLst>
                                      </p:cBhvr>
                                      <p:to>
                                        <p:strVal val="visible"/>
                                      </p:to>
                                    </p:set>
                                    <p:anim calcmode="lin" valueType="num">
                                      <p:cBhvr>
                                        <p:cTn id="70" dur="1000" fill="hold"/>
                                        <p:tgtEl>
                                          <p:spTgt spid="103440"/>
                                        </p:tgtEl>
                                        <p:attrNameLst>
                                          <p:attrName>ppt_w</p:attrName>
                                        </p:attrNameLst>
                                      </p:cBhvr>
                                      <p:tavLst>
                                        <p:tav tm="0">
                                          <p:val>
                                            <p:fltVal val="0"/>
                                          </p:val>
                                        </p:tav>
                                        <p:tav tm="100000">
                                          <p:val>
                                            <p:strVal val="#ppt_w"/>
                                          </p:val>
                                        </p:tav>
                                      </p:tavLst>
                                    </p:anim>
                                    <p:anim calcmode="lin" valueType="num">
                                      <p:cBhvr>
                                        <p:cTn id="71" dur="1000" fill="hold"/>
                                        <p:tgtEl>
                                          <p:spTgt spid="103440"/>
                                        </p:tgtEl>
                                        <p:attrNameLst>
                                          <p:attrName>ppt_h</p:attrName>
                                        </p:attrNameLst>
                                      </p:cBhvr>
                                      <p:tavLst>
                                        <p:tav tm="0">
                                          <p:val>
                                            <p:fltVal val="0"/>
                                          </p:val>
                                        </p:tav>
                                        <p:tav tm="100000">
                                          <p:val>
                                            <p:strVal val="#ppt_h"/>
                                          </p:val>
                                        </p:tav>
                                      </p:tavLst>
                                    </p:anim>
                                    <p:anim calcmode="lin" valueType="num">
                                      <p:cBhvr>
                                        <p:cTn id="72" dur="1000" fill="hold"/>
                                        <p:tgtEl>
                                          <p:spTgt spid="103440"/>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03440"/>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15" presetClass="entr" presetSubtype="0"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 calcmode="lin" valueType="num">
                                      <p:cBhvr>
                                        <p:cTn id="79"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11000"/>
                            </p:stCondLst>
                            <p:childTnLst>
                              <p:par>
                                <p:cTn id="82" presetID="15" presetClass="entr" presetSubtype="0" fill="hold" nodeType="afterEffect">
                                  <p:stCondLst>
                                    <p:cond delay="0"/>
                                  </p:stCondLst>
                                  <p:childTnLst>
                                    <p:set>
                                      <p:cBhvr>
                                        <p:cTn id="83" dur="1" fill="hold">
                                          <p:stCondLst>
                                            <p:cond delay="0"/>
                                          </p:stCondLst>
                                        </p:cTn>
                                        <p:tgtEl>
                                          <p:spTgt spid="103442"/>
                                        </p:tgtEl>
                                        <p:attrNameLst>
                                          <p:attrName>style.visibility</p:attrName>
                                        </p:attrNameLst>
                                      </p:cBhvr>
                                      <p:to>
                                        <p:strVal val="visible"/>
                                      </p:to>
                                    </p:set>
                                    <p:anim calcmode="lin" valueType="num">
                                      <p:cBhvr>
                                        <p:cTn id="84" dur="1000" fill="hold"/>
                                        <p:tgtEl>
                                          <p:spTgt spid="103442"/>
                                        </p:tgtEl>
                                        <p:attrNameLst>
                                          <p:attrName>ppt_w</p:attrName>
                                        </p:attrNameLst>
                                      </p:cBhvr>
                                      <p:tavLst>
                                        <p:tav tm="0">
                                          <p:val>
                                            <p:fltVal val="0"/>
                                          </p:val>
                                        </p:tav>
                                        <p:tav tm="100000">
                                          <p:val>
                                            <p:strVal val="#ppt_w"/>
                                          </p:val>
                                        </p:tav>
                                      </p:tavLst>
                                    </p:anim>
                                    <p:anim calcmode="lin" valueType="num">
                                      <p:cBhvr>
                                        <p:cTn id="85" dur="1000" fill="hold"/>
                                        <p:tgtEl>
                                          <p:spTgt spid="103442"/>
                                        </p:tgtEl>
                                        <p:attrNameLst>
                                          <p:attrName>ppt_h</p:attrName>
                                        </p:attrNameLst>
                                      </p:cBhvr>
                                      <p:tavLst>
                                        <p:tav tm="0">
                                          <p:val>
                                            <p:fltVal val="0"/>
                                          </p:val>
                                        </p:tav>
                                        <p:tav tm="100000">
                                          <p:val>
                                            <p:strVal val="#ppt_h"/>
                                          </p:val>
                                        </p:tav>
                                      </p:tavLst>
                                    </p:anim>
                                    <p:anim calcmode="lin" valueType="num">
                                      <p:cBhvr>
                                        <p:cTn id="86" dur="1000" fill="hold"/>
                                        <p:tgtEl>
                                          <p:spTgt spid="103442"/>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03442"/>
                                        </p:tgtEl>
                                        <p:attrNameLst>
                                          <p:attrName>ppt_y</p:attrName>
                                        </p:attrNameLst>
                                      </p:cBhvr>
                                      <p:tavLst>
                                        <p:tav tm="0" fmla="#ppt_y+(sin(-2*pi*(1-$))*-#ppt_x+cos(-2*pi*(1-$))*(1-#ppt_y))*(1-$)">
                                          <p:val>
                                            <p:fltVal val="0"/>
                                          </p:val>
                                        </p:tav>
                                        <p:tav tm="100000">
                                          <p:val>
                                            <p:fltVal val="1"/>
                                          </p:val>
                                        </p:tav>
                                      </p:tavLst>
                                    </p:anim>
                                  </p:childTnLst>
                                </p:cTn>
                              </p:par>
                            </p:childTnLst>
                          </p:cTn>
                        </p:par>
                        <p:par>
                          <p:cTn id="88" fill="hold">
                            <p:stCondLst>
                              <p:cond delay="12000"/>
                            </p:stCondLst>
                            <p:childTnLst>
                              <p:par>
                                <p:cTn id="89" presetID="15"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000" fill="hold"/>
                                        <p:tgtEl>
                                          <p:spTgt spid="19"/>
                                        </p:tgtEl>
                                        <p:attrNameLst>
                                          <p:attrName>ppt_w</p:attrName>
                                        </p:attrNameLst>
                                      </p:cBhvr>
                                      <p:tavLst>
                                        <p:tav tm="0">
                                          <p:val>
                                            <p:fltVal val="0"/>
                                          </p:val>
                                        </p:tav>
                                        <p:tav tm="100000">
                                          <p:val>
                                            <p:strVal val="#ppt_w"/>
                                          </p:val>
                                        </p:tav>
                                      </p:tavLst>
                                    </p:anim>
                                    <p:anim calcmode="lin" valueType="num">
                                      <p:cBhvr>
                                        <p:cTn id="92" dur="1000" fill="hold"/>
                                        <p:tgtEl>
                                          <p:spTgt spid="19"/>
                                        </p:tgtEl>
                                        <p:attrNameLst>
                                          <p:attrName>ppt_h</p:attrName>
                                        </p:attrNameLst>
                                      </p:cBhvr>
                                      <p:tavLst>
                                        <p:tav tm="0">
                                          <p:val>
                                            <p:fltVal val="0"/>
                                          </p:val>
                                        </p:tav>
                                        <p:tav tm="100000">
                                          <p:val>
                                            <p:strVal val="#ppt_h"/>
                                          </p:val>
                                        </p:tav>
                                      </p:tavLst>
                                    </p:anim>
                                    <p:anim calcmode="lin" valueType="num">
                                      <p:cBhvr>
                                        <p:cTn id="9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95" fill="hold">
                            <p:stCondLst>
                              <p:cond delay="13000"/>
                            </p:stCondLst>
                            <p:childTnLst>
                              <p:par>
                                <p:cTn id="96" presetID="15" presetClass="entr" presetSubtype="0" fill="hold" nodeType="afterEffect">
                                  <p:stCondLst>
                                    <p:cond delay="0"/>
                                  </p:stCondLst>
                                  <p:childTnLst>
                                    <p:set>
                                      <p:cBhvr>
                                        <p:cTn id="97" dur="1" fill="hold">
                                          <p:stCondLst>
                                            <p:cond delay="0"/>
                                          </p:stCondLst>
                                        </p:cTn>
                                        <p:tgtEl>
                                          <p:spTgt spid="103436"/>
                                        </p:tgtEl>
                                        <p:attrNameLst>
                                          <p:attrName>style.visibility</p:attrName>
                                        </p:attrNameLst>
                                      </p:cBhvr>
                                      <p:to>
                                        <p:strVal val="visible"/>
                                      </p:to>
                                    </p:set>
                                    <p:anim calcmode="lin" valueType="num">
                                      <p:cBhvr>
                                        <p:cTn id="98" dur="1000" fill="hold"/>
                                        <p:tgtEl>
                                          <p:spTgt spid="103436"/>
                                        </p:tgtEl>
                                        <p:attrNameLst>
                                          <p:attrName>ppt_w</p:attrName>
                                        </p:attrNameLst>
                                      </p:cBhvr>
                                      <p:tavLst>
                                        <p:tav tm="0">
                                          <p:val>
                                            <p:fltVal val="0"/>
                                          </p:val>
                                        </p:tav>
                                        <p:tav tm="100000">
                                          <p:val>
                                            <p:strVal val="#ppt_w"/>
                                          </p:val>
                                        </p:tav>
                                      </p:tavLst>
                                    </p:anim>
                                    <p:anim calcmode="lin" valueType="num">
                                      <p:cBhvr>
                                        <p:cTn id="99" dur="1000" fill="hold"/>
                                        <p:tgtEl>
                                          <p:spTgt spid="103436"/>
                                        </p:tgtEl>
                                        <p:attrNameLst>
                                          <p:attrName>ppt_h</p:attrName>
                                        </p:attrNameLst>
                                      </p:cBhvr>
                                      <p:tavLst>
                                        <p:tav tm="0">
                                          <p:val>
                                            <p:fltVal val="0"/>
                                          </p:val>
                                        </p:tav>
                                        <p:tav tm="100000">
                                          <p:val>
                                            <p:strVal val="#ppt_h"/>
                                          </p:val>
                                        </p:tav>
                                      </p:tavLst>
                                    </p:anim>
                                    <p:anim calcmode="lin" valueType="num">
                                      <p:cBhvr>
                                        <p:cTn id="100" dur="1000" fill="hold"/>
                                        <p:tgtEl>
                                          <p:spTgt spid="103436"/>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1034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p:cNvPicPr>
            <a:picLocks noChangeAspect="1" noChangeArrowheads="1"/>
          </p:cNvPicPr>
          <p:nvPr/>
        </p:nvPicPr>
        <p:blipFill>
          <a:blip r:embed="rId2" cstate="print"/>
          <a:srcRect/>
          <a:stretch>
            <a:fillRect/>
          </a:stretch>
        </p:blipFill>
        <p:spPr bwMode="auto">
          <a:xfrm>
            <a:off x="1524000" y="457199"/>
            <a:ext cx="5562600" cy="5994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400"/>
          </a:p>
        </p:txBody>
      </p:sp>
      <p:sp>
        <p:nvSpPr>
          <p:cNvPr id="93187" name="Rectangle 3"/>
          <p:cNvSpPr>
            <a:spLocks noChangeArrowheads="1"/>
          </p:cNvSpPr>
          <p:nvPr/>
        </p:nvSpPr>
        <p:spPr bwMode="auto">
          <a:xfrm>
            <a:off x="0" y="11430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b="1" dirty="0" smtClean="0"/>
              <a:t>Here’s An Even Bigger List</a:t>
            </a:r>
            <a:endParaRPr lang="en-US" sz="3200" dirty="0"/>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4114800" y="2971800"/>
            <a:ext cx="1092200" cy="109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3189"/>
                                        </p:tgtEl>
                                        <p:attrNameLst>
                                          <p:attrName>style.visibility</p:attrName>
                                        </p:attrNameLst>
                                      </p:cBhvr>
                                      <p:to>
                                        <p:strVal val="visible"/>
                                      </p:to>
                                    </p:set>
                                    <p:anim calcmode="lin" valueType="num">
                                      <p:cBhvr>
                                        <p:cTn id="7" dur="1000" fill="hold"/>
                                        <p:tgtEl>
                                          <p:spTgt spid="93189"/>
                                        </p:tgtEl>
                                        <p:attrNameLst>
                                          <p:attrName>ppt_w</p:attrName>
                                        </p:attrNameLst>
                                      </p:cBhvr>
                                      <p:tavLst>
                                        <p:tav tm="0">
                                          <p:val>
                                            <p:fltVal val="0"/>
                                          </p:val>
                                        </p:tav>
                                        <p:tav tm="100000">
                                          <p:val>
                                            <p:strVal val="#ppt_w"/>
                                          </p:val>
                                        </p:tav>
                                      </p:tavLst>
                                    </p:anim>
                                    <p:anim calcmode="lin" valueType="num">
                                      <p:cBhvr>
                                        <p:cTn id="8" dur="1000" fill="hold"/>
                                        <p:tgtEl>
                                          <p:spTgt spid="93189"/>
                                        </p:tgtEl>
                                        <p:attrNameLst>
                                          <p:attrName>ppt_h</p:attrName>
                                        </p:attrNameLst>
                                      </p:cBhvr>
                                      <p:tavLst>
                                        <p:tav tm="0">
                                          <p:val>
                                            <p:fltVal val="0"/>
                                          </p:val>
                                        </p:tav>
                                        <p:tav tm="100000">
                                          <p:val>
                                            <p:strVal val="#ppt_h"/>
                                          </p:val>
                                        </p:tav>
                                      </p:tavLst>
                                    </p:anim>
                                    <p:anim calcmode="lin" valueType="num">
                                      <p:cBhvr>
                                        <p:cTn id="9" dur="1000" fill="hold"/>
                                        <p:tgtEl>
                                          <p:spTgt spid="931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31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print"/>
          <a:srcRect/>
          <a:stretch>
            <a:fillRect/>
          </a:stretch>
        </p:blipFill>
        <p:spPr bwMode="auto">
          <a:xfrm>
            <a:off x="609600" y="1371600"/>
            <a:ext cx="7956866"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7" name="Rectangle 3"/>
          <p:cNvSpPr>
            <a:spLocks noChangeArrowheads="1"/>
          </p:cNvSpPr>
          <p:nvPr/>
        </p:nvSpPr>
        <p:spPr bwMode="auto">
          <a:xfrm>
            <a:off x="0" y="297180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t>Organization: 	</a:t>
            </a:r>
            <a:r>
              <a:rPr lang="en-US" sz="2400" b="1" dirty="0" smtClean="0"/>
              <a:t>	</a:t>
            </a:r>
            <a:r>
              <a:rPr lang="en-US" sz="2400" dirty="0" smtClean="0"/>
              <a:t>Drug Enforcement Agency (DEA)</a:t>
            </a:r>
            <a:endParaRPr lang="en-US" sz="2400" dirty="0"/>
          </a:p>
          <a:p>
            <a:r>
              <a:rPr lang="en-US" sz="2400" b="1" dirty="0"/>
              <a:t>Date of Theft:	</a:t>
            </a:r>
            <a:r>
              <a:rPr lang="en-US" sz="2400" b="1" dirty="0" smtClean="0"/>
              <a:t>	</a:t>
            </a:r>
            <a:r>
              <a:rPr lang="en-US" sz="2400" dirty="0" smtClean="0"/>
              <a:t>June 7,</a:t>
            </a:r>
            <a:r>
              <a:rPr lang="en-US" sz="2400" b="1" dirty="0" smtClean="0"/>
              <a:t> </a:t>
            </a:r>
            <a:r>
              <a:rPr lang="en-US" sz="2400" dirty="0" smtClean="0"/>
              <a:t>2004</a:t>
            </a:r>
            <a:endParaRPr lang="en-US" sz="2400" dirty="0"/>
          </a:p>
          <a:p>
            <a:r>
              <a:rPr lang="en-US" sz="2400" b="1" dirty="0"/>
              <a:t>Type of Data Stolen:	</a:t>
            </a:r>
            <a:r>
              <a:rPr lang="en-US" sz="2400" dirty="0" smtClean="0"/>
              <a:t>Laptop of DEA Informants</a:t>
            </a:r>
            <a:endParaRPr lang="en-US" sz="2400" dirty="0"/>
          </a:p>
          <a:p>
            <a:r>
              <a:rPr lang="en-US" sz="2400" b="1" dirty="0"/>
              <a:t>How Stolen:</a:t>
            </a:r>
            <a:r>
              <a:rPr lang="en-US" sz="2400" dirty="0"/>
              <a:t> </a:t>
            </a:r>
            <a:r>
              <a:rPr lang="en-US" sz="2400" dirty="0" smtClean="0"/>
              <a:t>		From the trunk of an Auditor’s car while he was at 			a bookstore coffee shop in suburban Washington</a:t>
            </a:r>
            <a:endParaRPr lang="en-US" sz="2400" dirty="0"/>
          </a:p>
        </p:txBody>
      </p:sp>
      <p:pic>
        <p:nvPicPr>
          <p:cNvPr id="93189" name="Picture 5" descr="http://www.inboundlogistics.com/cgi-script/csPublisher/library/Smiley%20Face%20(flat).jpg">
            <a:hlinkClick r:id="rId3"/>
          </p:cNvPr>
          <p:cNvPicPr>
            <a:picLocks noChangeAspect="1" noChangeArrowheads="1"/>
          </p:cNvPicPr>
          <p:nvPr/>
        </p:nvPicPr>
        <p:blipFill>
          <a:blip r:embed="rId4" cstate="print"/>
          <a:srcRect/>
          <a:stretch>
            <a:fillRect/>
          </a:stretch>
        </p:blipFill>
        <p:spPr bwMode="auto">
          <a:xfrm>
            <a:off x="8051800" y="5765800"/>
            <a:ext cx="1092200" cy="1092200"/>
          </a:xfrm>
          <a:prstGeom prst="rect">
            <a:avLst/>
          </a:prstGeom>
          <a:noFill/>
        </p:spPr>
      </p:pic>
      <p:pic>
        <p:nvPicPr>
          <p:cNvPr id="97282" name="Picture 2" descr="http://www.hanoverpolice.org/dea_b_w_logo.jpg"/>
          <p:cNvPicPr>
            <a:picLocks noChangeAspect="1" noChangeArrowheads="1"/>
          </p:cNvPicPr>
          <p:nvPr/>
        </p:nvPicPr>
        <p:blipFill>
          <a:blip r:embed="rId5" cstate="print"/>
          <a:srcRect/>
          <a:stretch>
            <a:fillRect/>
          </a:stretch>
        </p:blipFill>
        <p:spPr bwMode="auto">
          <a:xfrm>
            <a:off x="3124200" y="228600"/>
            <a:ext cx="2422525" cy="2422525"/>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2099" name="Rectangle 3"/>
          <p:cNvSpPr>
            <a:spLocks noChangeArrowheads="1"/>
          </p:cNvSpPr>
          <p:nvPr/>
        </p:nvSpPr>
        <p:spPr bwMode="auto">
          <a:xfrm>
            <a:off x="0" y="45720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PGP (Pretty Good Privacy)</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6"/>
          <p:cNvGrpSpPr/>
          <p:nvPr/>
        </p:nvGrpSpPr>
        <p:grpSpPr>
          <a:xfrm>
            <a:off x="2209800" y="1676400"/>
            <a:ext cx="4762500" cy="3785175"/>
            <a:chOff x="2209800" y="1676400"/>
            <a:chExt cx="4762500" cy="3785175"/>
          </a:xfrm>
        </p:grpSpPr>
        <p:pic>
          <p:nvPicPr>
            <p:cNvPr id="132101" name="Picture 5" descr="http://farm2.static.flickr.com/1217/976692639_b8062f004d.jpg"/>
            <p:cNvPicPr>
              <a:picLocks noChangeAspect="1" noChangeArrowheads="1"/>
            </p:cNvPicPr>
            <p:nvPr/>
          </p:nvPicPr>
          <p:blipFill>
            <a:blip r:embed="rId3" cstate="print"/>
            <a:srcRect/>
            <a:stretch>
              <a:fillRect/>
            </a:stretch>
          </p:blipFill>
          <p:spPr bwMode="auto">
            <a:xfrm>
              <a:off x="2209800" y="1676400"/>
              <a:ext cx="4762500" cy="3171825"/>
            </a:xfrm>
            <a:prstGeom prst="rect">
              <a:avLst/>
            </a:prstGeom>
            <a:noFill/>
          </p:spPr>
        </p:pic>
        <p:sp>
          <p:nvSpPr>
            <p:cNvPr id="6" name="TextBox 5"/>
            <p:cNvSpPr txBox="1"/>
            <p:nvPr/>
          </p:nvSpPr>
          <p:spPr>
            <a:xfrm>
              <a:off x="2209800" y="4876800"/>
              <a:ext cx="4724400" cy="584775"/>
            </a:xfrm>
            <a:prstGeom prst="rect">
              <a:avLst/>
            </a:prstGeom>
            <a:solidFill>
              <a:schemeClr val="bg1"/>
            </a:solidFill>
          </p:spPr>
          <p:txBody>
            <a:bodyPr wrap="square" rtlCol="0">
              <a:spAutoFit/>
            </a:bodyPr>
            <a:lstStyle/>
            <a:p>
              <a:pPr algn="ctr"/>
              <a:r>
                <a:rPr lang="en-US" sz="3200" dirty="0" smtClean="0"/>
                <a:t>Phil Zimmerman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84775"/>
          </a:xfrm>
          <a:prstGeom prst="rect">
            <a:avLst/>
          </a:prstGeom>
        </p:spPr>
        <p:txBody>
          <a:bodyPr wrap="square">
            <a:spAutoFit/>
          </a:bodyPr>
          <a:lstStyle/>
          <a:p>
            <a:pPr algn="ctr"/>
            <a:r>
              <a:rPr lang="en-US" sz="3200" b="1" dirty="0"/>
              <a:t>Is Big Brother Watching You Anyway? </a:t>
            </a:r>
            <a:endParaRPr lang="en-US" sz="3200" dirty="0"/>
          </a:p>
        </p:txBody>
      </p:sp>
      <p:sp>
        <p:nvSpPr>
          <p:cNvPr id="3" name="Rectangle 2"/>
          <p:cNvSpPr/>
          <p:nvPr/>
        </p:nvSpPr>
        <p:spPr>
          <a:xfrm>
            <a:off x="457200" y="5943600"/>
            <a:ext cx="8382000" cy="584775"/>
          </a:xfrm>
          <a:prstGeom prst="rect">
            <a:avLst/>
          </a:prstGeom>
        </p:spPr>
        <p:txBody>
          <a:bodyPr wrap="square">
            <a:spAutoFit/>
          </a:bodyPr>
          <a:lstStyle/>
          <a:p>
            <a:pPr algn="ctr"/>
            <a:r>
              <a:rPr lang="en-US" sz="3200" dirty="0" smtClean="0"/>
              <a:t>‘Widely Rumored that a master </a:t>
            </a:r>
            <a:r>
              <a:rPr lang="en-US" sz="3200" dirty="0"/>
              <a:t>key' exists </a:t>
            </a:r>
          </a:p>
        </p:txBody>
      </p:sp>
      <p:pic>
        <p:nvPicPr>
          <p:cNvPr id="138242" name="Picture 2" descr="http://www.corpwatch.org/img/thumb/hsurveillance.jpg"/>
          <p:cNvPicPr>
            <a:picLocks noChangeAspect="1" noChangeArrowheads="1"/>
          </p:cNvPicPr>
          <p:nvPr/>
        </p:nvPicPr>
        <p:blipFill>
          <a:blip r:embed="rId3" cstate="print"/>
          <a:srcRect/>
          <a:stretch>
            <a:fillRect/>
          </a:stretch>
        </p:blipFill>
        <p:spPr bwMode="auto">
          <a:xfrm>
            <a:off x="2514600" y="1066800"/>
            <a:ext cx="4191000" cy="480568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1148</Words>
  <Application>Microsoft Office PowerPoint</Application>
  <PresentationFormat>On-screen Show (4:3)</PresentationFormat>
  <Paragraphs>306</Paragraphs>
  <Slides>94</Slides>
  <Notes>68</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Information Security for CPAs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Firewall Settings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Why Vista?</vt:lpstr>
      <vt:lpstr>Slide 40</vt:lpstr>
      <vt:lpstr>Online Backup</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Spam</vt:lpstr>
      <vt:lpstr>Slide 74</vt:lpstr>
      <vt:lpstr>Hacking &amp; Cracking Tools</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Carlton</dc:creator>
  <cp:lastModifiedBy>carltonhp</cp:lastModifiedBy>
  <cp:revision>109</cp:revision>
  <dcterms:created xsi:type="dcterms:W3CDTF">2008-06-03T20:51:52Z</dcterms:created>
  <dcterms:modified xsi:type="dcterms:W3CDTF">2009-08-28T16:11:02Z</dcterms:modified>
</cp:coreProperties>
</file>