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58" r:id="rId5"/>
    <p:sldId id="261" r:id="rId6"/>
    <p:sldId id="262" r:id="rId7"/>
    <p:sldId id="263" r:id="rId8"/>
    <p:sldId id="264"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27F6EC-80DF-405F-AA74-676CC8AECE21}" type="datetimeFigureOut">
              <a:rPr lang="en-US" smtClean="0"/>
              <a:t>06/18/09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D9FCB1-6528-4A09-8EA4-0BB07135B60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D9FCB1-6528-4A09-8EA4-0BB07135B605}" type="slidenum">
              <a:rPr lang="en-US" smtClean="0"/>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D9FCB1-6528-4A09-8EA4-0BB07135B605}"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98703A-CB74-4C50-922E-9B88301E829C}" type="datetimeFigureOut">
              <a:rPr lang="en-US" smtClean="0"/>
              <a:t>06/18/09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98703A-CB74-4C50-922E-9B88301E829C}" type="datetimeFigureOut">
              <a:rPr lang="en-US" smtClean="0"/>
              <a:t>06/18/09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98703A-CB74-4C50-922E-9B88301E829C}" type="datetimeFigureOut">
              <a:rPr lang="en-US" smtClean="0"/>
              <a:t>06/18/09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98703A-CB74-4C50-922E-9B88301E829C}" type="datetimeFigureOut">
              <a:rPr lang="en-US" smtClean="0"/>
              <a:t>06/18/09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98703A-CB74-4C50-922E-9B88301E829C}" type="datetimeFigureOut">
              <a:rPr lang="en-US" smtClean="0"/>
              <a:t>06/18/09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98703A-CB74-4C50-922E-9B88301E829C}" type="datetimeFigureOut">
              <a:rPr lang="en-US" smtClean="0"/>
              <a:t>06/18/09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98703A-CB74-4C50-922E-9B88301E829C}" type="datetimeFigureOut">
              <a:rPr lang="en-US" smtClean="0"/>
              <a:t>06/18/09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98703A-CB74-4C50-922E-9B88301E829C}" type="datetimeFigureOut">
              <a:rPr lang="en-US" smtClean="0"/>
              <a:t>06/18/09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98703A-CB74-4C50-922E-9B88301E829C}" type="datetimeFigureOut">
              <a:rPr lang="en-US" smtClean="0"/>
              <a:t>06/18/09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98703A-CB74-4C50-922E-9B88301E829C}" type="datetimeFigureOut">
              <a:rPr lang="en-US" smtClean="0"/>
              <a:t>06/18/09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98703A-CB74-4C50-922E-9B88301E829C}" type="datetimeFigureOut">
              <a:rPr lang="en-US" smtClean="0"/>
              <a:t>06/18/09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CDBDC2-600C-4B46-A0D0-DE3AC2B4FA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98703A-CB74-4C50-922E-9B88301E829C}" type="datetimeFigureOut">
              <a:rPr lang="en-US" smtClean="0"/>
              <a:t>06/18/09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DBDC2-600C-4B46-A0D0-DE3AC2B4FA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QuickBooks Tricks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algn="l"/>
            <a:r>
              <a:rPr lang="en-US" sz="3200" b="1" dirty="0" smtClean="0"/>
              <a:t>	     Missing and Duplicate Documents </a:t>
            </a:r>
            <a:br>
              <a:rPr lang="en-US" sz="3200" b="1" dirty="0" smtClean="0"/>
            </a:br>
            <a:r>
              <a:rPr lang="en-US" sz="3200" b="1" dirty="0" smtClean="0"/>
              <a:t>	      (Control and Error checking Issue)</a:t>
            </a:r>
            <a:r>
              <a:rPr lang="en-US" sz="3200" dirty="0" smtClean="0"/>
              <a:t/>
            </a:r>
            <a:br>
              <a:rPr lang="en-US" sz="3200" dirty="0" smtClean="0"/>
            </a:br>
            <a:r>
              <a:rPr lang="en-US" sz="3200" dirty="0" smtClean="0"/>
              <a:t/>
            </a:r>
            <a:br>
              <a:rPr lang="en-US" sz="3200" dirty="0" smtClean="0"/>
            </a:br>
            <a:r>
              <a:rPr lang="en-US" sz="2700" dirty="0" smtClean="0"/>
              <a:t>Missing Check Numbers Report 			</a:t>
            </a:r>
            <a:r>
              <a:rPr lang="en-US" sz="2700" i="1" dirty="0" smtClean="0"/>
              <a:t>(Included)</a:t>
            </a:r>
            <a:r>
              <a:rPr lang="en-US" sz="2700" dirty="0" smtClean="0"/>
              <a:t/>
            </a:r>
            <a:br>
              <a:rPr lang="en-US" sz="2700" dirty="0" smtClean="0"/>
            </a:br>
            <a:r>
              <a:rPr lang="en-US" sz="2700" dirty="0" smtClean="0"/>
              <a:t>Missing &amp; Duplicate Invoices Numbers Report 	</a:t>
            </a:r>
            <a:r>
              <a:rPr lang="en-US" sz="2700" i="1" dirty="0" smtClean="0"/>
              <a:t>(Custom)</a:t>
            </a:r>
            <a:r>
              <a:rPr lang="en-US" sz="2700" dirty="0" smtClean="0"/>
              <a:t/>
            </a:r>
            <a:br>
              <a:rPr lang="en-US" sz="2700" dirty="0" smtClean="0"/>
            </a:br>
            <a:r>
              <a:rPr lang="en-US" sz="2700" dirty="0" smtClean="0"/>
              <a:t>Missing </a:t>
            </a:r>
            <a:r>
              <a:rPr lang="en-US" sz="2700" dirty="0" smtClean="0"/>
              <a:t>&amp; Duplicate </a:t>
            </a:r>
            <a:r>
              <a:rPr lang="en-US" sz="2700" dirty="0" smtClean="0"/>
              <a:t>JE Numbers Report </a:t>
            </a:r>
            <a:r>
              <a:rPr lang="en-US" sz="2700" dirty="0" smtClean="0"/>
              <a:t> 		</a:t>
            </a:r>
            <a:r>
              <a:rPr lang="en-US" sz="2700" i="1" dirty="0" smtClean="0"/>
              <a:t>(Custom)</a:t>
            </a:r>
            <a:r>
              <a:rPr lang="en-US" sz="2700" dirty="0" smtClean="0"/>
              <a:t/>
            </a:r>
            <a:br>
              <a:rPr lang="en-US" sz="2700" dirty="0" smtClean="0"/>
            </a:br>
            <a:r>
              <a:rPr lang="en-US" sz="2700" dirty="0" smtClean="0"/>
              <a:t>Missing </a:t>
            </a:r>
            <a:r>
              <a:rPr lang="en-US" sz="2700" dirty="0" smtClean="0"/>
              <a:t>&amp; Duplicate </a:t>
            </a:r>
            <a:r>
              <a:rPr lang="en-US" sz="2700" dirty="0" smtClean="0"/>
              <a:t>Estimate Numbers Reports </a:t>
            </a:r>
            <a:r>
              <a:rPr lang="en-US" sz="2700" dirty="0" smtClean="0"/>
              <a:t> 	</a:t>
            </a:r>
            <a:r>
              <a:rPr lang="en-US" sz="2700" i="1" dirty="0" smtClean="0"/>
              <a:t>(Custom)</a:t>
            </a:r>
            <a:r>
              <a:rPr lang="en-US" sz="2700" dirty="0" smtClean="0"/>
              <a:t/>
            </a:r>
            <a:br>
              <a:rPr lang="en-US" sz="2700" dirty="0" smtClean="0"/>
            </a:br>
            <a:r>
              <a:rPr lang="en-US" sz="2700" dirty="0" smtClean="0"/>
              <a:t>Missing </a:t>
            </a:r>
            <a:r>
              <a:rPr lang="en-US" sz="2700" dirty="0" smtClean="0"/>
              <a:t>&amp; Duplicate </a:t>
            </a:r>
            <a:r>
              <a:rPr lang="en-US" sz="2700" dirty="0" smtClean="0"/>
              <a:t>Sales Receipt Numbers</a:t>
            </a:r>
            <a:r>
              <a:rPr lang="en-US" sz="2700" dirty="0" smtClean="0"/>
              <a:t> 		</a:t>
            </a:r>
            <a:r>
              <a:rPr lang="en-US" sz="2700" i="1" dirty="0" smtClean="0"/>
              <a:t>(Custom)</a:t>
            </a:r>
            <a:r>
              <a:rPr lang="en-US" sz="3200" dirty="0" smtClean="0"/>
              <a:t/>
            </a:r>
            <a:br>
              <a:rPr lang="en-US" sz="3200" dirty="0" smtClean="0"/>
            </a:br>
            <a:r>
              <a:rPr lang="en-US" sz="3200" dirty="0"/>
              <a:t/>
            </a:r>
            <a:br>
              <a:rPr lang="en-US" sz="3200" dirty="0"/>
            </a:br>
            <a:r>
              <a:rPr lang="en-US" sz="3200" dirty="0" smtClean="0"/>
              <a:t>1. Start with Missing Checks Report</a:t>
            </a:r>
            <a:br>
              <a:rPr lang="en-US" sz="3200" dirty="0" smtClean="0"/>
            </a:br>
            <a:r>
              <a:rPr lang="en-US" sz="3200" dirty="0" smtClean="0"/>
              <a:t>2. Remove Account Filter</a:t>
            </a:r>
            <a:br>
              <a:rPr lang="en-US" sz="3200" dirty="0" smtClean="0"/>
            </a:br>
            <a:r>
              <a:rPr lang="en-US" sz="3200" dirty="0" smtClean="0"/>
              <a:t>3. Add Transaction Type Filter</a:t>
            </a:r>
            <a:br>
              <a:rPr lang="en-US" sz="3200" dirty="0" smtClean="0"/>
            </a:br>
            <a:r>
              <a:rPr lang="en-US" sz="3200" dirty="0" smtClean="0"/>
              <a:t>4. Change Title</a:t>
            </a:r>
            <a:br>
              <a:rPr lang="en-US" sz="3200" dirty="0" smtClean="0"/>
            </a:br>
            <a:r>
              <a:rPr lang="en-US" sz="3200" dirty="0" smtClean="0"/>
              <a:t>5. Memorize. </a:t>
            </a:r>
            <a:br>
              <a:rPr lang="en-US" sz="3200" dirty="0" smtClean="0"/>
            </a:b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algn="l"/>
            <a:r>
              <a:rPr lang="en-US" sz="3200" b="1" dirty="0"/>
              <a:t>	</a:t>
            </a:r>
            <a:r>
              <a:rPr lang="en-US" sz="3200" b="1" dirty="0" smtClean="0"/>
              <a:t> Suppress Account Numbers on Reports</a:t>
            </a:r>
            <a:r>
              <a:rPr lang="en-US" sz="3200" dirty="0" smtClean="0"/>
              <a:t/>
            </a:r>
            <a:br>
              <a:rPr lang="en-US" sz="3200" dirty="0" smtClean="0"/>
            </a:br>
            <a:r>
              <a:rPr lang="en-US" sz="3200" dirty="0" smtClean="0"/>
              <a:t/>
            </a:r>
            <a:br>
              <a:rPr lang="en-US" sz="3200" dirty="0" smtClean="0"/>
            </a:br>
            <a:r>
              <a:rPr lang="en-US" sz="3200" b="1" i="1" dirty="0" smtClean="0"/>
              <a:t>Benefits of Account Numbers:</a:t>
            </a:r>
            <a:br>
              <a:rPr lang="en-US" sz="3200" b="1" i="1" dirty="0" smtClean="0"/>
            </a:br>
            <a:r>
              <a:rPr lang="en-US" sz="2700" dirty="0" smtClean="0"/>
              <a:t>1. Dictate Order within Type (i.e. Accum. Depr.)</a:t>
            </a:r>
            <a:br>
              <a:rPr lang="en-US" sz="2700" dirty="0" smtClean="0"/>
            </a:br>
            <a:r>
              <a:rPr lang="en-US" sz="2700" dirty="0" smtClean="0"/>
              <a:t>2. Faster Data Entry</a:t>
            </a:r>
            <a:r>
              <a:rPr lang="en-US" sz="3200" dirty="0" smtClean="0"/>
              <a:t/>
            </a:r>
            <a:br>
              <a:rPr lang="en-US" sz="3200" dirty="0" smtClean="0"/>
            </a:br>
            <a:r>
              <a:rPr lang="en-US" sz="3200" dirty="0"/>
              <a:t/>
            </a:r>
            <a:br>
              <a:rPr lang="en-US" sz="3200" dirty="0"/>
            </a:br>
            <a:r>
              <a:rPr lang="en-US" sz="3200" b="1" i="1" dirty="0" smtClean="0"/>
              <a:t>Issue: </a:t>
            </a:r>
            <a:br>
              <a:rPr lang="en-US" sz="3200" b="1" i="1" dirty="0" smtClean="0"/>
            </a:br>
            <a:r>
              <a:rPr lang="en-US" sz="2700" dirty="0" smtClean="0"/>
              <a:t>Many CPAs don’t want account numbers in Reports</a:t>
            </a:r>
            <a:br>
              <a:rPr lang="en-US" sz="2700" dirty="0" smtClean="0"/>
            </a:br>
            <a:r>
              <a:rPr lang="en-US" sz="2700" dirty="0" smtClean="0"/>
              <a:t>(You Can Hide them as Admin and in Single User Mode)</a:t>
            </a:r>
            <a:br>
              <a:rPr lang="en-US" sz="2700" dirty="0" smtClean="0"/>
            </a:br>
            <a:r>
              <a:rPr lang="en-US" sz="3200" dirty="0" smtClean="0"/>
              <a:t/>
            </a:r>
            <a:br>
              <a:rPr lang="en-US" sz="3200" dirty="0" smtClean="0"/>
            </a:br>
            <a:r>
              <a:rPr lang="en-US" sz="3200" b="1" i="1" dirty="0" smtClean="0"/>
              <a:t>Better Solution:</a:t>
            </a:r>
            <a:r>
              <a:rPr lang="en-US" sz="3200" dirty="0" smtClean="0"/>
              <a:t/>
            </a:r>
            <a:br>
              <a:rPr lang="en-US" sz="3200" dirty="0" smtClean="0"/>
            </a:br>
            <a:r>
              <a:rPr lang="en-US" sz="2700" dirty="0" smtClean="0"/>
              <a:t>1. Edit Account Descriptions</a:t>
            </a:r>
            <a:br>
              <a:rPr lang="en-US" sz="2700" dirty="0" smtClean="0"/>
            </a:br>
            <a:r>
              <a:rPr lang="en-US" sz="2700" dirty="0" smtClean="0"/>
              <a:t>2. Show reports based on Description only</a:t>
            </a:r>
            <a:br>
              <a:rPr lang="en-US" sz="2700" dirty="0" smtClean="0"/>
            </a:br>
            <a:r>
              <a:rPr lang="en-US" sz="2700" dirty="0" smtClean="0"/>
              <a:t>Descriptions can differ from accounts </a:t>
            </a:r>
            <a:r>
              <a:rPr lang="en-US" sz="2700" i="1" dirty="0" smtClean="0"/>
              <a:t>(AR vs. Trade Receivables)</a:t>
            </a:r>
            <a:r>
              <a:rPr lang="en-US" sz="2700" dirty="0" smtClean="0"/>
              <a:t> </a:t>
            </a:r>
            <a:br>
              <a:rPr lang="en-US" sz="2700" dirty="0" smtClean="0"/>
            </a:b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fontScale="90000"/>
          </a:bodyPr>
          <a:lstStyle/>
          <a:p>
            <a:pPr algn="l">
              <a:spcAft>
                <a:spcPts val="1200"/>
              </a:spcAft>
            </a:pPr>
            <a:r>
              <a:rPr lang="en-US" sz="3200" b="1" dirty="0" smtClean="0"/>
              <a:t>     4 Steps to Prevent Prior Period Changes</a:t>
            </a:r>
            <a:r>
              <a:rPr lang="en-US" sz="3200" dirty="0" smtClean="0"/>
              <a:t/>
            </a:r>
            <a:br>
              <a:rPr lang="en-US" sz="3200" dirty="0" smtClean="0"/>
            </a:br>
            <a:r>
              <a:rPr lang="en-US" sz="3200" dirty="0" smtClean="0"/>
              <a:t/>
            </a:r>
            <a:br>
              <a:rPr lang="en-US" sz="3200" dirty="0" smtClean="0"/>
            </a:br>
            <a:r>
              <a:rPr lang="en-US" sz="2400" b="1" i="1" dirty="0" smtClean="0"/>
              <a:t>1. Set up user names and passwords so users can’t log in as administrator.</a:t>
            </a:r>
            <a:br>
              <a:rPr lang="en-US" sz="2400" b="1" i="1" dirty="0" smtClean="0"/>
            </a:br>
            <a:r>
              <a:rPr lang="en-US" sz="2400" b="1" i="1" dirty="0" smtClean="0"/>
              <a:t/>
            </a:r>
            <a:br>
              <a:rPr lang="en-US" sz="2400" b="1" i="1" dirty="0" smtClean="0"/>
            </a:br>
            <a:r>
              <a:rPr lang="en-US" sz="2400" b="1" i="1" dirty="0" smtClean="0"/>
              <a:t>2. Edit user preferences to prohibit bypassing the closing date.</a:t>
            </a:r>
            <a:br>
              <a:rPr lang="en-US" sz="2400" b="1" i="1" dirty="0" smtClean="0"/>
            </a:br>
            <a:r>
              <a:rPr lang="en-US" sz="2400" b="1" i="1" dirty="0" smtClean="0"/>
              <a:t/>
            </a:r>
            <a:br>
              <a:rPr lang="en-US" sz="2400" b="1" i="1" dirty="0" smtClean="0"/>
            </a:br>
            <a:r>
              <a:rPr lang="en-US" sz="2400" b="1" i="1" dirty="0" smtClean="0"/>
              <a:t>3. Establish a closing date and move it forward each month after review and adjustments.</a:t>
            </a:r>
            <a:br>
              <a:rPr lang="en-US" sz="2400" b="1" i="1" dirty="0" smtClean="0"/>
            </a:br>
            <a:r>
              <a:rPr lang="en-US" sz="2400" b="1" i="1" dirty="0" smtClean="0"/>
              <a:t/>
            </a:r>
            <a:br>
              <a:rPr lang="en-US" sz="2400" b="1" i="1" dirty="0" smtClean="0"/>
            </a:br>
            <a:r>
              <a:rPr lang="en-US" sz="2400" b="1" i="1" dirty="0" smtClean="0"/>
              <a:t>4. Set a closing date password.</a:t>
            </a:r>
            <a:r>
              <a:rPr lang="en-US" sz="3200" b="1" i="1" dirty="0" smtClean="0"/>
              <a:t/>
            </a:r>
            <a:br>
              <a:rPr lang="en-US" sz="3200" b="1" i="1" dirty="0" smtClean="0"/>
            </a:b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pPr algn="l">
              <a:spcAft>
                <a:spcPts val="1200"/>
              </a:spcAft>
            </a:pPr>
            <a:r>
              <a:rPr lang="en-US" sz="3200" b="1" dirty="0" smtClean="0"/>
              <a:t>     	      CTRL + 1  Product Information </a:t>
            </a:r>
            <a:br>
              <a:rPr lang="en-US" sz="3200" b="1" dirty="0" smtClean="0"/>
            </a:br>
            <a:r>
              <a:rPr lang="en-US" sz="3200" b="1" dirty="0" smtClean="0"/>
              <a:t/>
            </a:r>
            <a:br>
              <a:rPr lang="en-US" sz="3200" b="1" dirty="0" smtClean="0"/>
            </a:br>
            <a:r>
              <a:rPr lang="en-US" sz="2400" dirty="0" smtClean="0"/>
              <a:t>1. Print Screen, Paste and e-mail it to yourself.</a:t>
            </a:r>
            <a:br>
              <a:rPr lang="en-US" sz="2400" dirty="0" smtClean="0"/>
            </a:br>
            <a:r>
              <a:rPr lang="en-US" sz="2400" dirty="0" smtClean="0"/>
              <a:t>2. QuickBooks Edition</a:t>
            </a:r>
            <a:br>
              <a:rPr lang="en-US" sz="2400" dirty="0" smtClean="0"/>
            </a:br>
            <a:r>
              <a:rPr lang="en-US" sz="2400" dirty="0" smtClean="0"/>
              <a:t>3</a:t>
            </a:r>
            <a:r>
              <a:rPr lang="en-US" sz="2400" i="1" dirty="0" smtClean="0"/>
              <a:t>. License Number</a:t>
            </a:r>
            <a:br>
              <a:rPr lang="en-US" sz="2400" i="1" dirty="0" smtClean="0"/>
            </a:br>
            <a:r>
              <a:rPr lang="en-US" sz="2400" i="1" dirty="0" smtClean="0"/>
              <a:t>4. Product Number</a:t>
            </a:r>
            <a:br>
              <a:rPr lang="en-US" sz="2400" i="1" dirty="0" smtClean="0"/>
            </a:br>
            <a:r>
              <a:rPr lang="en-US" sz="2400" i="1" dirty="0" smtClean="0"/>
              <a:t>5. File Size </a:t>
            </a:r>
            <a:br>
              <a:rPr lang="en-US" sz="2400" i="1" dirty="0" smtClean="0"/>
            </a:br>
            <a:r>
              <a:rPr lang="en-US" sz="2400" i="1" dirty="0"/>
              <a:t>	</a:t>
            </a:r>
            <a:r>
              <a:rPr lang="en-US" sz="2400" i="1" dirty="0" smtClean="0"/>
              <a:t>200 to 500 MB – QuickBooks Pro or Premier</a:t>
            </a:r>
            <a:br>
              <a:rPr lang="en-US" sz="2400" i="1" dirty="0" smtClean="0"/>
            </a:br>
            <a:r>
              <a:rPr lang="en-US" sz="2400" i="1" dirty="0"/>
              <a:t>	</a:t>
            </a:r>
            <a:r>
              <a:rPr lang="en-US" sz="2400" i="1" dirty="0" smtClean="0"/>
              <a:t>1 GB – QuickBooks Enterprise</a:t>
            </a:r>
            <a:br>
              <a:rPr lang="en-US" sz="2400" i="1" dirty="0" smtClean="0"/>
            </a:br>
            <a:r>
              <a:rPr lang="en-US" sz="2400" i="1" dirty="0" smtClean="0"/>
              <a:t>6. List Size Limits</a:t>
            </a:r>
            <a:br>
              <a:rPr lang="en-US" sz="2400" i="1" dirty="0" smtClean="0"/>
            </a:br>
            <a:r>
              <a:rPr lang="en-US" sz="2400" i="1" dirty="0"/>
              <a:t>	</a:t>
            </a:r>
            <a:r>
              <a:rPr lang="en-US" sz="2400" i="1" dirty="0" smtClean="0"/>
              <a:t>28,000 Items</a:t>
            </a:r>
            <a:br>
              <a:rPr lang="en-US" sz="2400" i="1" dirty="0" smtClean="0"/>
            </a:br>
            <a:r>
              <a:rPr lang="en-US" sz="2400" i="1" dirty="0"/>
              <a:t>	</a:t>
            </a:r>
            <a:r>
              <a:rPr lang="en-US" sz="2400" i="1" dirty="0" smtClean="0"/>
              <a:t>14,000 Customers, Vendors, Employees and other names</a:t>
            </a:r>
            <a:br>
              <a:rPr lang="en-US" sz="2400" i="1" dirty="0" smtClean="0"/>
            </a:br>
            <a:r>
              <a:rPr lang="en-US" sz="2400" i="1" dirty="0" smtClean="0"/>
              <a:t>7. File location</a:t>
            </a:r>
            <a:br>
              <a:rPr lang="en-US" sz="2400" i="1" dirty="0" smtClean="0"/>
            </a:b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pPr>
              <a:spcAft>
                <a:spcPts val="1200"/>
              </a:spcAft>
            </a:pPr>
            <a:r>
              <a:rPr lang="en-US" sz="3200" b="1" dirty="0" smtClean="0"/>
              <a:t>Export Lists to Excel </a:t>
            </a:r>
            <a:br>
              <a:rPr lang="en-US" sz="3200" b="1" dirty="0" smtClean="0"/>
            </a:br>
            <a:r>
              <a:rPr lang="en-US" sz="3200" b="1" dirty="0" smtClean="0"/>
              <a:t>– Edit – </a:t>
            </a:r>
            <a:br>
              <a:rPr lang="en-US" sz="3200" b="1" dirty="0" smtClean="0"/>
            </a:br>
            <a:r>
              <a:rPr lang="en-US" sz="3200" b="1" dirty="0" smtClean="0"/>
              <a:t>Import Lists from Excel</a:t>
            </a:r>
            <a:br>
              <a:rPr lang="en-US" sz="3200" b="1" dirty="0" smtClean="0"/>
            </a:br>
            <a:endParaRPr lang="en-US" sz="2400" dirty="0"/>
          </a:p>
        </p:txBody>
      </p:sp>
      <p:sp>
        <p:nvSpPr>
          <p:cNvPr id="3" name="Title 1"/>
          <p:cNvSpPr txBox="1">
            <a:spLocks/>
          </p:cNvSpPr>
          <p:nvPr/>
        </p:nvSpPr>
        <p:spPr>
          <a:xfrm>
            <a:off x="457200" y="2057400"/>
            <a:ext cx="8229600" cy="3124200"/>
          </a:xfrm>
          <a:prstGeom prst="rect">
            <a:avLst/>
          </a:prstGeom>
        </p:spPr>
        <p:txBody>
          <a:bodyPr vert="horz" lIns="91440" tIns="45720" rIns="91440" bIns="45720" rtlCol="0" anchor="ctr">
            <a:normAutofit lnSpcReduction="10000"/>
          </a:bodyPr>
          <a:lstStyle/>
          <a:p>
            <a:pPr marL="0" marR="0" lvl="0" indent="0" algn="l" defTabSz="914400" rtl="0" eaLnBrk="1" fontAlgn="auto" latinLnBrk="0" hangingPunct="1">
              <a:lnSpc>
                <a:spcPct val="100000"/>
              </a:lnSpc>
              <a:spcBef>
                <a:spcPct val="0"/>
              </a:spcBef>
              <a:spcAft>
                <a:spcPts val="120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j-lt"/>
                <a:ea typeface="+mj-ea"/>
                <a:cs typeface="+mj-cs"/>
              </a:rPr>
              <a:t>Sometimes you need to make massive editing changes to QuickBooks, and it is easier to make these changes in Excel.  For example:</a:t>
            </a:r>
            <a:br>
              <a:rPr kumimoji="0" lang="en-US" sz="2400" b="0" i="0" u="none" strike="noStrike" kern="1200" cap="none" spc="0" normalizeH="0" baseline="0" noProof="0" dirty="0" smtClean="0">
                <a:ln>
                  <a:noFill/>
                </a:ln>
                <a:solidFill>
                  <a:schemeClr val="tx1"/>
                </a:solidFill>
                <a:effectLst/>
                <a:uLnTx/>
                <a:uFillTx/>
                <a:latin typeface="+mj-lt"/>
                <a:ea typeface="+mj-ea"/>
                <a:cs typeface="+mj-cs"/>
              </a:rPr>
            </a:br>
            <a:r>
              <a:rPr kumimoji="0" lang="en-US" sz="2400" b="0" i="0" u="none" strike="noStrike" kern="1200" cap="none" spc="0" normalizeH="0" baseline="0" noProof="0" dirty="0" smtClean="0">
                <a:ln>
                  <a:noFill/>
                </a:ln>
                <a:solidFill>
                  <a:schemeClr val="tx1"/>
                </a:solidFill>
                <a:effectLst/>
                <a:uLnTx/>
                <a:uFillTx/>
                <a:latin typeface="+mj-lt"/>
                <a:ea typeface="+mj-ea"/>
                <a:cs typeface="+mj-cs"/>
              </a:rPr>
              <a:t/>
            </a:r>
            <a:br>
              <a:rPr kumimoji="0" lang="en-US" sz="2400" b="0" i="0" u="none" strike="noStrike" kern="1200" cap="none" spc="0" normalizeH="0" baseline="0" noProof="0" dirty="0" smtClean="0">
                <a:ln>
                  <a:noFill/>
                </a:ln>
                <a:solidFill>
                  <a:schemeClr val="tx1"/>
                </a:solidFill>
                <a:effectLst/>
                <a:uLnTx/>
                <a:uFillTx/>
                <a:latin typeface="+mj-lt"/>
                <a:ea typeface="+mj-ea"/>
                <a:cs typeface="+mj-cs"/>
              </a:rPr>
            </a:br>
            <a:r>
              <a:rPr kumimoji="0" lang="en-US" sz="2400" b="0" i="0" u="none" strike="noStrike" kern="1200" cap="none" spc="0" normalizeH="0" baseline="0" noProof="0" dirty="0" smtClean="0">
                <a:ln>
                  <a:noFill/>
                </a:ln>
                <a:solidFill>
                  <a:schemeClr val="tx1"/>
                </a:solidFill>
                <a:effectLst/>
                <a:uLnTx/>
                <a:uFillTx/>
                <a:latin typeface="+mj-lt"/>
                <a:ea typeface="+mj-ea"/>
                <a:cs typeface="+mj-cs"/>
              </a:rPr>
              <a:t>1. Inventory Prices</a:t>
            </a:r>
            <a:br>
              <a:rPr kumimoji="0" lang="en-US" sz="2400" b="0" i="0" u="none" strike="noStrike" kern="1200" cap="none" spc="0" normalizeH="0" baseline="0" noProof="0" dirty="0" smtClean="0">
                <a:ln>
                  <a:noFill/>
                </a:ln>
                <a:solidFill>
                  <a:schemeClr val="tx1"/>
                </a:solidFill>
                <a:effectLst/>
                <a:uLnTx/>
                <a:uFillTx/>
                <a:latin typeface="+mj-lt"/>
                <a:ea typeface="+mj-ea"/>
                <a:cs typeface="+mj-cs"/>
              </a:rPr>
            </a:br>
            <a:r>
              <a:rPr kumimoji="0" lang="en-US" sz="2400" b="0" i="0" u="none" strike="noStrike" kern="1200" cap="none" spc="0" normalizeH="0" baseline="0" noProof="0" dirty="0" smtClean="0">
                <a:ln>
                  <a:noFill/>
                </a:ln>
                <a:solidFill>
                  <a:schemeClr val="tx1"/>
                </a:solidFill>
                <a:effectLst/>
                <a:uLnTx/>
                <a:uFillTx/>
                <a:latin typeface="+mj-lt"/>
                <a:ea typeface="+mj-ea"/>
                <a:cs typeface="+mj-cs"/>
              </a:rPr>
              <a:t>2. Account Descriptions</a:t>
            </a:r>
            <a:br>
              <a:rPr kumimoji="0" lang="en-US" sz="2400" b="0" i="0" u="none" strike="noStrike" kern="1200" cap="none" spc="0" normalizeH="0" baseline="0" noProof="0" dirty="0" smtClean="0">
                <a:ln>
                  <a:noFill/>
                </a:ln>
                <a:solidFill>
                  <a:schemeClr val="tx1"/>
                </a:solidFill>
                <a:effectLst/>
                <a:uLnTx/>
                <a:uFillTx/>
                <a:latin typeface="+mj-lt"/>
                <a:ea typeface="+mj-ea"/>
                <a:cs typeface="+mj-cs"/>
              </a:rPr>
            </a:br>
            <a:r>
              <a:rPr kumimoji="0" lang="en-US" sz="2400" b="0" i="0" u="none" strike="noStrike" kern="1200" cap="none" spc="0" normalizeH="0" baseline="0" noProof="0" dirty="0" smtClean="0">
                <a:ln>
                  <a:noFill/>
                </a:ln>
                <a:solidFill>
                  <a:schemeClr val="tx1"/>
                </a:solidFill>
                <a:effectLst/>
                <a:uLnTx/>
                <a:uFillTx/>
                <a:latin typeface="+mj-lt"/>
                <a:ea typeface="+mj-ea"/>
                <a:cs typeface="+mj-cs"/>
              </a:rPr>
              <a:t>3. Inventory Descriptions</a:t>
            </a:r>
            <a:br>
              <a:rPr kumimoji="0" lang="en-US" sz="2400" b="0" i="0" u="none" strike="noStrike" kern="1200" cap="none" spc="0" normalizeH="0" baseline="0" noProof="0" dirty="0" smtClean="0">
                <a:ln>
                  <a:noFill/>
                </a:ln>
                <a:solidFill>
                  <a:schemeClr val="tx1"/>
                </a:solidFill>
                <a:effectLst/>
                <a:uLnTx/>
                <a:uFillTx/>
                <a:latin typeface="+mj-lt"/>
                <a:ea typeface="+mj-ea"/>
                <a:cs typeface="+mj-cs"/>
              </a:rPr>
            </a:br>
            <a:r>
              <a:rPr kumimoji="0" lang="en-US" sz="2400" b="0" i="0" u="none" strike="noStrike" kern="1200" cap="none" spc="0" normalizeH="0" baseline="0" noProof="0" dirty="0" smtClean="0">
                <a:ln>
                  <a:noFill/>
                </a:ln>
                <a:solidFill>
                  <a:schemeClr val="tx1"/>
                </a:solidFill>
                <a:effectLst/>
                <a:uLnTx/>
                <a:uFillTx/>
                <a:latin typeface="+mj-lt"/>
                <a:ea typeface="+mj-ea"/>
                <a:cs typeface="+mj-cs"/>
              </a:rPr>
              <a:t>4. Customer Addresses</a:t>
            </a:r>
            <a:br>
              <a:rPr kumimoji="0" lang="en-US" sz="2400" b="0" i="0" u="none" strike="noStrike" kern="1200" cap="none" spc="0" normalizeH="0" baseline="0" noProof="0" dirty="0" smtClean="0">
                <a:ln>
                  <a:noFill/>
                </a:ln>
                <a:solidFill>
                  <a:schemeClr val="tx1"/>
                </a:solidFill>
                <a:effectLst/>
                <a:uLnTx/>
                <a:uFillTx/>
                <a:latin typeface="+mj-lt"/>
                <a:ea typeface="+mj-ea"/>
                <a:cs typeface="+mj-cs"/>
              </a:rPr>
            </a:br>
            <a:r>
              <a:rPr kumimoji="0" lang="en-US" sz="2400" b="0" i="0" u="none" strike="noStrike" kern="1200" cap="none" spc="0" normalizeH="0" baseline="0" noProof="0" dirty="0" smtClean="0">
                <a:ln>
                  <a:noFill/>
                </a:ln>
                <a:solidFill>
                  <a:schemeClr val="tx1"/>
                </a:solidFill>
                <a:effectLst/>
                <a:uLnTx/>
                <a:uFillTx/>
                <a:latin typeface="+mj-lt"/>
                <a:ea typeface="+mj-ea"/>
                <a:cs typeface="+mj-cs"/>
              </a:rPr>
              <a:t>5. Etc.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a:bodyPr>
          <a:lstStyle/>
          <a:p>
            <a:pPr>
              <a:spcAft>
                <a:spcPts val="1200"/>
              </a:spcAft>
            </a:pPr>
            <a:r>
              <a:rPr lang="en-US" sz="3200" b="1" dirty="0" smtClean="0"/>
              <a:t>Turn on Auto Filter When Exporting to Excel</a:t>
            </a:r>
            <a:br>
              <a:rPr lang="en-US" sz="3200" b="1" dirty="0" smtClean="0"/>
            </a:br>
            <a:endParaRPr lang="en-US" sz="2400" dirty="0"/>
          </a:p>
        </p:txBody>
      </p:sp>
      <p:sp>
        <p:nvSpPr>
          <p:cNvPr id="3" name="Title 1"/>
          <p:cNvSpPr txBox="1">
            <a:spLocks/>
          </p:cNvSpPr>
          <p:nvPr/>
        </p:nvSpPr>
        <p:spPr>
          <a:xfrm>
            <a:off x="457200" y="1447800"/>
            <a:ext cx="8229600" cy="12954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120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j-lt"/>
                <a:ea typeface="+mj-ea"/>
                <a:cs typeface="+mj-cs"/>
              </a:rPr>
              <a:t>Benefit:</a:t>
            </a:r>
          </a:p>
          <a:p>
            <a:pPr marL="0" marR="0" lvl="0" indent="0" defTabSz="914400" rtl="0" eaLnBrk="1" fontAlgn="auto" latinLnBrk="0" hangingPunct="1">
              <a:lnSpc>
                <a:spcPct val="100000"/>
              </a:lnSpc>
              <a:spcBef>
                <a:spcPct val="0"/>
              </a:spcBef>
              <a:spcAft>
                <a:spcPts val="1200"/>
              </a:spcAft>
              <a:buClrTx/>
              <a:buSzTx/>
              <a:buFontTx/>
              <a:buNone/>
              <a:tabLst/>
              <a:defRPr/>
            </a:pPr>
            <a:r>
              <a:rPr lang="en-US" sz="2400" dirty="0" smtClean="0">
                <a:latin typeface="+mj-lt"/>
                <a:ea typeface="+mj-ea"/>
                <a:cs typeface="+mj-cs"/>
              </a:rPr>
              <a:t>Drop down boxes will then allow you to filter a multitude of ways</a:t>
            </a:r>
            <a:endParaRPr kumimoji="0" lang="en-US" sz="2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spcAft>
                <a:spcPts val="1200"/>
              </a:spcAft>
            </a:pPr>
            <a:r>
              <a:rPr lang="en-US" sz="3200" b="1" dirty="0" smtClean="0"/>
              <a:t>Pivot QuickBooks Data in Excel</a:t>
            </a:r>
            <a:br>
              <a:rPr lang="en-US" sz="3200" b="1" dirty="0" smtClean="0"/>
            </a:br>
            <a:endParaRPr lang="en-US" sz="2400" dirty="0"/>
          </a:p>
        </p:txBody>
      </p:sp>
      <p:sp>
        <p:nvSpPr>
          <p:cNvPr id="3" name="Title 1"/>
          <p:cNvSpPr txBox="1">
            <a:spLocks/>
          </p:cNvSpPr>
          <p:nvPr/>
        </p:nvSpPr>
        <p:spPr>
          <a:xfrm>
            <a:off x="457200" y="914400"/>
            <a:ext cx="8229600" cy="5715000"/>
          </a:xfrm>
          <a:prstGeom prst="rect">
            <a:avLst/>
          </a:prstGeom>
        </p:spPr>
        <p:txBody>
          <a:bodyPr vert="horz" lIns="91440" tIns="45720" rIns="91440" bIns="45720" rtlCol="0" anchor="ctr">
            <a:normAutofit fontScale="70000" lnSpcReduction="20000"/>
          </a:bodyPr>
          <a:lstStyle/>
          <a:p>
            <a:pPr marL="0" marR="0" lvl="0" indent="0" defTabSz="914400" rtl="0" eaLnBrk="1" fontAlgn="auto" latinLnBrk="0" hangingPunct="1">
              <a:lnSpc>
                <a:spcPct val="100000"/>
              </a:lnSpc>
              <a:spcBef>
                <a:spcPct val="0"/>
              </a:spcBef>
              <a:spcAft>
                <a:spcPts val="1200"/>
              </a:spcAft>
              <a:buClrTx/>
              <a:buSzTx/>
              <a:buFontTx/>
              <a:buNone/>
              <a:tabLst/>
              <a:defRPr/>
            </a:pPr>
            <a:r>
              <a:rPr kumimoji="0" lang="en-US" sz="2400" b="1" i="1" u="none" strike="noStrike" kern="1200" cap="none" spc="0" normalizeH="0" baseline="0" noProof="0" dirty="0" smtClean="0">
                <a:ln>
                  <a:noFill/>
                </a:ln>
                <a:solidFill>
                  <a:schemeClr val="tx1"/>
                </a:solidFill>
                <a:effectLst/>
                <a:uLnTx/>
                <a:uFillTx/>
                <a:latin typeface="+mj-lt"/>
                <a:ea typeface="+mj-ea"/>
                <a:cs typeface="+mj-cs"/>
              </a:rPr>
              <a:t>Problem: </a:t>
            </a:r>
            <a:r>
              <a:rPr lang="en-US" sz="2400" dirty="0" smtClean="0">
                <a:latin typeface="+mj-lt"/>
                <a:ea typeface="+mj-ea"/>
                <a:cs typeface="+mj-cs"/>
              </a:rPr>
              <a:t>QuickBooks data is not ready for pivoting</a:t>
            </a:r>
          </a:p>
          <a:p>
            <a:pPr marL="0" marR="0" lvl="0" indent="0" defTabSz="914400" rtl="0" eaLnBrk="1" fontAlgn="auto" latinLnBrk="0" hangingPunct="1">
              <a:lnSpc>
                <a:spcPct val="100000"/>
              </a:lnSpc>
              <a:spcBef>
                <a:spcPct val="0"/>
              </a:spcBef>
              <a:spcAft>
                <a:spcPts val="1200"/>
              </a:spcAft>
              <a:buClrTx/>
              <a:buSzTx/>
              <a:buFontTx/>
              <a:buNone/>
              <a:tabLst/>
              <a:defRPr/>
            </a:pPr>
            <a:endParaRPr lang="en-US" sz="2400" dirty="0">
              <a:latin typeface="+mj-lt"/>
              <a:ea typeface="+mj-ea"/>
              <a:cs typeface="+mj-cs"/>
            </a:endParaRPr>
          </a:p>
          <a:p>
            <a:pPr marL="0" marR="0" lvl="0" indent="0" defTabSz="914400" rtl="0" eaLnBrk="1" fontAlgn="auto" latinLnBrk="0" hangingPunct="1">
              <a:lnSpc>
                <a:spcPct val="100000"/>
              </a:lnSpc>
              <a:spcBef>
                <a:spcPct val="0"/>
              </a:spcBef>
              <a:spcAft>
                <a:spcPts val="1200"/>
              </a:spcAft>
              <a:buClrTx/>
              <a:buSzTx/>
              <a:buFontTx/>
              <a:buNone/>
              <a:tabLst/>
              <a:defRPr/>
            </a:pPr>
            <a:r>
              <a:rPr lang="en-US" sz="2400" b="1" i="1" dirty="0" smtClean="0">
                <a:latin typeface="+mj-lt"/>
                <a:ea typeface="+mj-ea"/>
                <a:cs typeface="+mj-cs"/>
              </a:rPr>
              <a:t>Solution:</a:t>
            </a:r>
          </a:p>
          <a:p>
            <a:pPr marL="457200" marR="0" lvl="0" indent="-457200" defTabSz="914400" rtl="0" eaLnBrk="1" fontAlgn="auto" latinLnBrk="0" hangingPunct="1">
              <a:lnSpc>
                <a:spcPct val="100000"/>
              </a:lnSpc>
              <a:spcBef>
                <a:spcPct val="0"/>
              </a:spcBef>
              <a:spcAft>
                <a:spcPts val="1200"/>
              </a:spcAft>
              <a:buClrTx/>
              <a:buSzTx/>
              <a:buFontTx/>
              <a:buAutoNum type="arabicPeriod"/>
              <a:tabLst/>
              <a:defRPr/>
            </a:pPr>
            <a:r>
              <a:rPr lang="en-US" sz="2400" dirty="0" smtClean="0">
                <a:latin typeface="+mj-lt"/>
                <a:ea typeface="+mj-ea"/>
                <a:cs typeface="+mj-cs"/>
              </a:rPr>
              <a:t>Export Transaction Detail by Account Report to Excel without blank columns</a:t>
            </a:r>
          </a:p>
          <a:p>
            <a:pPr marL="457200" marR="0" lvl="0" indent="-457200" defTabSz="914400" rtl="0" eaLnBrk="1" fontAlgn="auto" latinLnBrk="0" hangingPunct="1">
              <a:lnSpc>
                <a:spcPct val="100000"/>
              </a:lnSpc>
              <a:spcBef>
                <a:spcPct val="0"/>
              </a:spcBef>
              <a:spcAft>
                <a:spcPts val="1200"/>
              </a:spcAft>
              <a:buClrTx/>
              <a:buSzTx/>
              <a:buFontTx/>
              <a:buAutoNum type="arabicPeriod"/>
              <a:tabLst/>
              <a:defRPr/>
            </a:pPr>
            <a:r>
              <a:rPr lang="en-US" sz="2400" dirty="0" smtClean="0">
                <a:latin typeface="+mj-lt"/>
                <a:ea typeface="+mj-ea"/>
                <a:cs typeface="+mj-cs"/>
              </a:rPr>
              <a:t>Format Columns A &amp; B to “General”</a:t>
            </a:r>
          </a:p>
          <a:p>
            <a:pPr marL="457200" lvl="0" indent="-457200">
              <a:spcBef>
                <a:spcPct val="0"/>
              </a:spcBef>
              <a:spcAft>
                <a:spcPts val="1200"/>
              </a:spcAft>
              <a:buFontTx/>
              <a:buAutoNum type="arabicPeriod"/>
            </a:pPr>
            <a:r>
              <a:rPr lang="en-US" sz="2400" dirty="0" smtClean="0">
                <a:latin typeface="+mj-lt"/>
                <a:ea typeface="+mj-ea"/>
                <a:cs typeface="+mj-cs"/>
              </a:rPr>
              <a:t>Insert  formulas in Column A to Tag Label and Non-Label Cells  in Column B. </a:t>
            </a:r>
            <a:r>
              <a:rPr lang="en-US" sz="2400" dirty="0" err="1" smtClean="0">
                <a:latin typeface="+mj-lt"/>
                <a:ea typeface="+mj-ea"/>
                <a:cs typeface="+mj-cs"/>
              </a:rPr>
              <a:t>ie</a:t>
            </a:r>
            <a:r>
              <a:rPr lang="en-US" sz="2400" dirty="0" smtClean="0">
                <a:latin typeface="+mj-lt"/>
                <a:ea typeface="+mj-ea"/>
                <a:cs typeface="+mj-cs"/>
              </a:rPr>
              <a:t>: In cell A2: =IF(B2=$A$1,2,1)</a:t>
            </a:r>
          </a:p>
          <a:p>
            <a:pPr marL="457200" indent="-457200">
              <a:spcBef>
                <a:spcPct val="0"/>
              </a:spcBef>
              <a:spcAft>
                <a:spcPts val="1200"/>
              </a:spcAft>
              <a:buFontTx/>
              <a:buAutoNum type="arabicPeriod"/>
            </a:pPr>
            <a:r>
              <a:rPr lang="en-US" sz="2400" dirty="0"/>
              <a:t>Copy </a:t>
            </a:r>
            <a:r>
              <a:rPr lang="en-US" sz="2400" dirty="0" smtClean="0"/>
              <a:t>column A </a:t>
            </a:r>
            <a:r>
              <a:rPr lang="en-US" sz="2400" dirty="0"/>
              <a:t>and paste values to convert the formulas to text</a:t>
            </a:r>
          </a:p>
          <a:p>
            <a:pPr marL="457200" lvl="0" indent="-457200">
              <a:spcBef>
                <a:spcPct val="0"/>
              </a:spcBef>
              <a:spcAft>
                <a:spcPts val="1200"/>
              </a:spcAft>
              <a:buFontTx/>
              <a:buAutoNum type="arabicPeriod"/>
            </a:pPr>
            <a:r>
              <a:rPr lang="en-US" sz="2400" dirty="0" smtClean="0">
                <a:latin typeface="+mj-lt"/>
                <a:ea typeface="+mj-ea"/>
                <a:cs typeface="+mj-cs"/>
              </a:rPr>
              <a:t>In cell B3 insert formula referencing cell above. </a:t>
            </a:r>
            <a:r>
              <a:rPr lang="en-US" sz="2400" dirty="0" err="1" smtClean="0">
                <a:latin typeface="+mj-lt"/>
                <a:ea typeface="+mj-ea"/>
                <a:cs typeface="+mj-cs"/>
              </a:rPr>
              <a:t>ie</a:t>
            </a:r>
            <a:r>
              <a:rPr lang="en-US" sz="2400" dirty="0" smtClean="0">
                <a:latin typeface="+mj-lt"/>
                <a:ea typeface="+mj-ea"/>
                <a:cs typeface="+mj-cs"/>
              </a:rPr>
              <a:t>: =B2</a:t>
            </a:r>
          </a:p>
          <a:p>
            <a:pPr marL="457200" lvl="0" indent="-457200">
              <a:spcBef>
                <a:spcPct val="0"/>
              </a:spcBef>
              <a:spcAft>
                <a:spcPts val="1200"/>
              </a:spcAft>
              <a:buFontTx/>
              <a:buAutoNum type="arabicPeriod"/>
            </a:pPr>
            <a:r>
              <a:rPr lang="en-US" sz="2400" dirty="0" smtClean="0">
                <a:latin typeface="+mj-lt"/>
                <a:ea typeface="+mj-ea"/>
                <a:cs typeface="+mj-cs"/>
              </a:rPr>
              <a:t>Copy formula in cell B3</a:t>
            </a:r>
          </a:p>
          <a:p>
            <a:pPr marL="457200" lvl="0" indent="-457200">
              <a:spcBef>
                <a:spcPct val="0"/>
              </a:spcBef>
              <a:spcAft>
                <a:spcPts val="1200"/>
              </a:spcAft>
              <a:buFontTx/>
              <a:buAutoNum type="arabicPeriod"/>
            </a:pPr>
            <a:r>
              <a:rPr lang="en-US" sz="2400" dirty="0" smtClean="0">
                <a:latin typeface="+mj-lt"/>
                <a:ea typeface="+mj-ea"/>
                <a:cs typeface="+mj-cs"/>
              </a:rPr>
              <a:t>Highlight cells B2 thru the end of data in column B</a:t>
            </a:r>
          </a:p>
          <a:p>
            <a:pPr marL="457200" lvl="0" indent="-457200">
              <a:spcBef>
                <a:spcPct val="0"/>
              </a:spcBef>
              <a:spcAft>
                <a:spcPts val="1200"/>
              </a:spcAft>
              <a:buFontTx/>
              <a:buAutoNum type="arabicPeriod"/>
            </a:pPr>
            <a:r>
              <a:rPr lang="en-US" sz="2400" dirty="0" smtClean="0">
                <a:latin typeface="+mj-lt"/>
                <a:ea typeface="+mj-ea"/>
                <a:cs typeface="+mj-cs"/>
              </a:rPr>
              <a:t>Press the F5 (</a:t>
            </a:r>
            <a:r>
              <a:rPr lang="en-US" sz="2400" dirty="0" err="1" smtClean="0">
                <a:latin typeface="+mj-lt"/>
                <a:ea typeface="+mj-ea"/>
                <a:cs typeface="+mj-cs"/>
              </a:rPr>
              <a:t>GoTo</a:t>
            </a:r>
            <a:r>
              <a:rPr lang="en-US" sz="2400" dirty="0" smtClean="0">
                <a:latin typeface="+mj-lt"/>
                <a:ea typeface="+mj-ea"/>
                <a:cs typeface="+mj-cs"/>
              </a:rPr>
              <a:t>) key</a:t>
            </a:r>
          </a:p>
          <a:p>
            <a:pPr marL="457200" lvl="0" indent="-457200">
              <a:spcBef>
                <a:spcPct val="0"/>
              </a:spcBef>
              <a:spcAft>
                <a:spcPts val="1200"/>
              </a:spcAft>
              <a:buFontTx/>
              <a:buAutoNum type="arabicPeriod"/>
            </a:pPr>
            <a:r>
              <a:rPr lang="en-US" sz="2400" dirty="0" smtClean="0">
                <a:latin typeface="+mj-lt"/>
                <a:ea typeface="+mj-ea"/>
                <a:cs typeface="+mj-cs"/>
              </a:rPr>
              <a:t>Choose Special, and check “Blanks”, and select OK</a:t>
            </a:r>
          </a:p>
          <a:p>
            <a:pPr marL="457200" lvl="0" indent="-457200">
              <a:spcBef>
                <a:spcPct val="0"/>
              </a:spcBef>
              <a:spcAft>
                <a:spcPts val="1200"/>
              </a:spcAft>
              <a:buFontTx/>
              <a:buAutoNum type="arabicPeriod"/>
            </a:pPr>
            <a:r>
              <a:rPr lang="en-US" sz="2400" dirty="0" smtClean="0">
                <a:latin typeface="+mj-lt"/>
                <a:ea typeface="+mj-ea"/>
                <a:cs typeface="+mj-cs"/>
              </a:rPr>
              <a:t>Paste – This action will insert account names next to each transaction</a:t>
            </a:r>
          </a:p>
          <a:p>
            <a:pPr marL="457200" lvl="0" indent="-457200">
              <a:spcBef>
                <a:spcPct val="0"/>
              </a:spcBef>
              <a:spcAft>
                <a:spcPts val="1200"/>
              </a:spcAft>
              <a:buFontTx/>
              <a:buAutoNum type="arabicPeriod"/>
            </a:pPr>
            <a:r>
              <a:rPr lang="en-US" sz="2400" dirty="0" smtClean="0">
                <a:latin typeface="+mj-lt"/>
                <a:ea typeface="+mj-ea"/>
                <a:cs typeface="+mj-cs"/>
              </a:rPr>
              <a:t>Copy column B and paste values to convert the formulas to text</a:t>
            </a:r>
          </a:p>
          <a:p>
            <a:pPr marL="457200" lvl="0" indent="-457200">
              <a:spcBef>
                <a:spcPct val="0"/>
              </a:spcBef>
              <a:spcAft>
                <a:spcPts val="1200"/>
              </a:spcAft>
              <a:buFontTx/>
              <a:buAutoNum type="arabicPeriod"/>
            </a:pPr>
            <a:r>
              <a:rPr lang="en-US" sz="2400" dirty="0" smtClean="0">
                <a:latin typeface="+mj-lt"/>
                <a:ea typeface="+mj-ea"/>
                <a:cs typeface="+mj-cs"/>
              </a:rPr>
              <a:t>Insert column headings in A </a:t>
            </a:r>
            <a:r>
              <a:rPr lang="en-US" sz="2400" smtClean="0">
                <a:latin typeface="+mj-lt"/>
                <a:ea typeface="+mj-ea"/>
                <a:cs typeface="+mj-cs"/>
              </a:rPr>
              <a:t>&amp; B – Your </a:t>
            </a:r>
            <a:r>
              <a:rPr lang="en-US" sz="2400" dirty="0" smtClean="0">
                <a:latin typeface="+mj-lt"/>
                <a:ea typeface="+mj-ea"/>
                <a:cs typeface="+mj-cs"/>
              </a:rPr>
              <a:t>data is now ready to pivot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225</Words>
  <Application>Microsoft Office PowerPoint</Application>
  <PresentationFormat>On-screen Show (4:3)</PresentationFormat>
  <Paragraphs>28</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QuickBooks Tricks</vt:lpstr>
      <vt:lpstr>      Missing and Duplicate Documents         (Control and Error checking Issue)  Missing Check Numbers Report    (Included) Missing &amp; Duplicate Invoices Numbers Report  (Custom) Missing &amp; Duplicate JE Numbers Report    (Custom) Missing &amp; Duplicate Estimate Numbers Reports   (Custom) Missing &amp; Duplicate Sales Receipt Numbers   (Custom)  1. Start with Missing Checks Report 2. Remove Account Filter 3. Add Transaction Type Filter 4. Change Title 5. Memorize.  </vt:lpstr>
      <vt:lpstr>  Suppress Account Numbers on Reports  Benefits of Account Numbers: 1. Dictate Order within Type (i.e. Accum. Depr.) 2. Faster Data Entry  Issue:  Many CPAs don’t want account numbers in Reports (You Can Hide them as Admin and in Single User Mode)  Better Solution: 1. Edit Account Descriptions 2. Show reports based on Description only Descriptions can differ from accounts (AR vs. Trade Receivables)  </vt:lpstr>
      <vt:lpstr>     4 Steps to Prevent Prior Period Changes  1. Set up user names and passwords so users can’t log in as administrator.  2. Edit user preferences to prohibit bypassing the closing date.  3. Establish a closing date and move it forward each month after review and adjustments.  4. Set a closing date password. </vt:lpstr>
      <vt:lpstr>            CTRL + 1  Product Information   1. Print Screen, Paste and e-mail it to yourself. 2. QuickBooks Edition 3. License Number 4. Product Number 5. File Size   200 to 500 MB – QuickBooks Pro or Premier  1 GB – QuickBooks Enterprise 6. List Size Limits  28,000 Items  14,000 Customers, Vendors, Employees and other names 7. File location </vt:lpstr>
      <vt:lpstr>Export Lists to Excel  – Edit –  Import Lists from Excel </vt:lpstr>
      <vt:lpstr>Turn on Auto Filter When Exporting to Excel </vt:lpstr>
      <vt:lpstr>Pivot QuickBooks Data in Excel </vt:lpstr>
      <vt:lpstr>Slide 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QuickBooks Tricks</dc:title>
  <dc:creator>carltonhp</dc:creator>
  <cp:lastModifiedBy>carltonhp</cp:lastModifiedBy>
  <cp:revision>19</cp:revision>
  <dcterms:created xsi:type="dcterms:W3CDTF">2009-06-19T02:30:08Z</dcterms:created>
  <dcterms:modified xsi:type="dcterms:W3CDTF">2009-06-19T04:05:01Z</dcterms:modified>
</cp:coreProperties>
</file>