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9"/>
  </p:notesMasterIdLst>
  <p:sldIdLst>
    <p:sldId id="256" r:id="rId2"/>
    <p:sldId id="321" r:id="rId3"/>
    <p:sldId id="322" r:id="rId4"/>
    <p:sldId id="320" r:id="rId5"/>
    <p:sldId id="323" r:id="rId6"/>
    <p:sldId id="257" r:id="rId7"/>
    <p:sldId id="273" r:id="rId8"/>
    <p:sldId id="258" r:id="rId9"/>
    <p:sldId id="328" r:id="rId10"/>
    <p:sldId id="325" r:id="rId11"/>
    <p:sldId id="326" r:id="rId12"/>
    <p:sldId id="332" r:id="rId13"/>
    <p:sldId id="329" r:id="rId14"/>
    <p:sldId id="330" r:id="rId15"/>
    <p:sldId id="327" r:id="rId16"/>
    <p:sldId id="331" r:id="rId17"/>
    <p:sldId id="333" r:id="rId18"/>
    <p:sldId id="259" r:id="rId19"/>
    <p:sldId id="324" r:id="rId20"/>
    <p:sldId id="260" r:id="rId21"/>
    <p:sldId id="261" r:id="rId22"/>
    <p:sldId id="262" r:id="rId23"/>
    <p:sldId id="263" r:id="rId24"/>
    <p:sldId id="264" r:id="rId25"/>
    <p:sldId id="265" r:id="rId26"/>
    <p:sldId id="271" r:id="rId27"/>
    <p:sldId id="269" r:id="rId28"/>
    <p:sldId id="272" r:id="rId29"/>
    <p:sldId id="266" r:id="rId30"/>
    <p:sldId id="267" r:id="rId31"/>
    <p:sldId id="268" r:id="rId32"/>
    <p:sldId id="270" r:id="rId33"/>
    <p:sldId id="274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76" r:id="rId43"/>
    <p:sldId id="292" r:id="rId44"/>
    <p:sldId id="293" r:id="rId45"/>
    <p:sldId id="294" r:id="rId46"/>
    <p:sldId id="277" r:id="rId47"/>
    <p:sldId id="295" r:id="rId48"/>
    <p:sldId id="278" r:id="rId49"/>
    <p:sldId id="296" r:id="rId50"/>
    <p:sldId id="297" r:id="rId51"/>
    <p:sldId id="279" r:id="rId52"/>
    <p:sldId id="298" r:id="rId53"/>
    <p:sldId id="280" r:id="rId54"/>
    <p:sldId id="299" r:id="rId55"/>
    <p:sldId id="281" r:id="rId56"/>
    <p:sldId id="300" r:id="rId57"/>
    <p:sldId id="282" r:id="rId58"/>
    <p:sldId id="301" r:id="rId59"/>
    <p:sldId id="28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275" r:id="rId77"/>
    <p:sldId id="334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1D1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2144A-155C-4577-BDC7-255CB8BC41C9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2FD4A-5A53-431A-9449-AACBF2993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FD4A-5A53-431A-9449-AACBF29933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0427EE-4FBE-45B0-9428-B55818C4992A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E4BE34-AE83-4633-B6D7-FC95DAC57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research.com/articles/features_list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artner.com/it/page.jsp?id=507466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i="1" dirty="0" smtClean="0"/>
              <a:t>is pleased to present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“Evaluating and Selecting </a:t>
            </a:r>
            <a:br>
              <a:rPr lang="en-US" b="1" dirty="0" smtClean="0"/>
            </a:br>
            <a:r>
              <a:rPr lang="en-US" b="1" dirty="0" smtClean="0"/>
              <a:t>Accounting Software”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219200"/>
          </a:xfrm>
        </p:spPr>
        <p:txBody>
          <a:bodyPr/>
          <a:lstStyle/>
          <a:p>
            <a:pPr algn="ctr"/>
            <a:r>
              <a:rPr lang="en-US" sz="2000" dirty="0" smtClean="0"/>
              <a:t>Conference Host &amp; Key Note Presentation</a:t>
            </a:r>
            <a:endParaRPr lang="en-US" sz="2000" dirty="0" smtClean="0"/>
          </a:p>
          <a:p>
            <a:pPr algn="ctr"/>
            <a:r>
              <a:rPr lang="en-US" dirty="0" smtClean="0"/>
              <a:t>J. Carlton Collins, CPA</a:t>
            </a:r>
            <a:endParaRPr lang="en-US" dirty="0"/>
          </a:p>
        </p:txBody>
      </p:sp>
      <p:pic>
        <p:nvPicPr>
          <p:cNvPr id="1026" name="Picture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09600"/>
            <a:ext cx="3200400" cy="221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3</a:t>
            </a:r>
            <a:r>
              <a:rPr lang="en-US" b="1" dirty="0" smtClean="0"/>
              <a:t>. Definitions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06817"/>
            <a:ext cx="7696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ERP System</a:t>
            </a:r>
          </a:p>
          <a:p>
            <a:r>
              <a:rPr lang="en-US" sz="2400" dirty="0" smtClean="0"/>
              <a:t>Accounting System</a:t>
            </a:r>
          </a:p>
          <a:p>
            <a:r>
              <a:rPr lang="en-US" sz="2400" dirty="0" smtClean="0"/>
              <a:t>Accounting Software</a:t>
            </a:r>
          </a:p>
          <a:p>
            <a:r>
              <a:rPr lang="en-US" sz="2400" dirty="0" smtClean="0"/>
              <a:t>Trial Balance Software</a:t>
            </a:r>
          </a:p>
          <a:p>
            <a:r>
              <a:rPr lang="en-US" sz="2400" dirty="0" smtClean="0"/>
              <a:t>GL Package</a:t>
            </a:r>
          </a:p>
          <a:p>
            <a:r>
              <a:rPr lang="en-US" sz="2400" dirty="0" smtClean="0"/>
              <a:t>GL System</a:t>
            </a:r>
          </a:p>
          <a:p>
            <a:r>
              <a:rPr lang="en-US" sz="2400" dirty="0" smtClean="0"/>
              <a:t>Business Software</a:t>
            </a:r>
          </a:p>
          <a:p>
            <a:r>
              <a:rPr lang="en-US" sz="2400" dirty="0" smtClean="0"/>
              <a:t>Business Management System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All systems have evolved into “Information” systems.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 recommend that you use these terms interchangeably.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4</a:t>
            </a:r>
            <a:r>
              <a:rPr lang="en-US" b="1" dirty="0" smtClean="0"/>
              <a:t>. Most Important Factor</a:t>
            </a:r>
            <a:endParaRPr lang="en-US" b="1" dirty="0"/>
          </a:p>
        </p:txBody>
      </p:sp>
      <p:pic>
        <p:nvPicPr>
          <p:cNvPr id="160776" name="Picture 8" descr="http://www.meritagerecruiting.com/picts/business_peop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5334000" cy="3019425"/>
          </a:xfrm>
          <a:prstGeom prst="rect">
            <a:avLst/>
          </a:prstGeom>
          <a:noFill/>
        </p:spPr>
      </p:pic>
      <p:pic>
        <p:nvPicPr>
          <p:cNvPr id="160770" name="Picture 2" descr="http://images.vimeo.com/11/50/68/115068011/115068011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76400"/>
            <a:ext cx="1257300" cy="1257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5562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Quality of the Reseller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At </a:t>
            </a:r>
            <a:r>
              <a:rPr lang="en-US" dirty="0" smtClean="0"/>
              <a:t>least </a:t>
            </a:r>
            <a:r>
              <a:rPr lang="en-US" b="1" dirty="0" smtClean="0"/>
              <a:t>3</a:t>
            </a:r>
            <a:r>
              <a:rPr lang="en-US" dirty="0" smtClean="0"/>
              <a:t> experienced consultants on staff, with at least 2 years experience each.</a:t>
            </a:r>
            <a:br>
              <a:rPr lang="en-US" dirty="0" smtClean="0"/>
            </a:br>
            <a:r>
              <a:rPr lang="en-US" dirty="0" smtClean="0"/>
              <a:t>2. All consultants trained and certified and in good standing with the vendor.</a:t>
            </a:r>
            <a:br>
              <a:rPr lang="en-US" dirty="0" smtClean="0"/>
            </a:br>
            <a:r>
              <a:rPr lang="en-US" dirty="0" smtClean="0"/>
              <a:t>3. All consultants receive annual training, as evidenced by certificates of completion.</a:t>
            </a:r>
            <a:br>
              <a:rPr lang="en-US" dirty="0" smtClean="0"/>
            </a:br>
            <a:r>
              <a:rPr lang="en-US" dirty="0" smtClean="0"/>
              <a:t>4. At least </a:t>
            </a:r>
            <a:r>
              <a:rPr lang="en-US" b="1" dirty="0" smtClean="0"/>
              <a:t>1</a:t>
            </a:r>
            <a:r>
              <a:rPr lang="en-US" dirty="0" smtClean="0"/>
              <a:t> support person dedicated full time.</a:t>
            </a:r>
            <a:br>
              <a:rPr lang="en-US" dirty="0" smtClean="0"/>
            </a:br>
            <a:r>
              <a:rPr lang="en-US" dirty="0" smtClean="0"/>
              <a:t>5. At least </a:t>
            </a:r>
            <a:r>
              <a:rPr lang="en-US" b="1" dirty="0" smtClean="0"/>
              <a:t>35</a:t>
            </a:r>
            <a:r>
              <a:rPr lang="en-US" dirty="0" smtClean="0"/>
              <a:t> customer implementations under their belt.</a:t>
            </a:r>
            <a:br>
              <a:rPr lang="en-US" dirty="0" smtClean="0"/>
            </a:br>
            <a:r>
              <a:rPr lang="en-US" dirty="0" smtClean="0"/>
              <a:t>6. At least 3 customer references who check out fine.</a:t>
            </a:r>
            <a:br>
              <a:rPr lang="en-US" dirty="0" smtClean="0"/>
            </a:br>
            <a:r>
              <a:rPr lang="en-US" dirty="0" smtClean="0"/>
              <a:t>7. Vendor reference that checks out fine.</a:t>
            </a:r>
            <a:br>
              <a:rPr lang="en-US" dirty="0" smtClean="0"/>
            </a:br>
            <a:r>
              <a:rPr lang="en-US" dirty="0" smtClean="0"/>
              <a:t>8. Evidence of a sustained marketing program (good indicator that the reseller is doing         </a:t>
            </a:r>
            <a:br>
              <a:rPr lang="en-US" dirty="0" smtClean="0"/>
            </a:br>
            <a:r>
              <a:rPr lang="en-US" dirty="0" smtClean="0"/>
              <a:t>    things right).</a:t>
            </a:r>
            <a:br>
              <a:rPr lang="en-US" dirty="0" smtClean="0"/>
            </a:br>
            <a:r>
              <a:rPr lang="en-US" dirty="0" smtClean="0"/>
              <a:t>9. Attendance of vendor's annual conference by at least one consultant.</a:t>
            </a:r>
            <a:br>
              <a:rPr lang="en-US" dirty="0" smtClean="0"/>
            </a:br>
            <a:r>
              <a:rPr lang="en-US" dirty="0" smtClean="0"/>
              <a:t>10. Physical inspection of facilities meets expectations.</a:t>
            </a:r>
            <a:br>
              <a:rPr lang="en-US" dirty="0" smtClean="0"/>
            </a:br>
            <a:r>
              <a:rPr lang="en-US" dirty="0" smtClean="0"/>
              <a:t>11. Background check with Better Business Bureau is positive.</a:t>
            </a:r>
            <a:br>
              <a:rPr lang="en-US" dirty="0" smtClean="0"/>
            </a:br>
            <a:r>
              <a:rPr lang="en-US" dirty="0" smtClean="0"/>
              <a:t>12. Background check with your CPA, or a local CPA is positive.</a:t>
            </a:r>
            <a:br>
              <a:rPr lang="en-US" dirty="0" smtClean="0"/>
            </a:br>
            <a:r>
              <a:rPr lang="en-US" dirty="0" smtClean="0"/>
              <a:t>13. Background check with credit bureau is positive.</a:t>
            </a:r>
            <a:br>
              <a:rPr lang="en-US" dirty="0" smtClean="0"/>
            </a:br>
            <a:r>
              <a:rPr lang="en-US" dirty="0" smtClean="0"/>
              <a:t>14. Reseller is able to demonstrate availability of time to meet your needs. </a:t>
            </a:r>
            <a:endParaRPr lang="en-US" dirty="0" smtClean="0"/>
          </a:p>
          <a:p>
            <a:r>
              <a:rPr lang="en-US" dirty="0" smtClean="0"/>
              <a:t>15. Good vibrations – seems like personalities match your organization.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Criteria For Selecting A </a:t>
            </a:r>
            <a:r>
              <a:rPr lang="en-US" b="1" dirty="0" smtClean="0"/>
              <a:t>Reseller 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www.wpclipart.com/holiday/halloween/spider/spider_web_box_right.png"/>
          <p:cNvPicPr>
            <a:picLocks noChangeAspect="1" noChangeArrowheads="1"/>
          </p:cNvPicPr>
          <p:nvPr/>
        </p:nvPicPr>
        <p:blipFill>
          <a:blip r:embed="rId2" cstate="print">
            <a:lum bright="90000"/>
          </a:blip>
          <a:srcRect/>
          <a:stretch>
            <a:fillRect/>
          </a:stretch>
        </p:blipFill>
        <p:spPr bwMode="auto">
          <a:xfrm flipH="1">
            <a:off x="381000" y="1676400"/>
            <a:ext cx="8365836" cy="48672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0" y="1981200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When vendor “milks” existing customer base for annual support fees, sales and payroll tax table updates, and forms sales.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Expect few, if any, product enhancements. Typically, only minimal support enhancements to fix bugs and keep up with newer operating systems.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No marketing effort.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No Annual Conference.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Few or no New Add-on Solutions.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Few or no new customers.</a:t>
            </a:r>
          </a:p>
          <a:p>
            <a:pPr marL="342900" indent="-342900"/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3048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5. Beware of “Maintenance Mode” Solutions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8153400" cy="48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There are 8,000+ </a:t>
            </a:r>
            <a:r>
              <a:rPr lang="en-US" sz="2000" dirty="0" smtClean="0"/>
              <a:t>accounting system solutions in </a:t>
            </a:r>
            <a:r>
              <a:rPr lang="en-US" sz="2000" dirty="0" smtClean="0"/>
              <a:t>the </a:t>
            </a:r>
            <a:r>
              <a:rPr lang="en-US" sz="2000" dirty="0" smtClean="0"/>
              <a:t>world. New </a:t>
            </a:r>
            <a:r>
              <a:rPr lang="en-US" sz="2000" dirty="0" smtClean="0"/>
              <a:t>ones crop up </a:t>
            </a:r>
            <a:r>
              <a:rPr lang="en-US" sz="2000" dirty="0" smtClean="0"/>
              <a:t>monthly. </a:t>
            </a:r>
            <a:r>
              <a:rPr lang="en-US" sz="2000" dirty="0" smtClean="0"/>
              <a:t>Many look and sound great</a:t>
            </a:r>
            <a:r>
              <a:rPr lang="en-US" sz="2000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 </a:t>
            </a:r>
            <a:r>
              <a:rPr lang="en-US" sz="2000" dirty="0" smtClean="0"/>
              <a:t>reality, most new systems have missing modules, missing features, and bugs waiting to be discovered. 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Better to have 30,000+ companies debug and test the system before you purchase and implement </a:t>
            </a:r>
            <a:r>
              <a:rPr lang="en-US" sz="2000" dirty="0" smtClean="0"/>
              <a:t>the system.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Only </a:t>
            </a:r>
            <a:r>
              <a:rPr lang="en-US" sz="2000" dirty="0" smtClean="0"/>
              <a:t>60 or so accounting systems are used by more than 5,000 companies.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CFOs, and executives have lost their jobs over failed implementations, companies have even died.  Don’t trust an unproven system </a:t>
            </a:r>
            <a:r>
              <a:rPr lang="en-US" sz="2000" dirty="0" smtClean="0"/>
              <a:t>– choose </a:t>
            </a:r>
            <a:r>
              <a:rPr lang="en-US" sz="2000" dirty="0" smtClean="0"/>
              <a:t>a well-proven </a:t>
            </a:r>
            <a:r>
              <a:rPr lang="en-US" sz="2000" dirty="0" smtClean="0"/>
              <a:t>solution.</a:t>
            </a:r>
            <a:endParaRPr lang="en-US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3058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Beware of brand new solutions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7. It’s a training engagement!</a:t>
            </a:r>
            <a:endParaRPr lang="en-US" b="1" dirty="0"/>
          </a:p>
        </p:txBody>
      </p:sp>
      <p:pic>
        <p:nvPicPr>
          <p:cNvPr id="158724" name="Picture 4" descr="http://www.barbron.com/homecas/images/compt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248400" cy="41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905000"/>
            <a:ext cx="9134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8. 15 </a:t>
            </a:r>
            <a:r>
              <a:rPr lang="en-US" b="1" dirty="0" smtClean="0"/>
              <a:t>Year Timeline for </a:t>
            </a:r>
            <a:br>
              <a:rPr lang="en-US" b="1" dirty="0" smtClean="0"/>
            </a:br>
            <a:r>
              <a:rPr lang="en-US" b="1" dirty="0" smtClean="0"/>
              <a:t>Accounting System Engagements</a:t>
            </a:r>
            <a:endParaRPr lang="en-US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2219324" y="3095625"/>
            <a:ext cx="1952625" cy="1828800"/>
          </a:xfrm>
          <a:prstGeom prst="wedgeRectCallout">
            <a:avLst>
              <a:gd name="adj1" fmla="val 2580"/>
              <a:gd name="adj2" fmla="val -9825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After Y2K</a:t>
            </a:r>
            <a:r>
              <a:rPr lang="en-US" sz="1600" b="1" baseline="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/>
              <a:t> Companies Stop Buying Accounting Systems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14299" y="3086099"/>
            <a:ext cx="1952625" cy="1828800"/>
          </a:xfrm>
          <a:prstGeom prst="wedgeRectCallout">
            <a:avLst>
              <a:gd name="adj1" fmla="val 18191"/>
              <a:gd name="adj2" fmla="val -975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Due to Fears Regarding Y2K Bug, massive Replacement of Accounting Systems</a:t>
            </a:r>
          </a:p>
          <a:p>
            <a:pPr algn="ctr"/>
            <a:r>
              <a:rPr lang="en-US" sz="1600" b="1" dirty="0"/>
              <a:t>Begins</a:t>
            </a:r>
            <a:endParaRPr lang="en-US" sz="8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6496050" y="3095624"/>
            <a:ext cx="2495550" cy="1828800"/>
          </a:xfrm>
          <a:prstGeom prst="wedgeRectCallout">
            <a:avLst>
              <a:gd name="adj1" fmla="val 36727"/>
              <a:gd name="adj2" fmla="val -9547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12 years Later - Is it </a:t>
            </a:r>
            <a:r>
              <a:rPr lang="en-US" sz="1600" b="1" dirty="0" smtClean="0"/>
              <a:t>Nearly Time </a:t>
            </a:r>
            <a:r>
              <a:rPr lang="en-US" sz="1600" b="1" dirty="0"/>
              <a:t>for Companies to Once Again Replace Their Accounting Systems?</a:t>
            </a:r>
          </a:p>
          <a:p>
            <a:pPr algn="ctr"/>
            <a:r>
              <a:rPr lang="en-US" sz="1600" b="1" dirty="0"/>
              <a:t>Many Experts Think So!</a:t>
            </a:r>
            <a:endParaRPr lang="en-US" sz="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371850" y="2209800"/>
            <a:ext cx="3838574" cy="2714625"/>
            <a:chOff x="3371850" y="3000375"/>
            <a:chExt cx="3838574" cy="2714625"/>
          </a:xfrm>
        </p:grpSpPr>
        <p:sp>
          <p:nvSpPr>
            <p:cNvPr id="11" name="Rectangular Callout 10"/>
            <p:cNvSpPr/>
            <p:nvPr/>
          </p:nvSpPr>
          <p:spPr>
            <a:xfrm>
              <a:off x="4314823" y="3886200"/>
              <a:ext cx="2028825" cy="1828800"/>
            </a:xfrm>
            <a:prstGeom prst="wedgeRectCallout">
              <a:avLst>
                <a:gd name="adj1" fmla="val -20550"/>
                <a:gd name="adj2" fmla="val -50023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For </a:t>
              </a:r>
              <a:r>
                <a:rPr lang="en-US" sz="1600" b="1" dirty="0"/>
                <a:t>Many Years </a:t>
              </a:r>
              <a:r>
                <a:rPr lang="en-US" sz="1600" b="1" dirty="0" smtClean="0"/>
                <a:t>Y2K Affects the </a:t>
              </a:r>
              <a:r>
                <a:rPr lang="en-US" sz="1600" b="1" dirty="0"/>
                <a:t>Normal Buying Behavior of the Public.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>
              <a:off x="3371850" y="3000375"/>
              <a:ext cx="942975" cy="838200"/>
            </a:xfrm>
            <a:prstGeom prst="line">
              <a:avLst/>
            </a:prstGeom>
            <a:ln w="57150">
              <a:prstDash val="sysDash"/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315076" y="3038475"/>
              <a:ext cx="895348" cy="847725"/>
            </a:xfrm>
            <a:prstGeom prst="line">
              <a:avLst/>
            </a:prstGeom>
            <a:ln w="57150">
              <a:prstDash val="sysDash"/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zy2kb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334000"/>
            <a:ext cx="1113757" cy="1181100"/>
          </a:xfrm>
          <a:prstGeom prst="rect">
            <a:avLst/>
          </a:prstGeom>
        </p:spPr>
      </p:pic>
      <p:pic>
        <p:nvPicPr>
          <p:cNvPr id="15" name="Picture 8" descr="http://www.clipartheaven.com/clipart/money/empty_pocke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257800"/>
            <a:ext cx="831526" cy="1219295"/>
          </a:xfrm>
          <a:prstGeom prst="rect">
            <a:avLst/>
          </a:prstGeom>
          <a:noFill/>
        </p:spPr>
      </p:pic>
      <p:pic>
        <p:nvPicPr>
          <p:cNvPr id="16" name="Picture 10" descr="http://www.fotosearch.com/bthumb/UNN/UNN223/u16353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14950"/>
            <a:ext cx="1148379" cy="1162050"/>
          </a:xfrm>
          <a:prstGeom prst="rect">
            <a:avLst/>
          </a:prstGeom>
          <a:noFill/>
        </p:spPr>
      </p:pic>
      <p:pic>
        <p:nvPicPr>
          <p:cNvPr id="17" name="Picture 14" descr="https://access.coffeyville.edu/ics/uploads/question_m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257800"/>
            <a:ext cx="1173321" cy="123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/>
              <a:t>List of </a:t>
            </a:r>
            <a:r>
              <a:rPr lang="en-US" b="1" dirty="0" smtClean="0"/>
              <a:t>3,600 Features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447800" y="3105835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www.asaresearch.com/articles/features_list.htm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295401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Carlton’s Top Ten 10 Selection  Criteria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i="1" dirty="0" smtClean="0"/>
              <a:t>(With 10 additional criteria for good measure)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3962400" cy="4876800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Look and Feel </a:t>
            </a:r>
          </a:p>
          <a:p>
            <a:pPr marL="514350" indent="-514350" algn="l"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Financial Statements</a:t>
            </a:r>
          </a:p>
          <a:p>
            <a:pPr marL="514350" indent="-514350" algn="l"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Customization</a:t>
            </a:r>
          </a:p>
          <a:p>
            <a:pPr marL="514350" indent="-514350" algn="l"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Drill Down</a:t>
            </a:r>
          </a:p>
          <a:p>
            <a:pPr marL="514350" indent="-514350" algn="l"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Account Number</a:t>
            </a:r>
          </a:p>
          <a:p>
            <a:pPr marL="514350" indent="-514350" algn="l"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Office Integration</a:t>
            </a:r>
          </a:p>
          <a:p>
            <a:pPr marL="514350" indent="-514350" algn="l"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Add-On Modules</a:t>
            </a:r>
          </a:p>
          <a:p>
            <a:pPr marL="514350" indent="-514350" algn="l"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Database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Notes &amp; Attachments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Well-Proven</a:t>
            </a:r>
            <a:endParaRPr lang="en-US" i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1676400"/>
            <a:ext cx="4267200" cy="48768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Inventory Pricing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Unit of Measure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Allocations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Commissions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Web Store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Supply Chain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Web Portal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Product Configurator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Sales Order processing</a:t>
            </a:r>
          </a:p>
          <a:p>
            <a:pPr marL="514350" marR="0" lvl="0" indent="-5143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11"/>
              <a:tabLst/>
              <a:defRPr/>
            </a:pPr>
            <a:r>
              <a:rPr lang="en-US" sz="2400" i="1" dirty="0" smtClean="0"/>
              <a:t>Ratio Reporting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11"/>
              <a:tabLst/>
              <a:defRPr/>
            </a:pPr>
            <a:endParaRPr lang="en-US" sz="2700" i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11"/>
              <a:tabLst/>
              <a:defRPr/>
            </a:pPr>
            <a:endParaRPr lang="en-US" sz="2700" i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11"/>
              <a:tabLst/>
              <a:defRPr/>
            </a:pPr>
            <a:endParaRPr lang="en-US" sz="2700" i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11"/>
              <a:tabLst/>
              <a:defRPr/>
            </a:pPr>
            <a:endParaRPr kumimoji="0" lang="en-US" sz="2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11"/>
              <a:tabLst/>
              <a:defRPr/>
            </a:pPr>
            <a:endParaRPr kumimoji="0" lang="en-US" sz="2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Look and Feel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 Carlton Collins 3.jpg"/>
          <p:cNvPicPr>
            <a:picLocks noChangeAspect="1"/>
          </p:cNvPicPr>
          <p:nvPr/>
        </p:nvPicPr>
        <p:blipFill>
          <a:blip r:embed="rId3" cstate="print">
            <a:lum bright="54000"/>
          </a:blip>
          <a:stretch>
            <a:fillRect/>
          </a:stretch>
        </p:blipFill>
        <p:spPr>
          <a:xfrm>
            <a:off x="2971800" y="381000"/>
            <a:ext cx="5864445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53340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J. Carlton Collins, CPA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6400800" cy="121920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chemeClr val="tx1"/>
                </a:solidFill>
              </a:rPr>
              <a:t>“It is my honor to </a:t>
            </a:r>
            <a:r>
              <a:rPr lang="en-US" i="1" dirty="0" smtClean="0">
                <a:solidFill>
                  <a:schemeClr val="tx1"/>
                </a:solidFill>
              </a:rPr>
              <a:t>host the 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2010 Accounting Software Expo”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4876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Installing Systems for 25+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 of the World’s Number One Book On Installing Accounting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i="1" dirty="0" smtClean="0"/>
              <a:t>Has Implemented 275+ Systems in the Atlanta Area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b="1" i="1" dirty="0" smtClean="0">
                <a:solidFill>
                  <a:schemeClr val="tx1"/>
                </a:solidFill>
              </a:rPr>
              <a:t>Look and Feel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305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Consistent look and feel.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Attractive, colorful.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Data Fields that are easy to read.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Fonts that are large enough to read.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Icon buttons and spinners that are large enough to easily click on.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Well-designed menus.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Tabbed Dialog boxes.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Spinners, pull down boxes, and radio buttons.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Mouse-less data entry.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Icons that are understandable, perhaps with tool tips thrown in.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Titles that line up, data input fields that line up.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Screens that fill the page, no background clutter visible.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The ESC closes the current window and backs you through the system.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Hyperlinks that help you drill around.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/>
              <a:t>Double clicks that allow you to drill down.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 algn="ctr"/>
            <a:r>
              <a:rPr lang="en-US" sz="2000" b="1" dirty="0" smtClean="0"/>
              <a:t>Following are Some Examples screens from selected products: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saresearch.com/images/advan_lookf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848600" cy="58829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Sage ACCPAC ERP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64885" y="990600"/>
            <a:ext cx="5374315" cy="1312427"/>
            <a:chOff x="3464885" y="990600"/>
            <a:chExt cx="5374315" cy="1312427"/>
          </a:xfrm>
        </p:grpSpPr>
        <p:sp>
          <p:nvSpPr>
            <p:cNvPr id="4" name="Down Arrow 3"/>
            <p:cNvSpPr/>
            <p:nvPr/>
          </p:nvSpPr>
          <p:spPr>
            <a:xfrm rot="3661869">
              <a:off x="4774880" y="741295"/>
              <a:ext cx="251737" cy="2871728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9906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Data Fields have white background and borders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74516" y="1905000"/>
            <a:ext cx="7064684" cy="1455317"/>
            <a:chOff x="1774516" y="1905000"/>
            <a:chExt cx="7064684" cy="1455317"/>
          </a:xfrm>
        </p:grpSpPr>
        <p:sp>
          <p:nvSpPr>
            <p:cNvPr id="7" name="Down Arrow 6"/>
            <p:cNvSpPr/>
            <p:nvPr/>
          </p:nvSpPr>
          <p:spPr>
            <a:xfrm rot="3661869">
              <a:off x="4024537" y="855743"/>
              <a:ext cx="254553" cy="4754596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9800" y="1905000"/>
              <a:ext cx="281940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Data labels Line Up Neatly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95407" y="2590800"/>
            <a:ext cx="6043793" cy="1317649"/>
            <a:chOff x="2795407" y="2590800"/>
            <a:chExt cx="6043793" cy="1317649"/>
          </a:xfrm>
        </p:grpSpPr>
        <p:sp>
          <p:nvSpPr>
            <p:cNvPr id="9" name="Down Arrow 8"/>
            <p:cNvSpPr/>
            <p:nvPr/>
          </p:nvSpPr>
          <p:spPr>
            <a:xfrm rot="3661869">
              <a:off x="4538253" y="1933619"/>
              <a:ext cx="231984" cy="3717676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25908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Data Boxes Do Not Line Up Neatly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91313" y="3505200"/>
            <a:ext cx="5147887" cy="1160026"/>
            <a:chOff x="3691313" y="3505200"/>
            <a:chExt cx="5147887" cy="1160026"/>
          </a:xfrm>
        </p:grpSpPr>
        <p:sp>
          <p:nvSpPr>
            <p:cNvPr id="11" name="Down Arrow 10"/>
            <p:cNvSpPr/>
            <p:nvPr/>
          </p:nvSpPr>
          <p:spPr>
            <a:xfrm rot="3661869">
              <a:off x="5001308" y="3103494"/>
              <a:ext cx="251737" cy="2871728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35052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Tabbed Dialog Boxes help Organize Multiple  Screens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97938" y="1723597"/>
            <a:ext cx="3941262" cy="3362269"/>
            <a:chOff x="4897938" y="1723597"/>
            <a:chExt cx="3941262" cy="3362269"/>
          </a:xfrm>
        </p:grpSpPr>
        <p:sp>
          <p:nvSpPr>
            <p:cNvPr id="13" name="Down Arrow 12"/>
            <p:cNvSpPr/>
            <p:nvPr/>
          </p:nvSpPr>
          <p:spPr>
            <a:xfrm rot="8515495">
              <a:off x="4897938" y="1723597"/>
              <a:ext cx="235037" cy="3362269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4495800"/>
              <a:ext cx="281940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This Spinner is Too Small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27644" y="213683"/>
            <a:ext cx="4911556" cy="6169054"/>
            <a:chOff x="3927644" y="213683"/>
            <a:chExt cx="4911556" cy="6169054"/>
          </a:xfrm>
        </p:grpSpPr>
        <p:sp>
          <p:nvSpPr>
            <p:cNvPr id="15" name="Down Arrow 14"/>
            <p:cNvSpPr/>
            <p:nvPr/>
          </p:nvSpPr>
          <p:spPr>
            <a:xfrm rot="8213986">
              <a:off x="3927644" y="213683"/>
              <a:ext cx="235222" cy="6169054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9800" y="51816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Company Name is Clearly Visible</a:t>
              </a:r>
              <a:endParaRPr lang="en-US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0" y="6135624"/>
            <a:ext cx="457200" cy="153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1D1D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/>
              <a:t>4/7/08</a:t>
            </a:r>
            <a:br>
              <a:rPr lang="en-US" sz="900" dirty="0" smtClean="0"/>
            </a:br>
            <a:endParaRPr lang="en-US" sz="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20849" y="6019800"/>
            <a:ext cx="7618351" cy="646331"/>
            <a:chOff x="1220849" y="6019800"/>
            <a:chExt cx="7618351" cy="646331"/>
          </a:xfrm>
        </p:grpSpPr>
        <p:sp>
          <p:nvSpPr>
            <p:cNvPr id="18" name="Down Arrow 17"/>
            <p:cNvSpPr/>
            <p:nvPr/>
          </p:nvSpPr>
          <p:spPr>
            <a:xfrm rot="5587830">
              <a:off x="3666760" y="3865160"/>
              <a:ext cx="199507" cy="5091329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9800" y="60198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Current Date is Clearly Visible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Dynamics.GP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 rot="8213986">
            <a:off x="3927644" y="213683"/>
            <a:ext cx="235222" cy="6169054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4" descr="http://www.albaspectrum.com/MSDynamicsGPImages/Microsoft%20Great%20Plains%20Dynamics%20GP%20Customer%20Maintenance%20Dexterity%20For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828675"/>
            <a:ext cx="6819900" cy="5953125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2975189" y="990600"/>
            <a:ext cx="5864011" cy="1423644"/>
            <a:chOff x="2975189" y="990600"/>
            <a:chExt cx="5864011" cy="1423644"/>
          </a:xfrm>
        </p:grpSpPr>
        <p:sp>
          <p:nvSpPr>
            <p:cNvPr id="4" name="Down Arrow 3"/>
            <p:cNvSpPr/>
            <p:nvPr/>
          </p:nvSpPr>
          <p:spPr>
            <a:xfrm rot="3661869">
              <a:off x="4559961" y="555152"/>
              <a:ext cx="274320" cy="3443863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9906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Data Fields have Easy Search and Lookup Buttons</a:t>
              </a:r>
              <a:endParaRPr lang="en-US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7992" y="1828800"/>
            <a:ext cx="7741208" cy="1638752"/>
            <a:chOff x="1097992" y="1828800"/>
            <a:chExt cx="7741208" cy="1638752"/>
          </a:xfrm>
        </p:grpSpPr>
        <p:sp>
          <p:nvSpPr>
            <p:cNvPr id="7" name="Down Arrow 6"/>
            <p:cNvSpPr/>
            <p:nvPr/>
          </p:nvSpPr>
          <p:spPr>
            <a:xfrm rot="3661869">
              <a:off x="3678607" y="612617"/>
              <a:ext cx="274320" cy="5435550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9800" y="18288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Data labels Are Hyperlinked to Detailed Lists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2648" y="2667000"/>
            <a:ext cx="8006552" cy="2114490"/>
            <a:chOff x="832648" y="2667000"/>
            <a:chExt cx="8006552" cy="2114490"/>
          </a:xfrm>
        </p:grpSpPr>
        <p:sp>
          <p:nvSpPr>
            <p:cNvPr id="9" name="Down Arrow 8"/>
            <p:cNvSpPr/>
            <p:nvPr/>
          </p:nvSpPr>
          <p:spPr>
            <a:xfrm rot="3314231">
              <a:off x="3885379" y="1454439"/>
              <a:ext cx="274320" cy="6379782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26670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VCR Buttons for Scrolling through Lists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67537" y="2867699"/>
            <a:ext cx="6071663" cy="1283832"/>
            <a:chOff x="2767537" y="2867699"/>
            <a:chExt cx="6071663" cy="1283832"/>
          </a:xfrm>
        </p:grpSpPr>
        <p:sp>
          <p:nvSpPr>
            <p:cNvPr id="11" name="Down Arrow 10"/>
            <p:cNvSpPr/>
            <p:nvPr/>
          </p:nvSpPr>
          <p:spPr>
            <a:xfrm rot="7319574">
              <a:off x="4486748" y="1148488"/>
              <a:ext cx="274320" cy="3712742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35052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Integration to Microsoft Office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saresearch.com/images/screen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7696200" cy="54889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Sage MAS 200 ERP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46088" y="990600"/>
            <a:ext cx="5493112" cy="535488"/>
            <a:chOff x="3346088" y="990600"/>
            <a:chExt cx="5493112" cy="535488"/>
          </a:xfrm>
        </p:grpSpPr>
        <p:sp>
          <p:nvSpPr>
            <p:cNvPr id="4" name="Down Arrow 3"/>
            <p:cNvSpPr/>
            <p:nvPr/>
          </p:nvSpPr>
          <p:spPr>
            <a:xfrm rot="4722476" flipH="1">
              <a:off x="4944085" y="-346471"/>
              <a:ext cx="274562" cy="3470555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990600"/>
              <a:ext cx="281940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Nice Tabbed Dialog Boxes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19800" y="1828800"/>
            <a:ext cx="2819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But screen is busy and  data labels do not line up – eyes 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26495" y="2667000"/>
            <a:ext cx="7512705" cy="1860930"/>
            <a:chOff x="1326495" y="2667000"/>
            <a:chExt cx="7512705" cy="1860930"/>
          </a:xfrm>
        </p:grpSpPr>
        <p:sp>
          <p:nvSpPr>
            <p:cNvPr id="9" name="Down Arrow 8"/>
            <p:cNvSpPr/>
            <p:nvPr/>
          </p:nvSpPr>
          <p:spPr>
            <a:xfrm rot="3314231">
              <a:off x="4014914" y="1565191"/>
              <a:ext cx="274320" cy="5651157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26670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VCR Buttons for Scrolling through Lists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76600" y="3505200"/>
            <a:ext cx="5562600" cy="369332"/>
            <a:chOff x="3276600" y="3505200"/>
            <a:chExt cx="5562600" cy="369332"/>
          </a:xfrm>
        </p:grpSpPr>
        <p:sp>
          <p:nvSpPr>
            <p:cNvPr id="11" name="Down Arrow 10"/>
            <p:cNvSpPr/>
            <p:nvPr/>
          </p:nvSpPr>
          <p:spPr>
            <a:xfrm rot="5400000">
              <a:off x="4995811" y="1862189"/>
              <a:ext cx="274320" cy="3712742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3505200"/>
              <a:ext cx="281940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Clear, Easy to Read Icons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espakistan.com/images/manufactu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17" y="854075"/>
            <a:ext cx="7488883" cy="5775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Dynamics.NAV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986916" y="990600"/>
            <a:ext cx="7852284" cy="2080954"/>
            <a:chOff x="986916" y="990600"/>
            <a:chExt cx="7852284" cy="2080954"/>
          </a:xfrm>
        </p:grpSpPr>
        <p:sp>
          <p:nvSpPr>
            <p:cNvPr id="4" name="Down Arrow 3"/>
            <p:cNvSpPr/>
            <p:nvPr/>
          </p:nvSpPr>
          <p:spPr>
            <a:xfrm rot="3661869">
              <a:off x="3614173" y="169977"/>
              <a:ext cx="274320" cy="5528834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9906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Main Menu on the Side is Always Visible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57372" y="1958491"/>
            <a:ext cx="5681828" cy="403709"/>
            <a:chOff x="3157372" y="1958491"/>
            <a:chExt cx="5681828" cy="403709"/>
          </a:xfrm>
        </p:grpSpPr>
        <p:sp>
          <p:nvSpPr>
            <p:cNvPr id="7" name="Down Arrow 6"/>
            <p:cNvSpPr/>
            <p:nvPr/>
          </p:nvSpPr>
          <p:spPr>
            <a:xfrm rot="5563507">
              <a:off x="4830189" y="285674"/>
              <a:ext cx="274320" cy="3619953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9800" y="1992868"/>
              <a:ext cx="281940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Tabbed Dialog Boxes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73098" y="2667000"/>
            <a:ext cx="3466102" cy="646331"/>
            <a:chOff x="5373098" y="2667000"/>
            <a:chExt cx="3466102" cy="646331"/>
          </a:xfrm>
        </p:grpSpPr>
        <p:sp>
          <p:nvSpPr>
            <p:cNvPr id="9" name="Down Arrow 8"/>
            <p:cNvSpPr/>
            <p:nvPr/>
          </p:nvSpPr>
          <p:spPr>
            <a:xfrm rot="6217678">
              <a:off x="5885682" y="2227445"/>
              <a:ext cx="274320" cy="1299487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26670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Data Labels and Data Field Line Up Neatly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9800" y="3505200"/>
            <a:ext cx="2819400" cy="3104993"/>
            <a:chOff x="6019800" y="3505200"/>
            <a:chExt cx="2819400" cy="3104993"/>
          </a:xfrm>
        </p:grpSpPr>
        <p:sp>
          <p:nvSpPr>
            <p:cNvPr id="11" name="Down Arrow 10"/>
            <p:cNvSpPr/>
            <p:nvPr/>
          </p:nvSpPr>
          <p:spPr>
            <a:xfrm rot="1796614">
              <a:off x="6457835" y="3607953"/>
              <a:ext cx="274320" cy="3002240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3505200"/>
              <a:ext cx="2819400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Current System Date Displayed at Bottom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Let’s Play</a:t>
            </a:r>
            <a:br>
              <a:rPr lang="en-US" sz="3200" b="1" dirty="0" smtClean="0"/>
            </a:br>
            <a:r>
              <a:rPr lang="en-US" sz="3200" b="1" dirty="0" smtClean="0"/>
              <a:t>What’s Wrong Here?</a:t>
            </a:r>
            <a:endParaRPr lang="en-US" sz="3200" b="1" dirty="0"/>
          </a:p>
        </p:txBody>
      </p:sp>
      <p:pic>
        <p:nvPicPr>
          <p:cNvPr id="33794" name="Picture 2" descr="http://www.accountingsoftwarenews.com/mas90/screen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781800" cy="49162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1371600"/>
            <a:ext cx="48768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Sage MAS 200 ERP Screen </a:t>
            </a:r>
          </a:p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s a Little Busy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ce-sols.com/images/custo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239000" cy="551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Let’s Play</a:t>
            </a:r>
            <a:br>
              <a:rPr lang="en-US" sz="3200" b="1" dirty="0" smtClean="0"/>
            </a:br>
            <a:r>
              <a:rPr lang="en-US" sz="3200" b="1" dirty="0" smtClean="0"/>
              <a:t>What’s Wrong Here?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752600"/>
            <a:ext cx="48768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Ace Solutions screen has data fields all over the place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futuresmooth.com/images/customer-scre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15200" cy="51856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Let’s Play</a:t>
            </a:r>
            <a:br>
              <a:rPr lang="en-US" sz="3200" b="1" dirty="0" smtClean="0"/>
            </a:br>
            <a:r>
              <a:rPr lang="en-US" sz="3200" b="1" dirty="0" smtClean="0"/>
              <a:t>What’s Wrong Here?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962400"/>
            <a:ext cx="48768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FutureSmooth screen does not contain many data fields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coresystems.biz/b_products/ScreenCaps/CUSTOMER%20SCREEN%20C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467600" cy="541109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Let’s Play</a:t>
            </a:r>
            <a:br>
              <a:rPr lang="en-US" sz="3200" b="1" dirty="0" smtClean="0"/>
            </a:br>
            <a:r>
              <a:rPr lang="en-US" sz="3200" b="1" dirty="0" smtClean="0"/>
              <a:t>What’s Wrong Here?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752600"/>
            <a:ext cx="4876800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Core Systems screen is not bad, but it has no company name, system date, look up buttons, VCR buttons, hyperlinks,  OK button.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rescentsystems.com/content/graphics/memberdemographics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477000" cy="48972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Let’s Play</a:t>
            </a:r>
            <a:br>
              <a:rPr lang="en-US" sz="3200" b="1" dirty="0" smtClean="0"/>
            </a:br>
            <a:r>
              <a:rPr lang="en-US" sz="3200" b="1" dirty="0" smtClean="0"/>
              <a:t>What’s Wrong Here?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371600"/>
            <a:ext cx="48768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 the Data Labels and Fields in this Cresent Systems Screen Line Up Neatly?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1447800" y="3124200"/>
            <a:ext cx="6858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-0.01614 0.0007 -0.03767 -0.01412 -0.04826 0.00208 C -0.10868 0.09537 0.00191 0.07384 -0.08212 0.0794 C -0.08316 0.11134 -0.08403 0.13426 -0.08871 0.16343 C -0.08385 0.25255 -0.09878 0.12523 -0.00486 0.19769 C 0.00868 0.2081 -0.00364 0.23935 -0.00312 0.26019 C -0.00746 0.3081 0.00226 0.2544 -0.05312 0.28171 C -0.05816 0.28426 -0.05312 0.29607 -0.05312 0.30324 " pathEditMode="relative" ptsTypes="fffffffA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838200"/>
            <a:ext cx="5562600" cy="11652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J. Carlton Collins, CPA</a:t>
            </a:r>
            <a:endParaRPr lang="en-US" sz="4000" b="1" dirty="0"/>
          </a:p>
        </p:txBody>
      </p:sp>
      <p:pic>
        <p:nvPicPr>
          <p:cNvPr id="8" name="Picture 7" descr="J Carlton Collins Pictur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1000" y="381000"/>
            <a:ext cx="1850095" cy="1905000"/>
          </a:xfrm>
          <a:prstGeom prst="rect">
            <a:avLst/>
          </a:prstGeom>
        </p:spPr>
      </p:pic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700" y="1905000"/>
            <a:ext cx="6134100" cy="400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tantrack.com/tt/shots/Customer_Screen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798018" cy="548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Let’s Play</a:t>
            </a:r>
            <a:br>
              <a:rPr lang="en-US" sz="3200" b="1" dirty="0" smtClean="0"/>
            </a:br>
            <a:r>
              <a:rPr lang="en-US" sz="3200" b="1" dirty="0" smtClean="0"/>
              <a:t>What’s Wrong Here?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066800" y="3276600"/>
            <a:ext cx="6858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1219200"/>
            <a:ext cx="60198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data labels on this TanTrack screen are right justified – which makes the eye ball work a little harder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0648 -0.00121 0.01389 0.00156 0.01921 C 0.00347 0.02268 0.00816 0.02037 0.01129 0.0213 C 0.01302 0.02176 0.01441 0.02315 0.01615 0.02361 C 0.01875 0.02454 0.02153 0.025 0.02413 0.02569 C 0.02465 0.03634 0.02257 0.04792 0.02587 0.05787 C 0.02708 0.0618 0.03854 0.05949 0.03542 0.06018 C 0.02431 0.06227 0.01285 0.06157 0.00156 0.06227 C -0.00312 0.07176 -0.00833 0.07592 -0.0033 0.08796 C -0.00243 0.09005 0 0.08958 0.00156 0.09028 C -0.00052 0.09861 -0.00399 0.10995 0.00156 0.11805 C 0.00486 0.12292 0.01129 0.11967 0.01615 0.12037 C 0.01181 0.13842 0.01823 0.1368 0.02899 0.13958 C 0.02743 0.14028 0.02587 0.14143 0.02413 0.1419 C 0.01997 0.14305 0.01528 0.14213 0.01129 0.14398 C 0.00764 0.1456 0.00486 0.14977 0.00156 0.15255 C 0 0.15393 -0.0033 0.15694 -0.0033 0.15694 C -0.00434 0.16157 -0.00816 0.16481 -0.00816 0.16967 C -0.00885 0.20833 -0.02413 0.26366 0.00799 0.27523 C 0.0007 0.28981 0.00278 0.2831 0 0.29444 C 0.00226 0.30694 -0.00035 0.30486 -0.0033 0.31597 C -0.00382 0.32245 -0.00486 0.33542 -0.00486 0.33542 " pathEditMode="relative" ptsTypes="fffffffffffffffffffff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prodatasolution.com/resources/100$25+eMail+Call+Customer+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143875" cy="55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Let’s Play</a:t>
            </a:r>
            <a:br>
              <a:rPr lang="en-US" sz="3200" b="1" dirty="0" smtClean="0"/>
            </a:br>
            <a:r>
              <a:rPr lang="en-US" sz="3200" b="1" dirty="0" smtClean="0"/>
              <a:t>What’s Wrong Here?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648200"/>
            <a:ext cx="6019800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data labels on this ProData screen are right justified – which makes the eye ball work a little harder</a:t>
            </a:r>
          </a:p>
          <a:p>
            <a:pPr algn="ctr"/>
            <a:r>
              <a:rPr lang="en-US" sz="2400" b="1" dirty="0" smtClean="0"/>
              <a:t>No system date is shown</a:t>
            </a:r>
          </a:p>
          <a:p>
            <a:pPr algn="ctr"/>
            <a:r>
              <a:rPr lang="en-US" sz="2400" b="1" dirty="0" smtClean="0"/>
              <a:t>No company name is shown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namosoft.nl/help/images/oe_scr_custom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467600" cy="530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Let’s Play</a:t>
            </a:r>
            <a:br>
              <a:rPr lang="en-US" sz="3200" b="1" dirty="0" smtClean="0"/>
            </a:br>
            <a:r>
              <a:rPr lang="en-US" sz="3200" b="1" dirty="0" smtClean="0"/>
              <a:t>What’s Wrong Here?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219200"/>
            <a:ext cx="62484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</a:t>
            </a:r>
            <a:r>
              <a:rPr lang="en-US" sz="2400" b="1" dirty="0" err="1" smtClean="0"/>
              <a:t>Soset</a:t>
            </a:r>
            <a:r>
              <a:rPr lang="en-US" sz="2400" b="1" dirty="0" smtClean="0"/>
              <a:t> screen is fairly busy, and the grayed out check boxes are  difficult to read – even when checked.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Financial Reporting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38200" y="990600"/>
            <a:ext cx="7391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How many default financial statements come standard with the system?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Is a Statement of Cash Flows included? (FASB 52 Requirement) 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you define the desired date range to the day?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you report on a single a department, division, fund or account segment?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the report be scheduled to print, publish, or send automatically?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the reports be sent to an e-mail address (or fax machine)?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multiple reports be grouped together and printed as a single group, instead of selecting dozens of  individual reports each month?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the report format be easily customized to add new columns or rows? 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 reports print fast?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you print financial reports to the screen?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 reports printed to the screen have fixed headers and row labels so you can scroll the data and still know what you are looking at?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reports be exported or cut and pasted into Microsoft Excel for “what-if” analysis or charting?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 reports offer “drill-down” and “drill-around” capabilities?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asaresearch.com/images/printi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392798" cy="516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Sage MAS 200 Print Reports Options Box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asaresearch.com/images/printi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Sage MAS 200 Printed Report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81200"/>
            <a:ext cx="7239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No option to e-mail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Headers and row labels not fixed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No drill down capabilities on this particular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No export to Excel or Word option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espakistan.com/images/sales-and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458200" cy="65445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Dynamics.NAV Printed Report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419600"/>
            <a:ext cx="72390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Drillable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Filterable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Export to Excel or 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Scrollable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Menu  of Reports shown on left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microsoft.com/library/media/1033/business/images/dynamics/screenshotimages/77446_900x720_NDCustMarked_.jpg"/>
          <p:cNvPicPr>
            <a:picLocks noChangeAspect="1" noChangeArrowheads="1"/>
          </p:cNvPicPr>
          <p:nvPr/>
        </p:nvPicPr>
        <p:blipFill>
          <a:blip r:embed="rId3" cstate="print"/>
          <a:srcRect t="10467" r="21107" b="10381"/>
          <a:stretch>
            <a:fillRect/>
          </a:stretch>
        </p:blipFill>
        <p:spPr bwMode="auto">
          <a:xfrm>
            <a:off x="609600" y="1066799"/>
            <a:ext cx="6781800" cy="544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Dynamics.GP Reporting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886200"/>
            <a:ext cx="7239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Action pane at top for easy printing and exporting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Info bar at bottom displays details, so less reporting is really needed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7010400" y="1371600"/>
            <a:ext cx="685800" cy="609600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7" name="Heptagon 6"/>
          <p:cNvSpPr/>
          <p:nvPr/>
        </p:nvSpPr>
        <p:spPr>
          <a:xfrm>
            <a:off x="7086600" y="5486400"/>
            <a:ext cx="685800" cy="609600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replicon.com/images/screenshots/timesheet/integration/accpac1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68580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Sage ACCPAC Report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886200"/>
            <a:ext cx="7239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Fonts are pretty small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itfilms.tv/images/news/SherlockSmall.jpg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5020056" y="1828800"/>
            <a:ext cx="4123944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1"/>
            <a:ext cx="77724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Today’s OBJECTIVES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620000" cy="4495800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en-US" sz="2400" i="1" dirty="0" smtClean="0">
                <a:solidFill>
                  <a:schemeClr val="tx1"/>
                </a:solidFill>
              </a:rPr>
              <a:t>Present to you the very best accounting solutions in the world.</a:t>
            </a:r>
          </a:p>
          <a:p>
            <a:pPr marL="342900" indent="-342900" algn="l">
              <a:buAutoNum type="arabicPeriod"/>
            </a:pPr>
            <a:r>
              <a:rPr lang="en-US" sz="2400" i="1" dirty="0" smtClean="0">
                <a:solidFill>
                  <a:schemeClr val="tx1"/>
                </a:solidFill>
              </a:rPr>
              <a:t>Introduce you to knowledgeable industry experts.</a:t>
            </a:r>
          </a:p>
          <a:p>
            <a:pPr marL="342900" indent="-342900" algn="l">
              <a:buAutoNum type="arabicPeriod"/>
            </a:pPr>
            <a:r>
              <a:rPr lang="en-US" sz="2400" i="1" dirty="0" smtClean="0">
                <a:solidFill>
                  <a:schemeClr val="tx1"/>
                </a:solidFill>
              </a:rPr>
              <a:t>Present the information in an </a:t>
            </a:r>
            <a:r>
              <a:rPr lang="en-US" sz="2400" i="1" dirty="0" smtClean="0">
                <a:solidFill>
                  <a:schemeClr val="tx1"/>
                </a:solidFill>
              </a:rPr>
              <a:t>educational format &amp; help you learn what to look for in an accounting system.</a:t>
            </a:r>
          </a:p>
          <a:p>
            <a:pPr marL="342900" indent="-342900" algn="l">
              <a:buAutoNum type="arabicPeriod"/>
            </a:pPr>
            <a:r>
              <a:rPr lang="en-US" sz="2400" i="1" dirty="0" smtClean="0">
                <a:solidFill>
                  <a:schemeClr val="tx1"/>
                </a:solidFill>
              </a:rPr>
              <a:t>Provide you with strategies</a:t>
            </a:r>
            <a:r>
              <a:rPr lang="en-US" sz="2400" i="1" dirty="0" smtClean="0">
                <a:solidFill>
                  <a:schemeClr val="tx1"/>
                </a:solidFill>
              </a:rPr>
              <a:t>, tips, and suggestions for evaluating and selecting just the right system for your </a:t>
            </a:r>
            <a:r>
              <a:rPr lang="en-US" sz="2400" i="1" dirty="0" smtClean="0">
                <a:solidFill>
                  <a:schemeClr val="tx1"/>
                </a:solidFill>
              </a:rPr>
              <a:t>needs.</a:t>
            </a:r>
          </a:p>
          <a:p>
            <a:pPr marL="342900" indent="-342900" algn="l">
              <a:buAutoNum type="arabicPeriod"/>
            </a:pPr>
            <a:r>
              <a:rPr lang="en-US" sz="2400" i="1" dirty="0" smtClean="0">
                <a:solidFill>
                  <a:schemeClr val="tx1"/>
                </a:solidFill>
              </a:rPr>
              <a:t>Provide </a:t>
            </a:r>
            <a:r>
              <a:rPr lang="en-US" sz="2400" i="1" dirty="0" smtClean="0">
                <a:solidFill>
                  <a:schemeClr val="tx1"/>
                </a:solidFill>
              </a:rPr>
              <a:t>top High quality continuing professionals education for those who need CPE credits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download.oracle.com/docs/html/B13970_01/images/d40_glob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077200" cy="543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Oracle Sample Report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733800"/>
            <a:ext cx="72390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Nice menu of reports to the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Nice selection of tools at 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Scrollable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Drillable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Multiple sheet format (similar to Excel)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keybusinesssolutions.com.au/Images/XLRe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01210"/>
            <a:ext cx="7350125" cy="57567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SAP Business One Dashboard Report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733800"/>
            <a:ext cx="7239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Attractive, well organized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Excel-based </a:t>
            </a:r>
            <a:r>
              <a:rPr lang="en-US" sz="2400" b="1" dirty="0" smtClean="0">
                <a:solidFill>
                  <a:schemeClr val="bg1"/>
                </a:solidFill>
              </a:rPr>
              <a:t>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Uses ODBC technology to create live link to Excel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8382000" cy="1295401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Customization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Customization is the most important feature. </a:t>
            </a:r>
          </a:p>
          <a:p>
            <a:pPr algn="ctr"/>
            <a:r>
              <a:rPr lang="en-US" sz="2400" b="1" dirty="0" smtClean="0"/>
              <a:t>There is more than one facet to customization - consider:</a:t>
            </a:r>
          </a:p>
          <a:p>
            <a:pPr algn="ctr"/>
            <a:endParaRPr lang="en-US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457200" y="1676400"/>
            <a:ext cx="2438400" cy="1676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User Input Screens</a:t>
            </a:r>
            <a:endParaRPr lang="en-US" b="1" dirty="0"/>
          </a:p>
        </p:txBody>
      </p:sp>
      <p:sp>
        <p:nvSpPr>
          <p:cNvPr id="4" name="Can 3"/>
          <p:cNvSpPr/>
          <p:nvPr/>
        </p:nvSpPr>
        <p:spPr>
          <a:xfrm>
            <a:off x="3657600" y="2514600"/>
            <a:ext cx="1828800" cy="2286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Database</a:t>
            </a:r>
            <a:endParaRPr lang="en-US" b="1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6172200" y="3886200"/>
            <a:ext cx="2438400" cy="1676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Documents</a:t>
            </a:r>
            <a:endParaRPr lang="en-US" b="1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6096000" y="1219200"/>
            <a:ext cx="2438400" cy="1676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Reports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2895600"/>
            <a:ext cx="1371600" cy="53340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57800" y="4114800"/>
            <a:ext cx="1371600" cy="53340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81600" y="2514600"/>
            <a:ext cx="1371600" cy="76200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ptagon 11"/>
          <p:cNvSpPr/>
          <p:nvPr/>
        </p:nvSpPr>
        <p:spPr>
          <a:xfrm>
            <a:off x="7239000" y="2514600"/>
            <a:ext cx="685800" cy="609600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3" name="Heptagon 12"/>
          <p:cNvSpPr/>
          <p:nvPr/>
        </p:nvSpPr>
        <p:spPr>
          <a:xfrm>
            <a:off x="7315200" y="5181600"/>
            <a:ext cx="685800" cy="609600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4" name="Heptagon 13"/>
          <p:cNvSpPr/>
          <p:nvPr/>
        </p:nvSpPr>
        <p:spPr>
          <a:xfrm>
            <a:off x="1295400" y="3124200"/>
            <a:ext cx="685800" cy="609600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5" name="Heptagon 14"/>
          <p:cNvSpPr/>
          <p:nvPr/>
        </p:nvSpPr>
        <p:spPr>
          <a:xfrm>
            <a:off x="4191000" y="4495800"/>
            <a:ext cx="685800" cy="609600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asaresearch.com/images/custom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84167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Customizing Sage MAS 200 ERP</a:t>
            </a:r>
            <a:endParaRPr lang="en-US" sz="3200" b="1" dirty="0"/>
          </a:p>
        </p:txBody>
      </p:sp>
      <p:pic>
        <p:nvPicPr>
          <p:cNvPr id="89092" name="Picture 4" descr="http://www.asaresearch.com/images/custom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79248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4" name="Picture 6" descr="http://www.asaresearch.com/images/custom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90800"/>
            <a:ext cx="472440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6" name="Picture 8" descr="http://www.asaresearch.com/images/custom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590800"/>
            <a:ext cx="472440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8" name="Picture 10" descr="http://www.asaresearch.com/images/custom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590800"/>
            <a:ext cx="472440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100" name="Picture 12" descr="http://www.asaresearch.com/images/custom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2590800"/>
            <a:ext cx="472440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Customizing Dynamics.NAV</a:t>
            </a:r>
            <a:endParaRPr lang="en-US" sz="3200" b="1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391400" cy="553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 r="-220" b="81337"/>
          <a:stretch>
            <a:fillRect/>
          </a:stretch>
        </p:blipFill>
        <p:spPr bwMode="auto">
          <a:xfrm>
            <a:off x="685800" y="914400"/>
            <a:ext cx="7391400" cy="1035819"/>
          </a:xfrm>
          <a:prstGeom prst="rect">
            <a:avLst/>
          </a:prstGeom>
          <a:noFill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print"/>
          <a:srcRect l="18472" t="18472" r="18872" b="41367"/>
          <a:stretch>
            <a:fillRect/>
          </a:stretch>
        </p:blipFill>
        <p:spPr bwMode="auto">
          <a:xfrm>
            <a:off x="381000" y="1371600"/>
            <a:ext cx="8063437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 cstate="print"/>
          <a:srcRect b="27176"/>
          <a:stretch>
            <a:fillRect/>
          </a:stretch>
        </p:blipFill>
        <p:spPr bwMode="auto">
          <a:xfrm>
            <a:off x="380999" y="762000"/>
            <a:ext cx="824707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7" cstate="print"/>
          <a:srcRect b="24321"/>
          <a:stretch>
            <a:fillRect/>
          </a:stretch>
        </p:blipFill>
        <p:spPr bwMode="auto">
          <a:xfrm>
            <a:off x="228600" y="762000"/>
            <a:ext cx="845610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8" cstate="print"/>
          <a:srcRect b="16727"/>
          <a:stretch>
            <a:fillRect/>
          </a:stretch>
        </p:blipFill>
        <p:spPr bwMode="auto">
          <a:xfrm>
            <a:off x="96789" y="685800"/>
            <a:ext cx="9047211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609600"/>
            <a:ext cx="7848600" cy="590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Drill Down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Drilling Dynamics.NAV</a:t>
            </a:r>
            <a:endParaRPr lang="en-US" sz="3200" b="1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67913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550" y="80963"/>
            <a:ext cx="64389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3013" y="342900"/>
            <a:ext cx="66579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Account Number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8436429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1"/>
            <a:ext cx="77724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Importance of Today’s Topic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620000" cy="3962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Your Accounting System is the Lifeblood of your Organization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According </a:t>
            </a:r>
            <a:r>
              <a:rPr lang="en-US" sz="2400" b="1" dirty="0" smtClean="0">
                <a:solidFill>
                  <a:schemeClr val="tx1"/>
                </a:solidFill>
              </a:rPr>
              <a:t>to the </a:t>
            </a:r>
            <a:r>
              <a:rPr lang="en-US" sz="2400" b="1" dirty="0" smtClean="0">
                <a:solidFill>
                  <a:schemeClr val="tx1"/>
                </a:solidFill>
              </a:rPr>
              <a:t>U. S. </a:t>
            </a:r>
            <a:r>
              <a:rPr lang="en-US" sz="2400" b="1" dirty="0" smtClean="0">
                <a:solidFill>
                  <a:schemeClr val="tx1"/>
                </a:solidFill>
              </a:rPr>
              <a:t>Bureau of </a:t>
            </a:r>
            <a:r>
              <a:rPr lang="en-US" sz="2400" b="1" dirty="0" smtClean="0">
                <a:solidFill>
                  <a:schemeClr val="tx1"/>
                </a:solidFill>
              </a:rPr>
              <a:t>Labor </a:t>
            </a:r>
            <a:r>
              <a:rPr lang="en-US" sz="2400" b="1" dirty="0" smtClean="0">
                <a:solidFill>
                  <a:schemeClr val="tx1"/>
                </a:solidFill>
              </a:rPr>
              <a:t>and Statistics, the number two leading cause of business failure is an inadequate accounting system.</a:t>
            </a:r>
          </a:p>
          <a:p>
            <a:pPr marL="342900" indent="-342900" algn="l"/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www.123heartdiseasecenter.com/images/heart-be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4711700" cy="1703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143000"/>
          <a:ext cx="8686801" cy="4065300"/>
        </p:xfrm>
        <a:graphic>
          <a:graphicData uri="http://schemas.openxmlformats.org/drawingml/2006/table">
            <a:tbl>
              <a:tblPr/>
              <a:tblGrid>
                <a:gridCol w="3810001"/>
                <a:gridCol w="2127623"/>
                <a:gridCol w="2749177"/>
              </a:tblGrid>
              <a:tr h="71283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925" marR="10925" marT="5462" marB="5462">
                    <a:lnL>
                      <a:noFill/>
                    </a:lnL>
                  </a:tcPr>
                </a:tc>
              </a:tr>
              <a:tr h="7128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Entry Level Products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ACCPAC Discovery Series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12 characters, 2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ACCPAC Simply Accounting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4 characters, 1 segment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APPGEN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10 characters, 10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BusinessVision 32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5 characters, 1 segment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BusinessWorks Gold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6 characters, 2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M.Y.O.B. Premier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4 characters, 4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NetSuite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27 characters, 1 segment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One Write Plus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6 characters, 2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Peachtree 2000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11 characters, 4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Peachtree for Windows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15 characters, 15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Peachtree Complete Accounting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15 characters, 15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QuickBooks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/>
                        <a:t>13 characters, 1 segment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QuickBooks Pro 2000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13 characters, 1 segment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838200"/>
          <a:ext cx="8686801" cy="5317272"/>
        </p:xfrm>
        <a:graphic>
          <a:graphicData uri="http://schemas.openxmlformats.org/drawingml/2006/table">
            <a:tbl>
              <a:tblPr/>
              <a:tblGrid>
                <a:gridCol w="3810001"/>
                <a:gridCol w="4876800"/>
              </a:tblGrid>
              <a:tr h="71283">
                <a:tc gridSpan="2"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Mid </a:t>
                      </a:r>
                      <a:r>
                        <a:rPr lang="en-US" sz="1600" b="1" dirty="0"/>
                        <a:t>Market </a:t>
                      </a:r>
                      <a:r>
                        <a:rPr lang="en-US" sz="1600" b="1" dirty="0" smtClean="0"/>
                        <a:t>Products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ACCPAC ERP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45 characters, 10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BusinessVision 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5 characters, 1 segment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Cougar Mountain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30 characters, 6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CYMA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24 characters, 10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Dynamics.GP</a:t>
                      </a:r>
                      <a:r>
                        <a:rPr lang="en-US" sz="1600" dirty="0"/>
                        <a:t>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66 characters, 10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Macola Progression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15 Characters, 3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MAS 200</a:t>
                      </a:r>
                      <a:r>
                        <a:rPr lang="en-US" sz="1600" baseline="0" dirty="0" smtClean="0"/>
                        <a:t> ERP</a:t>
                      </a:r>
                      <a:r>
                        <a:rPr lang="en-US" sz="1600" dirty="0"/>
                        <a:t>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9 characters, 3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33860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Dynamcs.NAV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20 characters, 10 segments 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</a:t>
                      </a:r>
                      <a:r>
                        <a:rPr lang="en-US" sz="1600" i="1" dirty="0"/>
                        <a:t>May be modified to an unlimited number)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PFW (Platinum </a:t>
                      </a:r>
                      <a:r>
                        <a:rPr lang="en-US" sz="1600" dirty="0"/>
                        <a:t>for </a:t>
                      </a:r>
                      <a:r>
                        <a:rPr lang="en-US" sz="1600" dirty="0" smtClean="0"/>
                        <a:t>Windows)</a:t>
                      </a:r>
                      <a:r>
                        <a:rPr lang="en-US" sz="1600" dirty="0"/>
                        <a:t>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32 characters, 30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Pro ERP</a:t>
                      </a:r>
                      <a:r>
                        <a:rPr lang="en-US" sz="1600" dirty="0"/>
                        <a:t>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24 characters, 6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Dynamics.SL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30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Syspro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15 characters, 15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Traverse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30 characters, 7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Visual AccountMate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30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23167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SAP R/3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Unlimited characters, unlimited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ACCPAC </a:t>
                      </a:r>
                      <a:r>
                        <a:rPr lang="en-US" sz="1600" dirty="0"/>
                        <a:t>Executive Series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78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Dynamics.SL</a:t>
                      </a:r>
                      <a:r>
                        <a:rPr lang="en-US" sz="1600" dirty="0"/>
                        <a:t>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30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81000"/>
          <a:ext cx="8686801" cy="6325404"/>
        </p:xfrm>
        <a:graphic>
          <a:graphicData uri="http://schemas.openxmlformats.org/drawingml/2006/table">
            <a:tbl>
              <a:tblPr/>
              <a:tblGrid>
                <a:gridCol w="3810001"/>
                <a:gridCol w="4876800"/>
              </a:tblGrid>
              <a:tr h="71283">
                <a:tc gridSpan="2"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Beginning ERP Products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ACCPAC </a:t>
                      </a:r>
                      <a:r>
                        <a:rPr lang="en-US" sz="1600" dirty="0"/>
                        <a:t>Executive Series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81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7821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</a:t>
                      </a:r>
                      <a:r>
                        <a:rPr lang="en-US" sz="1600" baseline="0" dirty="0" smtClean="0"/>
                        <a:t> NAV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10 segments default, Unlimited</a:t>
                      </a:r>
                      <a:r>
                        <a:rPr lang="en-US" sz="1600" dirty="0"/>
                        <a:t>, Freely Modifiable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7821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GP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66 characters, 10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MAS 500 ERP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100 characters, 15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Deltek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15 characters, 15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Epicor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32 characters, 4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Lawson Enterprise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53 characters, 15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Macola Progression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15 Characters, 3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ACCPAC </a:t>
                      </a:r>
                      <a:r>
                        <a:rPr lang="en-US" sz="1600" dirty="0"/>
                        <a:t>Executive Series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78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Dynamics.SL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30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Syspro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15 characters, 15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71283">
                <a:tc gridSpan="2"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Enterprise </a:t>
                      </a:r>
                      <a:r>
                        <a:rPr lang="en-US" sz="1600" b="1" dirty="0"/>
                        <a:t>Products</a:t>
                      </a:r>
                      <a:endParaRPr lang="en-US" sz="1600" dirty="0"/>
                    </a:p>
                    <a:p>
                      <a:pPr algn="just"/>
                      <a:r>
                        <a:rPr lang="en-US" sz="1600" dirty="0"/>
                        <a:t>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7821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AX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Unlimited, Freely Modifiable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GP</a:t>
                      </a:r>
                      <a:endParaRPr lang="en-US" sz="16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66 characters, 10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JD Edwards One World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26 characters, 26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Oracle E-Business Suite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2000 characters, 30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23167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PeopleSoft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Unlimited characters, unlimited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23167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SAP R/3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Unlimited characters, unlimited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Sage ACCPAC </a:t>
                      </a:r>
                      <a:r>
                        <a:rPr lang="en-US" sz="1600" dirty="0"/>
                        <a:t>Executive Series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/>
                        <a:t>78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  <a:tr h="12474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Dynamics.SL</a:t>
                      </a:r>
                      <a:r>
                        <a:rPr lang="en-US" sz="1600" dirty="0"/>
                        <a:t> 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30 characters, 9 segments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Office Integration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92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800" b="1" dirty="0" smtClean="0"/>
              <a:t>Export to Excel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Import from Excel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OLAP Data Cubes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ODBC Connectivity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Export to Word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Send reports through Outlook E-Mail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Updated Contacts sync to Outlook/Accounting system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Integration to project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Integration to </a:t>
            </a:r>
            <a:r>
              <a:rPr lang="en-US" sz="2800" b="1" dirty="0"/>
              <a:t>I</a:t>
            </a:r>
            <a:r>
              <a:rPr lang="en-US" sz="2800" b="1" dirty="0" smtClean="0"/>
              <a:t>nfoPath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Nine Key Office Integration Functions to look For: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Add-on Modules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Database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80558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http://www.gartner.com/it/page.jsp?id=507466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71628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is based on total revenue, not users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7772400" cy="40318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These 3 databases dominate – 86%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IBM &amp; Oracle are very good, but expensive and complex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Microsoft SQL Server is the most popular mid-market database – companies with revenues less than $1 billion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Notes and Attachments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62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Notes and Attachment Features to look for: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Insert unlimited notes to any record or document.</a:t>
            </a:r>
          </a:p>
          <a:p>
            <a:pPr marL="800100" lvl="1" indent="-342900"/>
            <a:r>
              <a:rPr lang="en-US" dirty="0" smtClean="0"/>
              <a:t>ie: Attach collection call notes to the outstanding invoice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Attach documents to any record or document.</a:t>
            </a:r>
          </a:p>
          <a:p>
            <a:pPr marL="342900" indent="-342900"/>
            <a:r>
              <a:rPr lang="en-US" dirty="0" smtClean="0"/>
              <a:t>       ie: Attach employee review Word document to employee record</a:t>
            </a:r>
          </a:p>
          <a:p>
            <a:pPr marL="342900" indent="-342900"/>
            <a:r>
              <a:rPr lang="en-US" dirty="0" smtClean="0"/>
              <a:t>       ie: attach driving directions to customer record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ie: attach pictures of customer to customer record</a:t>
            </a:r>
          </a:p>
          <a:p>
            <a:pPr marL="342900" indent="-342900"/>
            <a:r>
              <a:rPr lang="en-US" dirty="0" smtClean="0"/>
              <a:t>       ie: Attach pictures of inventory to inventory record</a:t>
            </a:r>
          </a:p>
          <a:p>
            <a:pPr marL="342900" indent="-342900"/>
            <a:r>
              <a:rPr lang="en-US" dirty="0" smtClean="0"/>
              <a:t>	ie: Attach Excel worksheet commission calculation to salesperson record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3. Attach reminder notes to any record or document.</a:t>
            </a:r>
          </a:p>
          <a:p>
            <a:pPr marL="342900" indent="-342900"/>
            <a:r>
              <a:rPr lang="en-US" dirty="0" smtClean="0"/>
              <a:t>      ie: “Customer is now 6 months old, time to extend a better discount. Sally Jefferson – 505-434-8734”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4. Going Paperless – Notes and attachments will eliminate 42% of your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295401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Well Proven</a:t>
            </a:r>
            <a:endParaRPr lang="en-US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Eight well-respected solutions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371600"/>
            <a:ext cx="71628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NetSuite and Intacct </a:t>
            </a:r>
            <a:r>
              <a:rPr lang="en-US" dirty="0" smtClean="0"/>
              <a:t>– </a:t>
            </a:r>
            <a:r>
              <a:rPr lang="en-US" i="1" dirty="0" smtClean="0"/>
              <a:t>Together they represent the world’s top two web-based accounting solutions. 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Dynamics GP and SAP Business One 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n-US" i="1" dirty="0" smtClean="0"/>
              <a:t>Together </a:t>
            </a:r>
            <a:r>
              <a:rPr lang="en-US" i="1" dirty="0" smtClean="0"/>
              <a:t>they represent two of the most popular high-end accounting systems on the planet – loaded with modules, features, and world class technology.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Epicor and Dynamics AX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i="1" dirty="0" smtClean="0"/>
              <a:t>Represent </a:t>
            </a:r>
            <a:r>
              <a:rPr lang="en-US" i="1" dirty="0" smtClean="0"/>
              <a:t>two the world’s top manufacturing solutions, also terrific for distribution and numerous other industries. 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Dynamics SL </a:t>
            </a:r>
            <a:r>
              <a:rPr lang="en-US" b="1" dirty="0" smtClean="0"/>
              <a:t>- </a:t>
            </a:r>
            <a:r>
              <a:rPr lang="en-US" i="1" dirty="0" smtClean="0"/>
              <a:t>A </a:t>
            </a:r>
            <a:r>
              <a:rPr lang="en-US" i="1" dirty="0" smtClean="0"/>
              <a:t>widely respected project accounting solution, also fits well in the non-profit sector as well as other industries.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err="1" smtClean="0"/>
              <a:t>xTuple</a:t>
            </a:r>
            <a:r>
              <a:rPr lang="en-US" b="1" dirty="0" smtClean="0"/>
              <a:t> </a:t>
            </a:r>
            <a:r>
              <a:rPr lang="en-US" b="1" dirty="0" smtClean="0"/>
              <a:t> - </a:t>
            </a:r>
            <a:r>
              <a:rPr lang="en-US" i="1" dirty="0" smtClean="0"/>
              <a:t>While </a:t>
            </a:r>
            <a:r>
              <a:rPr lang="en-US" i="1" dirty="0" smtClean="0"/>
              <a:t>newer, features similar capabilities to the products </a:t>
            </a:r>
            <a:r>
              <a:rPr lang="en-US" i="1" dirty="0" smtClean="0"/>
              <a:t>mentioned above including </a:t>
            </a:r>
            <a:r>
              <a:rPr lang="en-US" i="1" dirty="0" smtClean="0"/>
              <a:t>manufacturing, but delivered to you in an open source code framework.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25 - Step Blueprint for Selecting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 the Right Accounting Software</a:t>
            </a:r>
            <a:endParaRPr lang="en-US" sz="6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690344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57186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6620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853751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458200" cy="575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772400" cy="583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 b="24187"/>
          <a:stretch>
            <a:fillRect/>
          </a:stretch>
        </p:blipFill>
        <p:spPr bwMode="auto">
          <a:xfrm>
            <a:off x="338137" y="838200"/>
            <a:ext cx="8501063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794" y="762000"/>
            <a:ext cx="8419006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566638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129540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EIGHT points</a:t>
            </a:r>
            <a:br>
              <a:rPr lang="en-US" sz="88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 would like to make</a:t>
            </a:r>
            <a:endParaRPr lang="en-US" sz="88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-533400"/>
            <a:ext cx="7772400" cy="236220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8800" b="0" i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010400" cy="6203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391400" cy="635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345103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65163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8315532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33519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057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5999"/>
            <a:ext cx="8458200" cy="3789787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END</a:t>
            </a:r>
            <a:endParaRPr lang="en-US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1. Who’s Number one?</a:t>
            </a:r>
            <a:endParaRPr lang="en-US" b="1" dirty="0"/>
          </a:p>
        </p:txBody>
      </p:sp>
      <p:pic>
        <p:nvPicPr>
          <p:cNvPr id="142338" name="Picture 2" descr="http://maurokleber.files.wordpress.com/2009/09/champ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2</a:t>
            </a:r>
            <a:r>
              <a:rPr lang="en-US" b="1" dirty="0" smtClean="0"/>
              <a:t>. ERP Vs Accounting Systems</a:t>
            </a:r>
            <a:endParaRPr lang="en-US" b="1" dirty="0"/>
          </a:p>
        </p:txBody>
      </p:sp>
      <p:pic>
        <p:nvPicPr>
          <p:cNvPr id="156676" name="Picture 4" descr="http://elitechoice.org/wp-content/uploads/2007/11/chinese-v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0"/>
            <a:ext cx="355294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7413</TotalTime>
  <Words>1786</Words>
  <Application>Microsoft Office PowerPoint</Application>
  <PresentationFormat>On-screen Show (4:3)</PresentationFormat>
  <Paragraphs>437</Paragraphs>
  <Slides>77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Trek</vt:lpstr>
      <vt:lpstr>is pleased to present “Evaluating and Selecting  Accounting Software”</vt:lpstr>
      <vt:lpstr>J. Carlton Collins, CPA</vt:lpstr>
      <vt:lpstr>J. Carlton Collins, CPA</vt:lpstr>
      <vt:lpstr>Today’s OBJECTIVES</vt:lpstr>
      <vt:lpstr>The Importance of Today’s Topic</vt:lpstr>
      <vt:lpstr>Eight well-respected solutions</vt:lpstr>
      <vt:lpstr>EIGHT points I would like to make</vt:lpstr>
      <vt:lpstr>1. Who’s Number one?</vt:lpstr>
      <vt:lpstr>2. ERP Vs Accounting Systems</vt:lpstr>
      <vt:lpstr>3. Definitions</vt:lpstr>
      <vt:lpstr>4. Most Important Factor</vt:lpstr>
      <vt:lpstr>Criteria For Selecting A Reseller </vt:lpstr>
      <vt:lpstr>Slide 13</vt:lpstr>
      <vt:lpstr>Slide 14</vt:lpstr>
      <vt:lpstr>7. It’s a training engagement!</vt:lpstr>
      <vt:lpstr>8. 15 Year Timeline for  Accounting System Engagements</vt:lpstr>
      <vt:lpstr>List of 3,600 Features</vt:lpstr>
      <vt:lpstr>Carlton’s Top Ten 10 Selection  Criteria (With 10 additional criteria for good measure)</vt:lpstr>
      <vt:lpstr>Look and Feel</vt:lpstr>
      <vt:lpstr>Look and Feel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Financial Reporting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Customization</vt:lpstr>
      <vt:lpstr>Slide 43</vt:lpstr>
      <vt:lpstr>Slide 44</vt:lpstr>
      <vt:lpstr>Slide 45</vt:lpstr>
      <vt:lpstr>Drill Down</vt:lpstr>
      <vt:lpstr>Slide 47</vt:lpstr>
      <vt:lpstr>Account Number</vt:lpstr>
      <vt:lpstr>Slide 49</vt:lpstr>
      <vt:lpstr>Slide 50</vt:lpstr>
      <vt:lpstr>Office Integration</vt:lpstr>
      <vt:lpstr>Slide 52</vt:lpstr>
      <vt:lpstr>Add-on Modules</vt:lpstr>
      <vt:lpstr>Slide 54</vt:lpstr>
      <vt:lpstr>Database</vt:lpstr>
      <vt:lpstr>Slide 56</vt:lpstr>
      <vt:lpstr>Notes and Attachments</vt:lpstr>
      <vt:lpstr>Slide 58</vt:lpstr>
      <vt:lpstr>Well Proven</vt:lpstr>
      <vt:lpstr>25 - Step Blueprint for Selecting  the Right Accounting Software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Eliminate The Guesswork ERP and Accounting Software Comparison</dc:title>
  <dc:subject>Evaluating and Selecting Accounting System Solutions</dc:subject>
  <dc:creator>J. Carlton Collins, CPA</dc:creator>
  <cp:keywords>Evaluating and Selecting Accounting System Solutions</cp:keywords>
  <dc:description>Copyright July 2008, ASA Research and Accounting Software Advisor, LLC</dc:description>
  <cp:lastModifiedBy>Carlton</cp:lastModifiedBy>
  <cp:revision>110</cp:revision>
  <dcterms:created xsi:type="dcterms:W3CDTF">2008-07-24T21:31:28Z</dcterms:created>
  <dcterms:modified xsi:type="dcterms:W3CDTF">2010-05-20T01:13:42Z</dcterms:modified>
  <cp:category>Evaluating and Selecting Accounting System Solutions</cp:category>
</cp:coreProperties>
</file>