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6"/>
  </p:notesMasterIdLst>
  <p:sldIdLst>
    <p:sldId id="256" r:id="rId2"/>
    <p:sldId id="469" r:id="rId3"/>
    <p:sldId id="470" r:id="rId4"/>
    <p:sldId id="471" r:id="rId5"/>
    <p:sldId id="472" r:id="rId6"/>
    <p:sldId id="473" r:id="rId7"/>
    <p:sldId id="476" r:id="rId8"/>
    <p:sldId id="477" r:id="rId9"/>
    <p:sldId id="478" r:id="rId10"/>
    <p:sldId id="480" r:id="rId11"/>
    <p:sldId id="481" r:id="rId12"/>
    <p:sldId id="484" r:id="rId13"/>
    <p:sldId id="489" r:id="rId14"/>
    <p:sldId id="498" r:id="rId15"/>
    <p:sldId id="520" r:id="rId16"/>
    <p:sldId id="522" r:id="rId17"/>
    <p:sldId id="464" r:id="rId18"/>
    <p:sldId id="465" r:id="rId19"/>
    <p:sldId id="418" r:id="rId20"/>
    <p:sldId id="419" r:id="rId21"/>
    <p:sldId id="420" r:id="rId22"/>
    <p:sldId id="421" r:id="rId23"/>
    <p:sldId id="422" r:id="rId24"/>
    <p:sldId id="423" r:id="rId25"/>
    <p:sldId id="424" r:id="rId26"/>
    <p:sldId id="466" r:id="rId27"/>
    <p:sldId id="467" r:id="rId28"/>
    <p:sldId id="389" r:id="rId29"/>
    <p:sldId id="390" r:id="rId30"/>
    <p:sldId id="391" r:id="rId31"/>
    <p:sldId id="392" r:id="rId32"/>
    <p:sldId id="385" r:id="rId33"/>
    <p:sldId id="386" r:id="rId34"/>
    <p:sldId id="387" r:id="rId35"/>
    <p:sldId id="388" r:id="rId36"/>
    <p:sldId id="356" r:id="rId37"/>
    <p:sldId id="357" r:id="rId38"/>
    <p:sldId id="358" r:id="rId39"/>
    <p:sldId id="425" r:id="rId40"/>
    <p:sldId id="426" r:id="rId41"/>
    <p:sldId id="393" r:id="rId42"/>
    <p:sldId id="394" r:id="rId43"/>
    <p:sldId id="346" r:id="rId44"/>
    <p:sldId id="347" r:id="rId45"/>
    <p:sldId id="348" r:id="rId46"/>
    <p:sldId id="349" r:id="rId47"/>
    <p:sldId id="350" r:id="rId48"/>
    <p:sldId id="351" r:id="rId49"/>
    <p:sldId id="352" r:id="rId50"/>
    <p:sldId id="353" r:id="rId51"/>
    <p:sldId id="354" r:id="rId52"/>
    <p:sldId id="355" r:id="rId53"/>
    <p:sldId id="371" r:id="rId54"/>
    <p:sldId id="372" r:id="rId55"/>
    <p:sldId id="373" r:id="rId56"/>
    <p:sldId id="374" r:id="rId57"/>
    <p:sldId id="375" r:id="rId58"/>
    <p:sldId id="376" r:id="rId59"/>
    <p:sldId id="377" r:id="rId60"/>
    <p:sldId id="383" r:id="rId61"/>
    <p:sldId id="384" r:id="rId62"/>
    <p:sldId id="436" r:id="rId63"/>
    <p:sldId id="437" r:id="rId64"/>
    <p:sldId id="438" r:id="rId65"/>
    <p:sldId id="439" r:id="rId66"/>
    <p:sldId id="440" r:id="rId67"/>
    <p:sldId id="441" r:id="rId68"/>
    <p:sldId id="442" r:id="rId69"/>
    <p:sldId id="443" r:id="rId70"/>
    <p:sldId id="444" r:id="rId71"/>
    <p:sldId id="445" r:id="rId72"/>
    <p:sldId id="408" r:id="rId73"/>
    <p:sldId id="409" r:id="rId74"/>
    <p:sldId id="410" r:id="rId75"/>
    <p:sldId id="411" r:id="rId76"/>
    <p:sldId id="412" r:id="rId77"/>
    <p:sldId id="413" r:id="rId78"/>
    <p:sldId id="414" r:id="rId79"/>
    <p:sldId id="415" r:id="rId80"/>
    <p:sldId id="416" r:id="rId81"/>
    <p:sldId id="417" r:id="rId82"/>
    <p:sldId id="427" r:id="rId83"/>
    <p:sldId id="428" r:id="rId84"/>
    <p:sldId id="429" r:id="rId85"/>
    <p:sldId id="430" r:id="rId86"/>
    <p:sldId id="431" r:id="rId87"/>
    <p:sldId id="432" r:id="rId88"/>
    <p:sldId id="433" r:id="rId89"/>
    <p:sldId id="434" r:id="rId90"/>
    <p:sldId id="435" r:id="rId91"/>
    <p:sldId id="446" r:id="rId92"/>
    <p:sldId id="447" r:id="rId93"/>
    <p:sldId id="336" r:id="rId94"/>
    <p:sldId id="526" r:id="rId95"/>
    <p:sldId id="257" r:id="rId96"/>
    <p:sldId id="335" r:id="rId97"/>
    <p:sldId id="338" r:id="rId98"/>
    <p:sldId id="340" r:id="rId99"/>
    <p:sldId id="339" r:id="rId100"/>
    <p:sldId id="341" r:id="rId101"/>
    <p:sldId id="337" r:id="rId102"/>
    <p:sldId id="260" r:id="rId103"/>
    <p:sldId id="262" r:id="rId104"/>
    <p:sldId id="264" r:id="rId105"/>
    <p:sldId id="266" r:id="rId106"/>
    <p:sldId id="333" r:id="rId107"/>
    <p:sldId id="268" r:id="rId108"/>
    <p:sldId id="334" r:id="rId109"/>
    <p:sldId id="315" r:id="rId110"/>
    <p:sldId id="270" r:id="rId111"/>
    <p:sldId id="272" r:id="rId112"/>
    <p:sldId id="274" r:id="rId113"/>
    <p:sldId id="276" r:id="rId114"/>
    <p:sldId id="278" r:id="rId115"/>
    <p:sldId id="280" r:id="rId116"/>
    <p:sldId id="328" r:id="rId117"/>
    <p:sldId id="312" r:id="rId118"/>
    <p:sldId id="282" r:id="rId119"/>
    <p:sldId id="284" r:id="rId120"/>
    <p:sldId id="308" r:id="rId121"/>
    <p:sldId id="286" r:id="rId122"/>
    <p:sldId id="288" r:id="rId123"/>
    <p:sldId id="292" r:id="rId124"/>
    <p:sldId id="294" r:id="rId125"/>
    <p:sldId id="296" r:id="rId126"/>
    <p:sldId id="298" r:id="rId127"/>
    <p:sldId id="300" r:id="rId128"/>
    <p:sldId id="302" r:id="rId129"/>
    <p:sldId id="313" r:id="rId130"/>
    <p:sldId id="310" r:id="rId131"/>
    <p:sldId id="331" r:id="rId132"/>
    <p:sldId id="320" r:id="rId133"/>
    <p:sldId id="325" r:id="rId134"/>
    <p:sldId id="322" r:id="rId135"/>
    <p:sldId id="324" r:id="rId136"/>
    <p:sldId id="448" r:id="rId137"/>
    <p:sldId id="449" r:id="rId138"/>
    <p:sldId id="450" r:id="rId139"/>
    <p:sldId id="451" r:id="rId140"/>
    <p:sldId id="452" r:id="rId141"/>
    <p:sldId id="453" r:id="rId142"/>
    <p:sldId id="454" r:id="rId143"/>
    <p:sldId id="455" r:id="rId144"/>
    <p:sldId id="456" r:id="rId145"/>
    <p:sldId id="457" r:id="rId146"/>
    <p:sldId id="458" r:id="rId147"/>
    <p:sldId id="459" r:id="rId148"/>
    <p:sldId id="460" r:id="rId149"/>
    <p:sldId id="461" r:id="rId150"/>
    <p:sldId id="462" r:id="rId151"/>
    <p:sldId id="463" r:id="rId152"/>
    <p:sldId id="468" r:id="rId153"/>
    <p:sldId id="525" r:id="rId154"/>
    <p:sldId id="378" r:id="rId155"/>
    <p:sldId id="379" r:id="rId156"/>
    <p:sldId id="380" r:id="rId157"/>
    <p:sldId id="381" r:id="rId158"/>
    <p:sldId id="382" r:id="rId159"/>
    <p:sldId id="359" r:id="rId160"/>
    <p:sldId id="360" r:id="rId161"/>
    <p:sldId id="361" r:id="rId162"/>
    <p:sldId id="362" r:id="rId163"/>
    <p:sldId id="363" r:id="rId164"/>
    <p:sldId id="364" r:id="rId165"/>
    <p:sldId id="365" r:id="rId166"/>
    <p:sldId id="366" r:id="rId167"/>
    <p:sldId id="367" r:id="rId168"/>
    <p:sldId id="368" r:id="rId169"/>
    <p:sldId id="369" r:id="rId170"/>
    <p:sldId id="370" r:id="rId171"/>
    <p:sldId id="395" r:id="rId172"/>
    <p:sldId id="396" r:id="rId173"/>
    <p:sldId id="397" r:id="rId174"/>
    <p:sldId id="398" r:id="rId175"/>
    <p:sldId id="399" r:id="rId176"/>
    <p:sldId id="400" r:id="rId177"/>
    <p:sldId id="401" r:id="rId178"/>
    <p:sldId id="402" r:id="rId179"/>
    <p:sldId id="403" r:id="rId180"/>
    <p:sldId id="404" r:id="rId181"/>
    <p:sldId id="405" r:id="rId182"/>
    <p:sldId id="406" r:id="rId183"/>
    <p:sldId id="407" r:id="rId184"/>
    <p:sldId id="327" r:id="rId1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774" y="10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presProps" Target="presProp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5AEA92-F0E6-44B4-9145-2B732F740529}" type="doc">
      <dgm:prSet loTypeId="urn:microsoft.com/office/officeart/2005/8/layout/default" loCatId="list" qsTypeId="urn:microsoft.com/office/officeart/2005/8/quickstyle/simple2" qsCatId="simple" csTypeId="urn:microsoft.com/office/officeart/2005/8/colors/colorful2" csCatId="colorful" phldr="1"/>
      <dgm:spPr/>
      <dgm:t>
        <a:bodyPr/>
        <a:lstStyle/>
        <a:p>
          <a:endParaRPr lang="en-US"/>
        </a:p>
      </dgm:t>
    </dgm:pt>
    <dgm:pt modelId="{1AF05526-0801-4ECD-8F5D-CFA6ED6276C1}">
      <dgm:prSet phldrT="[Text]" custT="1"/>
      <dgm:spPr/>
      <dgm:t>
        <a:bodyPr anchor="t"/>
        <a:lstStyle/>
        <a:p>
          <a:pPr rtl="0"/>
          <a:r>
            <a:rPr lang="en-US" sz="1400" b="1" i="0" u="none" dirty="0" smtClean="0">
              <a:solidFill>
                <a:schemeClr val="tx1"/>
              </a:solidFill>
            </a:rPr>
            <a:t>Windows Key </a:t>
          </a:r>
        </a:p>
        <a:p>
          <a:pPr rtl="0"/>
          <a:r>
            <a:rPr lang="en-US" sz="1050" b="0" i="0" u="none" dirty="0" smtClean="0">
              <a:solidFill>
                <a:schemeClr val="tx1"/>
              </a:solidFill>
            </a:rPr>
            <a:t>Pressing the Windows key toggles between the Modern Start screen, the last-run Modern app, and the classic Windows 7 Desktop view. </a:t>
          </a:r>
          <a:endParaRPr lang="en-US" sz="1050" dirty="0">
            <a:solidFill>
              <a:schemeClr val="tx1"/>
            </a:solidFill>
          </a:endParaRPr>
        </a:p>
      </dgm:t>
    </dgm:pt>
    <dgm:pt modelId="{5DF17C5E-4CA4-45CB-822C-959C43958AAA}" type="parTrans" cxnId="{A0846019-D1BF-4180-9052-283F0812F973}">
      <dgm:prSet/>
      <dgm:spPr/>
      <dgm:t>
        <a:bodyPr/>
        <a:lstStyle/>
        <a:p>
          <a:endParaRPr lang="en-US">
            <a:solidFill>
              <a:schemeClr val="tx1"/>
            </a:solidFill>
          </a:endParaRPr>
        </a:p>
      </dgm:t>
    </dgm:pt>
    <dgm:pt modelId="{0B93BAE3-9CE4-46B8-8690-2A390626CB01}" type="sibTrans" cxnId="{A0846019-D1BF-4180-9052-283F0812F973}">
      <dgm:prSet/>
      <dgm:spPr/>
      <dgm:t>
        <a:bodyPr/>
        <a:lstStyle/>
        <a:p>
          <a:endParaRPr lang="en-US">
            <a:solidFill>
              <a:schemeClr val="tx1"/>
            </a:solidFill>
          </a:endParaRPr>
        </a:p>
      </dgm:t>
    </dgm:pt>
    <dgm:pt modelId="{66DDD426-D4FB-4BC7-9EDD-054F2BEA74CA}">
      <dgm:prSet custT="1"/>
      <dgm:spPr/>
      <dgm:t>
        <a:bodyPr anchor="t"/>
        <a:lstStyle/>
        <a:p>
          <a:r>
            <a:rPr lang="en-US" sz="2000" b="1" i="0" u="none" dirty="0" smtClean="0">
              <a:solidFill>
                <a:schemeClr val="tx1"/>
              </a:solidFill>
            </a:rPr>
            <a:t>Windows + C </a:t>
          </a:r>
        </a:p>
        <a:p>
          <a:r>
            <a:rPr lang="en-US" sz="1100" b="0" i="0" u="none" dirty="0" smtClean="0">
              <a:solidFill>
                <a:schemeClr val="tx1"/>
              </a:solidFill>
            </a:rPr>
            <a:t>Displays the Charm Bar . </a:t>
          </a:r>
          <a:endParaRPr lang="en-US" sz="1100" dirty="0">
            <a:solidFill>
              <a:schemeClr val="tx1"/>
            </a:solidFill>
          </a:endParaRPr>
        </a:p>
      </dgm:t>
    </dgm:pt>
    <dgm:pt modelId="{BFC239D7-98BE-4F99-BA86-8892FF472B0B}" type="parTrans" cxnId="{913E5285-97E8-4456-B106-85ED9610CBE0}">
      <dgm:prSet/>
      <dgm:spPr/>
      <dgm:t>
        <a:bodyPr/>
        <a:lstStyle/>
        <a:p>
          <a:endParaRPr lang="en-US">
            <a:solidFill>
              <a:schemeClr val="tx1"/>
            </a:solidFill>
          </a:endParaRPr>
        </a:p>
      </dgm:t>
    </dgm:pt>
    <dgm:pt modelId="{6EADF313-DF05-45BF-87FE-8FE9A8F8101A}" type="sibTrans" cxnId="{913E5285-97E8-4456-B106-85ED9610CBE0}">
      <dgm:prSet/>
      <dgm:spPr/>
      <dgm:t>
        <a:bodyPr/>
        <a:lstStyle/>
        <a:p>
          <a:endParaRPr lang="en-US">
            <a:solidFill>
              <a:schemeClr val="tx1"/>
            </a:solidFill>
          </a:endParaRPr>
        </a:p>
      </dgm:t>
    </dgm:pt>
    <dgm:pt modelId="{67B7053F-DB78-4EC8-AEE0-FA812930F5BE}">
      <dgm:prSet custT="1"/>
      <dgm:spPr/>
      <dgm:t>
        <a:bodyPr anchor="t"/>
        <a:lstStyle/>
        <a:p>
          <a:r>
            <a:rPr lang="en-US" sz="2000" b="1" i="0" u="none" dirty="0" smtClean="0">
              <a:solidFill>
                <a:schemeClr val="tx1"/>
              </a:solidFill>
            </a:rPr>
            <a:t>Windows + D</a:t>
          </a:r>
          <a:r>
            <a:rPr lang="en-US" sz="2000" b="0" i="0" u="none" dirty="0" smtClean="0">
              <a:solidFill>
                <a:schemeClr val="tx1"/>
              </a:solidFill>
            </a:rPr>
            <a:t> </a:t>
          </a:r>
        </a:p>
        <a:p>
          <a:r>
            <a:rPr lang="en-US" sz="1100" b="0" i="0" u="none" dirty="0" smtClean="0">
              <a:solidFill>
                <a:schemeClr val="tx1"/>
              </a:solidFill>
            </a:rPr>
            <a:t>Launches the classic Windows 7-style Desktop view. </a:t>
          </a:r>
          <a:endParaRPr lang="en-US" sz="1100" dirty="0">
            <a:solidFill>
              <a:schemeClr val="tx1"/>
            </a:solidFill>
          </a:endParaRPr>
        </a:p>
      </dgm:t>
    </dgm:pt>
    <dgm:pt modelId="{980A0424-292C-4EF9-BA0B-F9FE90B92C42}" type="parTrans" cxnId="{CEE66095-AA71-40F6-9736-EFE84B0B00E3}">
      <dgm:prSet/>
      <dgm:spPr/>
      <dgm:t>
        <a:bodyPr/>
        <a:lstStyle/>
        <a:p>
          <a:endParaRPr lang="en-US">
            <a:solidFill>
              <a:schemeClr val="tx1"/>
            </a:solidFill>
          </a:endParaRPr>
        </a:p>
      </dgm:t>
    </dgm:pt>
    <dgm:pt modelId="{39754929-5798-48D4-BF2B-82163D5F4213}" type="sibTrans" cxnId="{CEE66095-AA71-40F6-9736-EFE84B0B00E3}">
      <dgm:prSet/>
      <dgm:spPr/>
      <dgm:t>
        <a:bodyPr/>
        <a:lstStyle/>
        <a:p>
          <a:endParaRPr lang="en-US">
            <a:solidFill>
              <a:schemeClr val="tx1"/>
            </a:solidFill>
          </a:endParaRPr>
        </a:p>
      </dgm:t>
    </dgm:pt>
    <dgm:pt modelId="{3E9D16E8-E321-431B-AAE6-50E1A8EDC8F0}">
      <dgm:prSet custT="1"/>
      <dgm:spPr/>
      <dgm:t>
        <a:bodyPr anchor="t"/>
        <a:lstStyle/>
        <a:p>
          <a:r>
            <a:rPr lang="en-US" sz="2000" b="1" i="0" u="none" dirty="0" smtClean="0">
              <a:solidFill>
                <a:schemeClr val="tx1"/>
              </a:solidFill>
            </a:rPr>
            <a:t>Windows + E</a:t>
          </a:r>
        </a:p>
        <a:p>
          <a:r>
            <a:rPr lang="en-US" sz="1100" b="0" i="0" u="none" dirty="0" smtClean="0">
              <a:solidFill>
                <a:schemeClr val="tx1"/>
              </a:solidFill>
            </a:rPr>
            <a:t>Launches a Windows 7-style Explorer window. </a:t>
          </a:r>
          <a:endParaRPr lang="en-US" sz="1100" dirty="0">
            <a:solidFill>
              <a:schemeClr val="tx1"/>
            </a:solidFill>
          </a:endParaRPr>
        </a:p>
      </dgm:t>
    </dgm:pt>
    <dgm:pt modelId="{13C7529D-A982-48EA-8860-E4D785408954}" type="parTrans" cxnId="{43E55FB0-7F68-4803-B1CA-D33D1E560038}">
      <dgm:prSet/>
      <dgm:spPr/>
      <dgm:t>
        <a:bodyPr/>
        <a:lstStyle/>
        <a:p>
          <a:endParaRPr lang="en-US">
            <a:solidFill>
              <a:schemeClr val="tx1"/>
            </a:solidFill>
          </a:endParaRPr>
        </a:p>
      </dgm:t>
    </dgm:pt>
    <dgm:pt modelId="{1777E6BB-6F76-427D-868A-C1CDCF9F68AC}" type="sibTrans" cxnId="{43E55FB0-7F68-4803-B1CA-D33D1E560038}">
      <dgm:prSet/>
      <dgm:spPr/>
      <dgm:t>
        <a:bodyPr/>
        <a:lstStyle/>
        <a:p>
          <a:endParaRPr lang="en-US">
            <a:solidFill>
              <a:schemeClr val="tx1"/>
            </a:solidFill>
          </a:endParaRPr>
        </a:p>
      </dgm:t>
    </dgm:pt>
    <dgm:pt modelId="{1576DB05-CE73-4585-9406-ADE09F1B078A}">
      <dgm:prSet custT="1"/>
      <dgm:spPr/>
      <dgm:t>
        <a:bodyPr anchor="t"/>
        <a:lstStyle/>
        <a:p>
          <a:r>
            <a:rPr lang="en-US" sz="2000" b="1" i="0" u="none" dirty="0" smtClean="0">
              <a:solidFill>
                <a:schemeClr val="tx1"/>
              </a:solidFill>
            </a:rPr>
            <a:t>Windows + F</a:t>
          </a:r>
          <a:r>
            <a:rPr lang="en-US" sz="2000" b="0" i="0" u="none" baseline="0" dirty="0" smtClean="0">
              <a:solidFill>
                <a:schemeClr val="tx1"/>
              </a:solidFill>
            </a:rPr>
            <a:t> </a:t>
          </a:r>
        </a:p>
        <a:p>
          <a:r>
            <a:rPr lang="en-US" sz="1100" b="0" i="0" u="none" dirty="0" smtClean="0">
              <a:solidFill>
                <a:schemeClr val="tx1"/>
              </a:solidFill>
            </a:rPr>
            <a:t>Opens the File Search pane. </a:t>
          </a:r>
          <a:endParaRPr lang="en-US" sz="1100" dirty="0">
            <a:solidFill>
              <a:schemeClr val="tx1"/>
            </a:solidFill>
          </a:endParaRPr>
        </a:p>
      </dgm:t>
    </dgm:pt>
    <dgm:pt modelId="{55CAE87F-3B74-429B-80B5-2102CDEF3FF1}" type="parTrans" cxnId="{F9378B2D-87E0-499D-8D1C-DEB02987D40E}">
      <dgm:prSet/>
      <dgm:spPr/>
      <dgm:t>
        <a:bodyPr/>
        <a:lstStyle/>
        <a:p>
          <a:endParaRPr lang="en-US">
            <a:solidFill>
              <a:schemeClr val="tx1"/>
            </a:solidFill>
          </a:endParaRPr>
        </a:p>
      </dgm:t>
    </dgm:pt>
    <dgm:pt modelId="{D2F5AE36-9D25-4C2D-A538-C996B6EBFB35}" type="sibTrans" cxnId="{F9378B2D-87E0-499D-8D1C-DEB02987D40E}">
      <dgm:prSet/>
      <dgm:spPr/>
      <dgm:t>
        <a:bodyPr/>
        <a:lstStyle/>
        <a:p>
          <a:endParaRPr lang="en-US">
            <a:solidFill>
              <a:schemeClr val="tx1"/>
            </a:solidFill>
          </a:endParaRPr>
        </a:p>
      </dgm:t>
    </dgm:pt>
    <dgm:pt modelId="{2E9624A7-8897-4864-AFDE-A876CE96004C}">
      <dgm:prSet custT="1"/>
      <dgm:spPr/>
      <dgm:t>
        <a:bodyPr anchor="t"/>
        <a:lstStyle/>
        <a:p>
          <a:r>
            <a:rPr lang="en-US" sz="2000" b="1" i="0" u="none" dirty="0" smtClean="0">
              <a:solidFill>
                <a:schemeClr val="tx1"/>
              </a:solidFill>
            </a:rPr>
            <a:t>Windows + H</a:t>
          </a:r>
        </a:p>
        <a:p>
          <a:r>
            <a:rPr lang="en-US" sz="1100" b="0" i="0" u="none" dirty="0" smtClean="0">
              <a:solidFill>
                <a:schemeClr val="tx1"/>
              </a:solidFill>
            </a:rPr>
            <a:t>Opens the Share pane. </a:t>
          </a:r>
          <a:endParaRPr lang="en-US" sz="1100" dirty="0">
            <a:solidFill>
              <a:schemeClr val="tx1"/>
            </a:solidFill>
          </a:endParaRPr>
        </a:p>
      </dgm:t>
    </dgm:pt>
    <dgm:pt modelId="{FD207627-880C-4A74-8941-C829A611CFFE}" type="parTrans" cxnId="{1287EE83-27AB-4115-B2EE-5A05D6AE168C}">
      <dgm:prSet/>
      <dgm:spPr/>
      <dgm:t>
        <a:bodyPr/>
        <a:lstStyle/>
        <a:p>
          <a:endParaRPr lang="en-US">
            <a:solidFill>
              <a:schemeClr val="tx1"/>
            </a:solidFill>
          </a:endParaRPr>
        </a:p>
      </dgm:t>
    </dgm:pt>
    <dgm:pt modelId="{EA065E4C-DD8E-4702-8C57-3C37593E81AF}" type="sibTrans" cxnId="{1287EE83-27AB-4115-B2EE-5A05D6AE168C}">
      <dgm:prSet/>
      <dgm:spPr/>
      <dgm:t>
        <a:bodyPr/>
        <a:lstStyle/>
        <a:p>
          <a:endParaRPr lang="en-US">
            <a:solidFill>
              <a:schemeClr val="tx1"/>
            </a:solidFill>
          </a:endParaRPr>
        </a:p>
      </dgm:t>
    </dgm:pt>
    <dgm:pt modelId="{601A314F-7F58-416B-832B-F4789EDB9120}">
      <dgm:prSet custT="1"/>
      <dgm:spPr/>
      <dgm:t>
        <a:bodyPr anchor="t"/>
        <a:lstStyle/>
        <a:p>
          <a:r>
            <a:rPr lang="en-US" sz="2000" b="1" i="0" u="none" dirty="0" smtClean="0">
              <a:solidFill>
                <a:schemeClr val="tx1"/>
              </a:solidFill>
            </a:rPr>
            <a:t>Windows + I</a:t>
          </a:r>
          <a:r>
            <a:rPr lang="en-US" sz="2000" b="0" i="0" u="none" dirty="0" smtClean="0">
              <a:solidFill>
                <a:schemeClr val="tx1"/>
              </a:solidFill>
            </a:rPr>
            <a:t> </a:t>
          </a:r>
        </a:p>
        <a:p>
          <a:r>
            <a:rPr lang="en-US" sz="1100" b="0" i="0" u="none" dirty="0" smtClean="0">
              <a:solidFill>
                <a:schemeClr val="tx1"/>
              </a:solidFill>
            </a:rPr>
            <a:t>Opens the Settings pane (tiles, volume, brightness, power off, etc.). </a:t>
          </a:r>
          <a:endParaRPr lang="en-US" sz="1100" dirty="0">
            <a:solidFill>
              <a:schemeClr val="tx1"/>
            </a:solidFill>
          </a:endParaRPr>
        </a:p>
      </dgm:t>
    </dgm:pt>
    <dgm:pt modelId="{C917F26D-F731-4F15-BABF-7B17A75FC219}" type="parTrans" cxnId="{D93888C3-5874-4A96-A5A4-5C8983276E1F}">
      <dgm:prSet/>
      <dgm:spPr/>
      <dgm:t>
        <a:bodyPr/>
        <a:lstStyle/>
        <a:p>
          <a:endParaRPr lang="en-US">
            <a:solidFill>
              <a:schemeClr val="tx1"/>
            </a:solidFill>
          </a:endParaRPr>
        </a:p>
      </dgm:t>
    </dgm:pt>
    <dgm:pt modelId="{B72B21E6-DC42-4877-8709-60641D2EDCE4}" type="sibTrans" cxnId="{D93888C3-5874-4A96-A5A4-5C8983276E1F}">
      <dgm:prSet/>
      <dgm:spPr/>
      <dgm:t>
        <a:bodyPr/>
        <a:lstStyle/>
        <a:p>
          <a:endParaRPr lang="en-US">
            <a:solidFill>
              <a:schemeClr val="tx1"/>
            </a:solidFill>
          </a:endParaRPr>
        </a:p>
      </dgm:t>
    </dgm:pt>
    <dgm:pt modelId="{28A768CF-CCC4-4146-A323-3656AB6C756D}">
      <dgm:prSet custT="1"/>
      <dgm:spPr/>
      <dgm:t>
        <a:bodyPr anchor="t"/>
        <a:lstStyle/>
        <a:p>
          <a:r>
            <a:rPr lang="en-US" sz="2000" b="1" i="0" u="none" dirty="0" smtClean="0">
              <a:solidFill>
                <a:schemeClr val="tx1"/>
              </a:solidFill>
            </a:rPr>
            <a:t>Windows + K</a:t>
          </a:r>
        </a:p>
        <a:p>
          <a:r>
            <a:rPr lang="en-US" sz="1100" b="0" i="0" u="none" dirty="0" smtClean="0">
              <a:solidFill>
                <a:schemeClr val="tx1"/>
              </a:solidFill>
            </a:rPr>
            <a:t>Opens the Devices pane. </a:t>
          </a:r>
          <a:endParaRPr lang="en-US" sz="1100" dirty="0">
            <a:solidFill>
              <a:schemeClr val="tx1"/>
            </a:solidFill>
          </a:endParaRPr>
        </a:p>
      </dgm:t>
    </dgm:pt>
    <dgm:pt modelId="{C211D56B-7CD3-4346-B275-F641B99F2F61}" type="parTrans" cxnId="{EF360D01-A828-411E-8A3C-E97C7814DC52}">
      <dgm:prSet/>
      <dgm:spPr/>
      <dgm:t>
        <a:bodyPr/>
        <a:lstStyle/>
        <a:p>
          <a:endParaRPr lang="en-US">
            <a:solidFill>
              <a:schemeClr val="tx1"/>
            </a:solidFill>
          </a:endParaRPr>
        </a:p>
      </dgm:t>
    </dgm:pt>
    <dgm:pt modelId="{B41B851E-8008-49D6-B9FD-E1446790195A}" type="sibTrans" cxnId="{EF360D01-A828-411E-8A3C-E97C7814DC52}">
      <dgm:prSet/>
      <dgm:spPr/>
      <dgm:t>
        <a:bodyPr/>
        <a:lstStyle/>
        <a:p>
          <a:endParaRPr lang="en-US">
            <a:solidFill>
              <a:schemeClr val="tx1"/>
            </a:solidFill>
          </a:endParaRPr>
        </a:p>
      </dgm:t>
    </dgm:pt>
    <dgm:pt modelId="{CFB4D773-8E02-4CCF-92AC-F164860B6614}">
      <dgm:prSet custT="1"/>
      <dgm:spPr/>
      <dgm:t>
        <a:bodyPr anchor="t"/>
        <a:lstStyle/>
        <a:p>
          <a:r>
            <a:rPr lang="en-US" sz="2000" b="1" i="0" u="none" dirty="0" smtClean="0">
              <a:solidFill>
                <a:schemeClr val="tx1"/>
              </a:solidFill>
            </a:rPr>
            <a:t>Windows + L</a:t>
          </a:r>
        </a:p>
        <a:p>
          <a:r>
            <a:rPr lang="en-US" sz="1100" b="0" i="0" u="none" dirty="0" smtClean="0">
              <a:solidFill>
                <a:schemeClr val="tx1"/>
              </a:solidFill>
            </a:rPr>
            <a:t>Locks your computer or device. </a:t>
          </a:r>
          <a:endParaRPr lang="en-US" sz="1100" dirty="0">
            <a:solidFill>
              <a:schemeClr val="tx1"/>
            </a:solidFill>
          </a:endParaRPr>
        </a:p>
      </dgm:t>
    </dgm:pt>
    <dgm:pt modelId="{AC1D9951-D002-45CC-965E-3A3FA92B7F5A}" type="parTrans" cxnId="{7B7E637F-BABF-4B10-B659-A1DB90CAD67B}">
      <dgm:prSet/>
      <dgm:spPr/>
      <dgm:t>
        <a:bodyPr/>
        <a:lstStyle/>
        <a:p>
          <a:endParaRPr lang="en-US">
            <a:solidFill>
              <a:schemeClr val="tx1"/>
            </a:solidFill>
          </a:endParaRPr>
        </a:p>
      </dgm:t>
    </dgm:pt>
    <dgm:pt modelId="{781C235D-ABD3-42CA-B1E7-FA7C0D7C2990}" type="sibTrans" cxnId="{7B7E637F-BABF-4B10-B659-A1DB90CAD67B}">
      <dgm:prSet/>
      <dgm:spPr/>
      <dgm:t>
        <a:bodyPr/>
        <a:lstStyle/>
        <a:p>
          <a:endParaRPr lang="en-US">
            <a:solidFill>
              <a:schemeClr val="tx1"/>
            </a:solidFill>
          </a:endParaRPr>
        </a:p>
      </dgm:t>
    </dgm:pt>
    <dgm:pt modelId="{9AFE129C-98C4-4EED-AAFB-A560C5A544A1}">
      <dgm:prSet custT="1"/>
      <dgm:spPr/>
      <dgm:t>
        <a:bodyPr anchor="t"/>
        <a:lstStyle/>
        <a:p>
          <a:pPr rtl="0"/>
          <a:r>
            <a:rPr lang="en-US" sz="2000" b="1" i="0" u="none" dirty="0" smtClean="0">
              <a:solidFill>
                <a:schemeClr val="tx1"/>
              </a:solidFill>
            </a:rPr>
            <a:t>Windows + P</a:t>
          </a:r>
        </a:p>
        <a:p>
          <a:pPr rtl="0"/>
          <a:r>
            <a:rPr lang="en-US" sz="1100" b="0" i="0" u="none" dirty="0" smtClean="0">
              <a:solidFill>
                <a:schemeClr val="tx1"/>
              </a:solidFill>
            </a:rPr>
            <a:t>Displays Windows 8 on a second screen (when available).</a:t>
          </a:r>
          <a:endParaRPr lang="en-US" sz="1100" dirty="0">
            <a:solidFill>
              <a:schemeClr val="tx1"/>
            </a:solidFill>
          </a:endParaRPr>
        </a:p>
      </dgm:t>
    </dgm:pt>
    <dgm:pt modelId="{E045B713-FC5E-4F23-8EA0-887D341E2ADA}" type="parTrans" cxnId="{CBC75C71-19FC-4758-BBFF-3756A59137F2}">
      <dgm:prSet/>
      <dgm:spPr/>
      <dgm:t>
        <a:bodyPr/>
        <a:lstStyle/>
        <a:p>
          <a:endParaRPr lang="en-US">
            <a:solidFill>
              <a:schemeClr val="tx1"/>
            </a:solidFill>
          </a:endParaRPr>
        </a:p>
      </dgm:t>
    </dgm:pt>
    <dgm:pt modelId="{921F569F-098A-4BFF-91CD-8D6C3BC4B47A}" type="sibTrans" cxnId="{CBC75C71-19FC-4758-BBFF-3756A59137F2}">
      <dgm:prSet/>
      <dgm:spPr/>
      <dgm:t>
        <a:bodyPr/>
        <a:lstStyle/>
        <a:p>
          <a:endParaRPr lang="en-US">
            <a:solidFill>
              <a:schemeClr val="tx1"/>
            </a:solidFill>
          </a:endParaRPr>
        </a:p>
      </dgm:t>
    </dgm:pt>
    <dgm:pt modelId="{3D4CD873-0D9A-4CE8-9B9C-29350549458B}">
      <dgm:prSet custT="1"/>
      <dgm:spPr/>
      <dgm:t>
        <a:bodyPr anchor="t"/>
        <a:lstStyle/>
        <a:p>
          <a:r>
            <a:rPr lang="en-US" sz="2000" b="1" i="0" u="none" dirty="0" smtClean="0">
              <a:solidFill>
                <a:schemeClr val="tx1"/>
              </a:solidFill>
            </a:rPr>
            <a:t>Windows + Q</a:t>
          </a:r>
        </a:p>
        <a:p>
          <a:r>
            <a:rPr lang="en-US" sz="1100" b="0" i="0" u="none" dirty="0" smtClean="0">
              <a:solidFill>
                <a:schemeClr val="tx1"/>
              </a:solidFill>
            </a:rPr>
            <a:t>Opens the global search utility. </a:t>
          </a:r>
          <a:endParaRPr lang="en-US" sz="1100" dirty="0">
            <a:solidFill>
              <a:schemeClr val="tx1"/>
            </a:solidFill>
          </a:endParaRPr>
        </a:p>
      </dgm:t>
    </dgm:pt>
    <dgm:pt modelId="{E1B0D7F6-2985-4353-8206-57B30F9A43CC}" type="parTrans" cxnId="{54859C6E-09F4-45CF-B11F-6A5856B80848}">
      <dgm:prSet/>
      <dgm:spPr/>
      <dgm:t>
        <a:bodyPr/>
        <a:lstStyle/>
        <a:p>
          <a:endParaRPr lang="en-US">
            <a:solidFill>
              <a:schemeClr val="tx1"/>
            </a:solidFill>
          </a:endParaRPr>
        </a:p>
      </dgm:t>
    </dgm:pt>
    <dgm:pt modelId="{3EE1D273-A032-49B3-8BE6-CD42AEEE1470}" type="sibTrans" cxnId="{54859C6E-09F4-45CF-B11F-6A5856B80848}">
      <dgm:prSet/>
      <dgm:spPr/>
      <dgm:t>
        <a:bodyPr/>
        <a:lstStyle/>
        <a:p>
          <a:endParaRPr lang="en-US">
            <a:solidFill>
              <a:schemeClr val="tx1"/>
            </a:solidFill>
          </a:endParaRPr>
        </a:p>
      </dgm:t>
    </dgm:pt>
    <dgm:pt modelId="{64972CED-648F-49FF-9BCF-56853BFFF553}">
      <dgm:prSet custT="1"/>
      <dgm:spPr/>
      <dgm:t>
        <a:bodyPr anchor="t"/>
        <a:lstStyle/>
        <a:p>
          <a:r>
            <a:rPr lang="en-US" sz="2000" b="1" i="0" u="none" dirty="0" smtClean="0">
              <a:solidFill>
                <a:schemeClr val="tx1"/>
              </a:solidFill>
            </a:rPr>
            <a:t>Windows + R</a:t>
          </a:r>
        </a:p>
        <a:p>
          <a:r>
            <a:rPr lang="en-US" sz="1100" b="0" i="0" u="none" dirty="0" smtClean="0">
              <a:solidFill>
                <a:schemeClr val="tx1"/>
              </a:solidFill>
            </a:rPr>
            <a:t>Displays the Run box.</a:t>
          </a:r>
          <a:endParaRPr lang="en-US" sz="1100" dirty="0">
            <a:solidFill>
              <a:schemeClr val="tx1"/>
            </a:solidFill>
          </a:endParaRPr>
        </a:p>
      </dgm:t>
    </dgm:pt>
    <dgm:pt modelId="{943D47DF-F07D-4A18-A96E-C020BF6CD673}" type="parTrans" cxnId="{3499C391-4094-40B6-A181-E228D2A30623}">
      <dgm:prSet/>
      <dgm:spPr/>
      <dgm:t>
        <a:bodyPr/>
        <a:lstStyle/>
        <a:p>
          <a:endParaRPr lang="en-US">
            <a:solidFill>
              <a:schemeClr val="tx1"/>
            </a:solidFill>
          </a:endParaRPr>
        </a:p>
      </dgm:t>
    </dgm:pt>
    <dgm:pt modelId="{96AED3AF-C593-44F1-8F45-CEFBE74B09D5}" type="sibTrans" cxnId="{3499C391-4094-40B6-A181-E228D2A30623}">
      <dgm:prSet/>
      <dgm:spPr/>
      <dgm:t>
        <a:bodyPr/>
        <a:lstStyle/>
        <a:p>
          <a:endParaRPr lang="en-US">
            <a:solidFill>
              <a:schemeClr val="tx1"/>
            </a:solidFill>
          </a:endParaRPr>
        </a:p>
      </dgm:t>
    </dgm:pt>
    <dgm:pt modelId="{8C7E313F-0295-4E3A-B508-DE9A221D9CC4}">
      <dgm:prSet custT="1"/>
      <dgm:spPr/>
      <dgm:t>
        <a:bodyPr anchor="t"/>
        <a:lstStyle/>
        <a:p>
          <a:r>
            <a:rPr lang="en-US" sz="2000" b="1" i="0" u="none" dirty="0" smtClean="0">
              <a:solidFill>
                <a:schemeClr val="tx1"/>
              </a:solidFill>
            </a:rPr>
            <a:t>Windows + U </a:t>
          </a:r>
        </a:p>
        <a:p>
          <a:r>
            <a:rPr lang="en-US" sz="1100" b="0" i="0" u="none" dirty="0" smtClean="0">
              <a:solidFill>
                <a:schemeClr val="tx1"/>
              </a:solidFill>
            </a:rPr>
            <a:t>Displays the Ease of Use utilities (Narrator, Magnifier, and more).</a:t>
          </a:r>
          <a:endParaRPr lang="en-US" sz="1100" dirty="0">
            <a:solidFill>
              <a:schemeClr val="tx1"/>
            </a:solidFill>
          </a:endParaRPr>
        </a:p>
      </dgm:t>
    </dgm:pt>
    <dgm:pt modelId="{314D6A6B-E302-477C-88D4-C015FCC3B319}" type="parTrans" cxnId="{53961AFE-ACE1-4F74-88D2-968853BE20F7}">
      <dgm:prSet/>
      <dgm:spPr/>
      <dgm:t>
        <a:bodyPr/>
        <a:lstStyle/>
        <a:p>
          <a:endParaRPr lang="en-US">
            <a:solidFill>
              <a:schemeClr val="tx1"/>
            </a:solidFill>
          </a:endParaRPr>
        </a:p>
      </dgm:t>
    </dgm:pt>
    <dgm:pt modelId="{96CEBFA4-7739-4585-B56F-6923C515AB7C}" type="sibTrans" cxnId="{53961AFE-ACE1-4F74-88D2-968853BE20F7}">
      <dgm:prSet/>
      <dgm:spPr/>
      <dgm:t>
        <a:bodyPr/>
        <a:lstStyle/>
        <a:p>
          <a:endParaRPr lang="en-US">
            <a:solidFill>
              <a:schemeClr val="tx1"/>
            </a:solidFill>
          </a:endParaRPr>
        </a:p>
      </dgm:t>
    </dgm:pt>
    <dgm:pt modelId="{139C3A28-9EA4-4436-8278-1146A8376816}">
      <dgm:prSet custT="1"/>
      <dgm:spPr/>
      <dgm:t>
        <a:bodyPr anchor="t"/>
        <a:lstStyle/>
        <a:p>
          <a:r>
            <a:rPr lang="en-US" sz="2000" b="1" i="0" u="none" dirty="0" smtClean="0">
              <a:solidFill>
                <a:schemeClr val="tx1"/>
              </a:solidFill>
            </a:rPr>
            <a:t>Windows + W</a:t>
          </a:r>
          <a:r>
            <a:rPr lang="en-US" sz="2000" b="0" i="0" u="none" dirty="0" smtClean="0">
              <a:solidFill>
                <a:schemeClr val="tx1"/>
              </a:solidFill>
            </a:rPr>
            <a:t> </a:t>
          </a:r>
        </a:p>
        <a:p>
          <a:r>
            <a:rPr lang="en-US" sz="1100" b="0" i="0" u="none" dirty="0" smtClean="0">
              <a:solidFill>
                <a:schemeClr val="tx1"/>
              </a:solidFill>
            </a:rPr>
            <a:t>Instantly searches for settings.</a:t>
          </a:r>
          <a:endParaRPr lang="en-US" sz="1100" dirty="0">
            <a:solidFill>
              <a:schemeClr val="tx1"/>
            </a:solidFill>
          </a:endParaRPr>
        </a:p>
      </dgm:t>
    </dgm:pt>
    <dgm:pt modelId="{DC76AA09-D281-4A4D-BB88-4E10E48D6597}" type="parTrans" cxnId="{A07539F9-6E02-48FC-9C8A-74442F3E34F3}">
      <dgm:prSet/>
      <dgm:spPr/>
      <dgm:t>
        <a:bodyPr/>
        <a:lstStyle/>
        <a:p>
          <a:endParaRPr lang="en-US">
            <a:solidFill>
              <a:schemeClr val="tx1"/>
            </a:solidFill>
          </a:endParaRPr>
        </a:p>
      </dgm:t>
    </dgm:pt>
    <dgm:pt modelId="{8C77EEAA-27FD-45E2-B628-0E3AC6F6128E}" type="sibTrans" cxnId="{A07539F9-6E02-48FC-9C8A-74442F3E34F3}">
      <dgm:prSet/>
      <dgm:spPr/>
      <dgm:t>
        <a:bodyPr/>
        <a:lstStyle/>
        <a:p>
          <a:endParaRPr lang="en-US">
            <a:solidFill>
              <a:schemeClr val="tx1"/>
            </a:solidFill>
          </a:endParaRPr>
        </a:p>
      </dgm:t>
    </dgm:pt>
    <dgm:pt modelId="{82E4C561-C7C3-42B1-BAB2-38448EE275BC}">
      <dgm:prSet custT="1"/>
      <dgm:spPr/>
      <dgm:t>
        <a:bodyPr anchor="t"/>
        <a:lstStyle/>
        <a:p>
          <a:r>
            <a:rPr lang="en-US" sz="2000" b="1" i="0" u="none" dirty="0" smtClean="0">
              <a:solidFill>
                <a:schemeClr val="tx1"/>
              </a:solidFill>
            </a:rPr>
            <a:t>Windows + X</a:t>
          </a:r>
        </a:p>
        <a:p>
          <a:r>
            <a:rPr lang="en-US" sz="1100" b="0" i="0" u="none" dirty="0" smtClean="0">
              <a:solidFill>
                <a:schemeClr val="tx1"/>
              </a:solidFill>
            </a:rPr>
            <a:t>Displays the Power Users menu.</a:t>
          </a:r>
          <a:endParaRPr lang="en-US" sz="1100" dirty="0">
            <a:solidFill>
              <a:schemeClr val="tx1"/>
            </a:solidFill>
          </a:endParaRPr>
        </a:p>
      </dgm:t>
    </dgm:pt>
    <dgm:pt modelId="{5CB9DB51-6D72-429C-B465-F852855939F5}" type="parTrans" cxnId="{8E53442E-A39B-4CE3-85BB-67A58E693061}">
      <dgm:prSet/>
      <dgm:spPr/>
      <dgm:t>
        <a:bodyPr/>
        <a:lstStyle/>
        <a:p>
          <a:endParaRPr lang="en-US">
            <a:solidFill>
              <a:schemeClr val="tx1"/>
            </a:solidFill>
          </a:endParaRPr>
        </a:p>
      </dgm:t>
    </dgm:pt>
    <dgm:pt modelId="{4B7A647D-2485-449A-9DF2-B134C4A1C116}" type="sibTrans" cxnId="{8E53442E-A39B-4CE3-85BB-67A58E693061}">
      <dgm:prSet/>
      <dgm:spPr/>
      <dgm:t>
        <a:bodyPr/>
        <a:lstStyle/>
        <a:p>
          <a:endParaRPr lang="en-US">
            <a:solidFill>
              <a:schemeClr val="tx1"/>
            </a:solidFill>
          </a:endParaRPr>
        </a:p>
      </dgm:t>
    </dgm:pt>
    <dgm:pt modelId="{15F97364-2B26-4244-BFB8-B1A04178AA15}">
      <dgm:prSet custT="1"/>
      <dgm:spPr/>
      <dgm:t>
        <a:bodyPr anchor="t"/>
        <a:lstStyle/>
        <a:p>
          <a:r>
            <a:rPr lang="en-US" sz="2000" b="1" i="0" u="none" dirty="0" smtClean="0">
              <a:solidFill>
                <a:schemeClr val="tx1"/>
              </a:solidFill>
            </a:rPr>
            <a:t>Windows + Z</a:t>
          </a:r>
        </a:p>
        <a:p>
          <a:r>
            <a:rPr lang="en-US" sz="1100" b="0" i="0" u="none" dirty="0" smtClean="0">
              <a:solidFill>
                <a:schemeClr val="tx1"/>
              </a:solidFill>
            </a:rPr>
            <a:t>Displays the App Bar in the Modern view.</a:t>
          </a:r>
          <a:endParaRPr lang="en-US" sz="1100" dirty="0">
            <a:solidFill>
              <a:schemeClr val="tx1"/>
            </a:solidFill>
          </a:endParaRPr>
        </a:p>
      </dgm:t>
    </dgm:pt>
    <dgm:pt modelId="{B30CF278-064C-4983-8161-BAF32EB2C9C7}" type="parTrans" cxnId="{81F24686-1FEC-4161-92A2-E25E02ED80A1}">
      <dgm:prSet/>
      <dgm:spPr/>
      <dgm:t>
        <a:bodyPr/>
        <a:lstStyle/>
        <a:p>
          <a:endParaRPr lang="en-US">
            <a:solidFill>
              <a:schemeClr val="tx1"/>
            </a:solidFill>
          </a:endParaRPr>
        </a:p>
      </dgm:t>
    </dgm:pt>
    <dgm:pt modelId="{0FADB3B7-899C-428F-A5B8-51006328C885}" type="sibTrans" cxnId="{81F24686-1FEC-4161-92A2-E25E02ED80A1}">
      <dgm:prSet/>
      <dgm:spPr/>
      <dgm:t>
        <a:bodyPr/>
        <a:lstStyle/>
        <a:p>
          <a:endParaRPr lang="en-US">
            <a:solidFill>
              <a:schemeClr val="tx1"/>
            </a:solidFill>
          </a:endParaRPr>
        </a:p>
      </dgm:t>
    </dgm:pt>
    <dgm:pt modelId="{510B8140-0EDE-4D1A-AEE5-B7CA77AADF12}">
      <dgm:prSet custT="1"/>
      <dgm:spPr/>
      <dgm:t>
        <a:bodyPr anchor="t"/>
        <a:lstStyle/>
        <a:p>
          <a:r>
            <a:rPr lang="en-US" sz="1200" b="1" i="0" u="none" dirty="0" smtClean="0">
              <a:solidFill>
                <a:schemeClr val="tx1"/>
              </a:solidFill>
            </a:rPr>
            <a:t>Windows</a:t>
          </a:r>
          <a:r>
            <a:rPr lang="en-US" sz="1200" b="1" i="0" u="none" baseline="0" dirty="0" smtClean="0">
              <a:solidFill>
                <a:schemeClr val="tx1"/>
              </a:solidFill>
            </a:rPr>
            <a:t> + </a:t>
          </a:r>
          <a:r>
            <a:rPr lang="en-US" sz="1200" b="1" i="0" u="none" dirty="0" smtClean="0">
              <a:solidFill>
                <a:schemeClr val="tx1"/>
              </a:solidFill>
            </a:rPr>
            <a:t>1, Windows</a:t>
          </a:r>
          <a:r>
            <a:rPr lang="en-US" sz="1200" b="1" i="0" u="none" baseline="0" dirty="0" smtClean="0">
              <a:solidFill>
                <a:schemeClr val="tx1"/>
              </a:solidFill>
            </a:rPr>
            <a:t> + </a:t>
          </a:r>
          <a:r>
            <a:rPr lang="en-US" sz="1200" b="1" i="0" u="none" dirty="0" smtClean="0">
              <a:solidFill>
                <a:schemeClr val="tx1"/>
              </a:solidFill>
            </a:rPr>
            <a:t>2, and Windows + 3</a:t>
          </a:r>
        </a:p>
        <a:p>
          <a:r>
            <a:rPr lang="en-US" sz="1050" b="0" i="0" u="none" dirty="0" smtClean="0">
              <a:solidFill>
                <a:schemeClr val="tx1"/>
              </a:solidFill>
            </a:rPr>
            <a:t>Opens the first, second, and third (and so on) open apps in the classic Windows Desktop, respectively. </a:t>
          </a:r>
          <a:endParaRPr lang="en-US" sz="1050" dirty="0">
            <a:solidFill>
              <a:schemeClr val="tx1"/>
            </a:solidFill>
          </a:endParaRPr>
        </a:p>
      </dgm:t>
    </dgm:pt>
    <dgm:pt modelId="{D78D94D7-20BC-46F3-B91C-5149A8E1F980}" type="parTrans" cxnId="{8820ACC4-561C-4566-860E-19C4C0671A9B}">
      <dgm:prSet/>
      <dgm:spPr/>
      <dgm:t>
        <a:bodyPr/>
        <a:lstStyle/>
        <a:p>
          <a:endParaRPr lang="en-US">
            <a:solidFill>
              <a:schemeClr val="tx1"/>
            </a:solidFill>
          </a:endParaRPr>
        </a:p>
      </dgm:t>
    </dgm:pt>
    <dgm:pt modelId="{99202FA2-0E1A-46A1-A5FB-F12DAB50657D}" type="sibTrans" cxnId="{8820ACC4-561C-4566-860E-19C4C0671A9B}">
      <dgm:prSet/>
      <dgm:spPr/>
      <dgm:t>
        <a:bodyPr/>
        <a:lstStyle/>
        <a:p>
          <a:endParaRPr lang="en-US">
            <a:solidFill>
              <a:schemeClr val="tx1"/>
            </a:solidFill>
          </a:endParaRPr>
        </a:p>
      </dgm:t>
    </dgm:pt>
    <dgm:pt modelId="{CFD52F2F-E3D7-4895-B4A7-784835597591}">
      <dgm:prSet custT="1"/>
      <dgm:spPr/>
      <dgm:t>
        <a:bodyPr anchor="t"/>
        <a:lstStyle/>
        <a:p>
          <a:r>
            <a:rPr lang="en-US" sz="2000" b="1" i="0" u="none" dirty="0" smtClean="0">
              <a:solidFill>
                <a:schemeClr val="tx1"/>
              </a:solidFill>
            </a:rPr>
            <a:t>Windows + F1</a:t>
          </a:r>
          <a:r>
            <a:rPr lang="en-US" sz="2000" b="0" i="0" u="none" dirty="0" smtClean="0">
              <a:solidFill>
                <a:schemeClr val="tx1"/>
              </a:solidFill>
            </a:rPr>
            <a:t> </a:t>
          </a:r>
        </a:p>
        <a:p>
          <a:r>
            <a:rPr lang="en-US" sz="1100" b="0" i="0" u="none" dirty="0" smtClean="0">
              <a:solidFill>
                <a:schemeClr val="tx1"/>
              </a:solidFill>
            </a:rPr>
            <a:t>Displays Windows Help and Support.</a:t>
          </a:r>
          <a:endParaRPr lang="en-US" sz="1100" dirty="0">
            <a:solidFill>
              <a:schemeClr val="tx1"/>
            </a:solidFill>
          </a:endParaRPr>
        </a:p>
      </dgm:t>
    </dgm:pt>
    <dgm:pt modelId="{46832A04-79AE-454C-9B55-79B5B89D0770}" type="parTrans" cxnId="{5FBD1D76-FA2A-4E13-83C3-0FA08E2F8989}">
      <dgm:prSet/>
      <dgm:spPr/>
      <dgm:t>
        <a:bodyPr/>
        <a:lstStyle/>
        <a:p>
          <a:endParaRPr lang="en-US">
            <a:solidFill>
              <a:schemeClr val="tx1"/>
            </a:solidFill>
          </a:endParaRPr>
        </a:p>
      </dgm:t>
    </dgm:pt>
    <dgm:pt modelId="{4B9BA99D-895E-4E79-B8EB-142FADA4126D}" type="sibTrans" cxnId="{5FBD1D76-FA2A-4E13-83C3-0FA08E2F8989}">
      <dgm:prSet/>
      <dgm:spPr/>
      <dgm:t>
        <a:bodyPr/>
        <a:lstStyle/>
        <a:p>
          <a:endParaRPr lang="en-US">
            <a:solidFill>
              <a:schemeClr val="tx1"/>
            </a:solidFill>
          </a:endParaRPr>
        </a:p>
      </dgm:t>
    </dgm:pt>
    <dgm:pt modelId="{C33CFA51-4D3F-4217-9DED-79BC710164F5}" type="pres">
      <dgm:prSet presAssocID="{4C5AEA92-F0E6-44B4-9145-2B732F740529}" presName="diagram" presStyleCnt="0">
        <dgm:presLayoutVars>
          <dgm:dir/>
          <dgm:resizeHandles val="exact"/>
        </dgm:presLayoutVars>
      </dgm:prSet>
      <dgm:spPr/>
      <dgm:t>
        <a:bodyPr/>
        <a:lstStyle/>
        <a:p>
          <a:endParaRPr lang="en-US"/>
        </a:p>
      </dgm:t>
    </dgm:pt>
    <dgm:pt modelId="{B6B1501E-EB8D-4502-A2CC-85C018DBD799}" type="pres">
      <dgm:prSet presAssocID="{1AF05526-0801-4ECD-8F5D-CFA6ED6276C1}" presName="node" presStyleLbl="node1" presStyleIdx="0" presStyleCnt="18">
        <dgm:presLayoutVars>
          <dgm:bulletEnabled val="1"/>
        </dgm:presLayoutVars>
      </dgm:prSet>
      <dgm:spPr/>
      <dgm:t>
        <a:bodyPr/>
        <a:lstStyle/>
        <a:p>
          <a:endParaRPr lang="en-US"/>
        </a:p>
      </dgm:t>
    </dgm:pt>
    <dgm:pt modelId="{E0572314-B1C5-4DFC-8809-738C27FE6249}" type="pres">
      <dgm:prSet presAssocID="{0B93BAE3-9CE4-46B8-8690-2A390626CB01}" presName="sibTrans" presStyleCnt="0"/>
      <dgm:spPr/>
    </dgm:pt>
    <dgm:pt modelId="{784F0CDD-3019-4F98-8FC8-FC4921C8C0A7}" type="pres">
      <dgm:prSet presAssocID="{66DDD426-D4FB-4BC7-9EDD-054F2BEA74CA}" presName="node" presStyleLbl="node1" presStyleIdx="1" presStyleCnt="18">
        <dgm:presLayoutVars>
          <dgm:bulletEnabled val="1"/>
        </dgm:presLayoutVars>
      </dgm:prSet>
      <dgm:spPr/>
      <dgm:t>
        <a:bodyPr/>
        <a:lstStyle/>
        <a:p>
          <a:endParaRPr lang="en-US"/>
        </a:p>
      </dgm:t>
    </dgm:pt>
    <dgm:pt modelId="{53D697F4-113F-4459-8C15-4F26657B0C7E}" type="pres">
      <dgm:prSet presAssocID="{6EADF313-DF05-45BF-87FE-8FE9A8F8101A}" presName="sibTrans" presStyleCnt="0"/>
      <dgm:spPr/>
    </dgm:pt>
    <dgm:pt modelId="{86C75CFA-760D-4451-A42F-1D00297D9FE6}" type="pres">
      <dgm:prSet presAssocID="{67B7053F-DB78-4EC8-AEE0-FA812930F5BE}" presName="node" presStyleLbl="node1" presStyleIdx="2" presStyleCnt="18">
        <dgm:presLayoutVars>
          <dgm:bulletEnabled val="1"/>
        </dgm:presLayoutVars>
      </dgm:prSet>
      <dgm:spPr/>
      <dgm:t>
        <a:bodyPr/>
        <a:lstStyle/>
        <a:p>
          <a:endParaRPr lang="en-US"/>
        </a:p>
      </dgm:t>
    </dgm:pt>
    <dgm:pt modelId="{2774B01F-44C9-4EE4-BA67-1D698E6E0421}" type="pres">
      <dgm:prSet presAssocID="{39754929-5798-48D4-BF2B-82163D5F4213}" presName="sibTrans" presStyleCnt="0"/>
      <dgm:spPr/>
    </dgm:pt>
    <dgm:pt modelId="{BD5D7452-4EAB-4B18-AFBC-6982B1649D52}" type="pres">
      <dgm:prSet presAssocID="{3E9D16E8-E321-431B-AAE6-50E1A8EDC8F0}" presName="node" presStyleLbl="node1" presStyleIdx="3" presStyleCnt="18">
        <dgm:presLayoutVars>
          <dgm:bulletEnabled val="1"/>
        </dgm:presLayoutVars>
      </dgm:prSet>
      <dgm:spPr/>
      <dgm:t>
        <a:bodyPr/>
        <a:lstStyle/>
        <a:p>
          <a:endParaRPr lang="en-US"/>
        </a:p>
      </dgm:t>
    </dgm:pt>
    <dgm:pt modelId="{BD29F37E-249E-4DF5-B67B-E0E34E03A026}" type="pres">
      <dgm:prSet presAssocID="{1777E6BB-6F76-427D-868A-C1CDCF9F68AC}" presName="sibTrans" presStyleCnt="0"/>
      <dgm:spPr/>
    </dgm:pt>
    <dgm:pt modelId="{4324E4A3-7E00-4BF0-8146-BF3A59ADAB26}" type="pres">
      <dgm:prSet presAssocID="{1576DB05-CE73-4585-9406-ADE09F1B078A}" presName="node" presStyleLbl="node1" presStyleIdx="4" presStyleCnt="18">
        <dgm:presLayoutVars>
          <dgm:bulletEnabled val="1"/>
        </dgm:presLayoutVars>
      </dgm:prSet>
      <dgm:spPr/>
      <dgm:t>
        <a:bodyPr/>
        <a:lstStyle/>
        <a:p>
          <a:endParaRPr lang="en-US"/>
        </a:p>
      </dgm:t>
    </dgm:pt>
    <dgm:pt modelId="{F7780D28-E990-470C-B2A2-D8A5BADD11E2}" type="pres">
      <dgm:prSet presAssocID="{D2F5AE36-9D25-4C2D-A538-C996B6EBFB35}" presName="sibTrans" presStyleCnt="0"/>
      <dgm:spPr/>
    </dgm:pt>
    <dgm:pt modelId="{F9BF5C7F-D276-45DD-A16A-7F9F14231773}" type="pres">
      <dgm:prSet presAssocID="{2E9624A7-8897-4864-AFDE-A876CE96004C}" presName="node" presStyleLbl="node1" presStyleIdx="5" presStyleCnt="18">
        <dgm:presLayoutVars>
          <dgm:bulletEnabled val="1"/>
        </dgm:presLayoutVars>
      </dgm:prSet>
      <dgm:spPr/>
      <dgm:t>
        <a:bodyPr/>
        <a:lstStyle/>
        <a:p>
          <a:endParaRPr lang="en-US"/>
        </a:p>
      </dgm:t>
    </dgm:pt>
    <dgm:pt modelId="{C4BCCBBE-2AC6-458D-9984-F53787E85504}" type="pres">
      <dgm:prSet presAssocID="{EA065E4C-DD8E-4702-8C57-3C37593E81AF}" presName="sibTrans" presStyleCnt="0"/>
      <dgm:spPr/>
    </dgm:pt>
    <dgm:pt modelId="{3863AA3C-FE9D-40BD-A10F-0A76293C1A64}" type="pres">
      <dgm:prSet presAssocID="{601A314F-7F58-416B-832B-F4789EDB9120}" presName="node" presStyleLbl="node1" presStyleIdx="6" presStyleCnt="18">
        <dgm:presLayoutVars>
          <dgm:bulletEnabled val="1"/>
        </dgm:presLayoutVars>
      </dgm:prSet>
      <dgm:spPr/>
      <dgm:t>
        <a:bodyPr/>
        <a:lstStyle/>
        <a:p>
          <a:endParaRPr lang="en-US"/>
        </a:p>
      </dgm:t>
    </dgm:pt>
    <dgm:pt modelId="{0F2D5FE7-6463-4080-9813-49B51CF65FE0}" type="pres">
      <dgm:prSet presAssocID="{B72B21E6-DC42-4877-8709-60641D2EDCE4}" presName="sibTrans" presStyleCnt="0"/>
      <dgm:spPr/>
    </dgm:pt>
    <dgm:pt modelId="{CC0C56FF-685C-402A-927D-EBDEB85EC389}" type="pres">
      <dgm:prSet presAssocID="{28A768CF-CCC4-4146-A323-3656AB6C756D}" presName="node" presStyleLbl="node1" presStyleIdx="7" presStyleCnt="18">
        <dgm:presLayoutVars>
          <dgm:bulletEnabled val="1"/>
        </dgm:presLayoutVars>
      </dgm:prSet>
      <dgm:spPr/>
      <dgm:t>
        <a:bodyPr/>
        <a:lstStyle/>
        <a:p>
          <a:endParaRPr lang="en-US"/>
        </a:p>
      </dgm:t>
    </dgm:pt>
    <dgm:pt modelId="{AD63EA57-E687-4D1B-8A35-5F1514CA527B}" type="pres">
      <dgm:prSet presAssocID="{B41B851E-8008-49D6-B9FD-E1446790195A}" presName="sibTrans" presStyleCnt="0"/>
      <dgm:spPr/>
    </dgm:pt>
    <dgm:pt modelId="{E134A61C-63FC-47D3-A3F8-1A13E506AFEF}" type="pres">
      <dgm:prSet presAssocID="{CFB4D773-8E02-4CCF-92AC-F164860B6614}" presName="node" presStyleLbl="node1" presStyleIdx="8" presStyleCnt="18">
        <dgm:presLayoutVars>
          <dgm:bulletEnabled val="1"/>
        </dgm:presLayoutVars>
      </dgm:prSet>
      <dgm:spPr/>
      <dgm:t>
        <a:bodyPr/>
        <a:lstStyle/>
        <a:p>
          <a:endParaRPr lang="en-US"/>
        </a:p>
      </dgm:t>
    </dgm:pt>
    <dgm:pt modelId="{6F69EA6F-A315-4958-B409-E2105C24CB95}" type="pres">
      <dgm:prSet presAssocID="{781C235D-ABD3-42CA-B1E7-FA7C0D7C2990}" presName="sibTrans" presStyleCnt="0"/>
      <dgm:spPr/>
    </dgm:pt>
    <dgm:pt modelId="{59D0A762-3A43-4DCF-B84A-211BEA01A20F}" type="pres">
      <dgm:prSet presAssocID="{9AFE129C-98C4-4EED-AAFB-A560C5A544A1}" presName="node" presStyleLbl="node1" presStyleIdx="9" presStyleCnt="18">
        <dgm:presLayoutVars>
          <dgm:bulletEnabled val="1"/>
        </dgm:presLayoutVars>
      </dgm:prSet>
      <dgm:spPr/>
      <dgm:t>
        <a:bodyPr/>
        <a:lstStyle/>
        <a:p>
          <a:endParaRPr lang="en-US"/>
        </a:p>
      </dgm:t>
    </dgm:pt>
    <dgm:pt modelId="{69827E17-F942-4597-ABEC-CC4F6D273D76}" type="pres">
      <dgm:prSet presAssocID="{921F569F-098A-4BFF-91CD-8D6C3BC4B47A}" presName="sibTrans" presStyleCnt="0"/>
      <dgm:spPr/>
    </dgm:pt>
    <dgm:pt modelId="{149FBCEF-CFA0-4BDD-9F3A-A7503E673AB8}" type="pres">
      <dgm:prSet presAssocID="{3D4CD873-0D9A-4CE8-9B9C-29350549458B}" presName="node" presStyleLbl="node1" presStyleIdx="10" presStyleCnt="18">
        <dgm:presLayoutVars>
          <dgm:bulletEnabled val="1"/>
        </dgm:presLayoutVars>
      </dgm:prSet>
      <dgm:spPr/>
      <dgm:t>
        <a:bodyPr/>
        <a:lstStyle/>
        <a:p>
          <a:endParaRPr lang="en-US"/>
        </a:p>
      </dgm:t>
    </dgm:pt>
    <dgm:pt modelId="{1C92ABF5-3A7F-40EE-A607-099AE6C7A8F1}" type="pres">
      <dgm:prSet presAssocID="{3EE1D273-A032-49B3-8BE6-CD42AEEE1470}" presName="sibTrans" presStyleCnt="0"/>
      <dgm:spPr/>
    </dgm:pt>
    <dgm:pt modelId="{6C88058F-40F0-431F-B1AB-581AA29697BF}" type="pres">
      <dgm:prSet presAssocID="{64972CED-648F-49FF-9BCF-56853BFFF553}" presName="node" presStyleLbl="node1" presStyleIdx="11" presStyleCnt="18">
        <dgm:presLayoutVars>
          <dgm:bulletEnabled val="1"/>
        </dgm:presLayoutVars>
      </dgm:prSet>
      <dgm:spPr/>
      <dgm:t>
        <a:bodyPr/>
        <a:lstStyle/>
        <a:p>
          <a:endParaRPr lang="en-US"/>
        </a:p>
      </dgm:t>
    </dgm:pt>
    <dgm:pt modelId="{827C6B43-FC6E-44C2-9790-373771A7A6DC}" type="pres">
      <dgm:prSet presAssocID="{96AED3AF-C593-44F1-8F45-CEFBE74B09D5}" presName="sibTrans" presStyleCnt="0"/>
      <dgm:spPr/>
    </dgm:pt>
    <dgm:pt modelId="{BE76D93D-4019-4D9C-AD57-35B839307247}" type="pres">
      <dgm:prSet presAssocID="{8C7E313F-0295-4E3A-B508-DE9A221D9CC4}" presName="node" presStyleLbl="node1" presStyleIdx="12" presStyleCnt="18">
        <dgm:presLayoutVars>
          <dgm:bulletEnabled val="1"/>
        </dgm:presLayoutVars>
      </dgm:prSet>
      <dgm:spPr/>
      <dgm:t>
        <a:bodyPr/>
        <a:lstStyle/>
        <a:p>
          <a:endParaRPr lang="en-US"/>
        </a:p>
      </dgm:t>
    </dgm:pt>
    <dgm:pt modelId="{1C87A37F-5041-4EF6-816C-FE19659D4E32}" type="pres">
      <dgm:prSet presAssocID="{96CEBFA4-7739-4585-B56F-6923C515AB7C}" presName="sibTrans" presStyleCnt="0"/>
      <dgm:spPr/>
    </dgm:pt>
    <dgm:pt modelId="{F0A49636-1D45-4F3F-85E5-C0A1E111B1AB}" type="pres">
      <dgm:prSet presAssocID="{139C3A28-9EA4-4436-8278-1146A8376816}" presName="node" presStyleLbl="node1" presStyleIdx="13" presStyleCnt="18">
        <dgm:presLayoutVars>
          <dgm:bulletEnabled val="1"/>
        </dgm:presLayoutVars>
      </dgm:prSet>
      <dgm:spPr/>
      <dgm:t>
        <a:bodyPr/>
        <a:lstStyle/>
        <a:p>
          <a:endParaRPr lang="en-US"/>
        </a:p>
      </dgm:t>
    </dgm:pt>
    <dgm:pt modelId="{469E1FF5-A5AD-4E4D-AEE7-C24A79219640}" type="pres">
      <dgm:prSet presAssocID="{8C77EEAA-27FD-45E2-B628-0E3AC6F6128E}" presName="sibTrans" presStyleCnt="0"/>
      <dgm:spPr/>
    </dgm:pt>
    <dgm:pt modelId="{282C9885-D268-4ED8-8AB8-5A5F472BE044}" type="pres">
      <dgm:prSet presAssocID="{82E4C561-C7C3-42B1-BAB2-38448EE275BC}" presName="node" presStyleLbl="node1" presStyleIdx="14" presStyleCnt="18">
        <dgm:presLayoutVars>
          <dgm:bulletEnabled val="1"/>
        </dgm:presLayoutVars>
      </dgm:prSet>
      <dgm:spPr/>
      <dgm:t>
        <a:bodyPr/>
        <a:lstStyle/>
        <a:p>
          <a:endParaRPr lang="en-US"/>
        </a:p>
      </dgm:t>
    </dgm:pt>
    <dgm:pt modelId="{2D4FCB65-D539-4359-9808-54AEE0483641}" type="pres">
      <dgm:prSet presAssocID="{4B7A647D-2485-449A-9DF2-B134C4A1C116}" presName="sibTrans" presStyleCnt="0"/>
      <dgm:spPr/>
    </dgm:pt>
    <dgm:pt modelId="{E2FC9E24-F378-4085-BEB7-4FB8E757D3D3}" type="pres">
      <dgm:prSet presAssocID="{15F97364-2B26-4244-BFB8-B1A04178AA15}" presName="node" presStyleLbl="node1" presStyleIdx="15" presStyleCnt="18">
        <dgm:presLayoutVars>
          <dgm:bulletEnabled val="1"/>
        </dgm:presLayoutVars>
      </dgm:prSet>
      <dgm:spPr/>
      <dgm:t>
        <a:bodyPr/>
        <a:lstStyle/>
        <a:p>
          <a:endParaRPr lang="en-US"/>
        </a:p>
      </dgm:t>
    </dgm:pt>
    <dgm:pt modelId="{412EFAEB-17A8-4821-A4F2-C7BBFBCB0BF0}" type="pres">
      <dgm:prSet presAssocID="{0FADB3B7-899C-428F-A5B8-51006328C885}" presName="sibTrans" presStyleCnt="0"/>
      <dgm:spPr/>
    </dgm:pt>
    <dgm:pt modelId="{9C685AAD-A0F3-4D98-906E-B4B7499EF467}" type="pres">
      <dgm:prSet presAssocID="{510B8140-0EDE-4D1A-AEE5-B7CA77AADF12}" presName="node" presStyleLbl="node1" presStyleIdx="16" presStyleCnt="18" custLinFactX="-8339" custLinFactNeighborX="-100000" custLinFactNeighborY="-2189">
        <dgm:presLayoutVars>
          <dgm:bulletEnabled val="1"/>
        </dgm:presLayoutVars>
      </dgm:prSet>
      <dgm:spPr/>
      <dgm:t>
        <a:bodyPr/>
        <a:lstStyle/>
        <a:p>
          <a:endParaRPr lang="en-US"/>
        </a:p>
      </dgm:t>
    </dgm:pt>
    <dgm:pt modelId="{24E7B3E0-6873-4C53-A268-5DB58A5394E9}" type="pres">
      <dgm:prSet presAssocID="{99202FA2-0E1A-46A1-A5FB-F12DAB50657D}" presName="sibTrans" presStyleCnt="0"/>
      <dgm:spPr/>
    </dgm:pt>
    <dgm:pt modelId="{8B9345D9-3093-41A0-B152-D5EC873B1A56}" type="pres">
      <dgm:prSet presAssocID="{CFD52F2F-E3D7-4895-B4A7-784835597591}" presName="node" presStyleLbl="node1" presStyleIdx="17" presStyleCnt="18" custLinFactX="-9596" custLinFactNeighborX="-100000" custLinFactNeighborY="-3283">
        <dgm:presLayoutVars>
          <dgm:bulletEnabled val="1"/>
        </dgm:presLayoutVars>
      </dgm:prSet>
      <dgm:spPr/>
      <dgm:t>
        <a:bodyPr/>
        <a:lstStyle/>
        <a:p>
          <a:endParaRPr lang="en-US"/>
        </a:p>
      </dgm:t>
    </dgm:pt>
  </dgm:ptLst>
  <dgm:cxnLst>
    <dgm:cxn modelId="{C462EB39-8D45-4FFF-9DF5-02CAB149E2F8}" type="presOf" srcId="{64972CED-648F-49FF-9BCF-56853BFFF553}" destId="{6C88058F-40F0-431F-B1AB-581AA29697BF}" srcOrd="0" destOrd="0" presId="urn:microsoft.com/office/officeart/2005/8/layout/default"/>
    <dgm:cxn modelId="{11332CD2-9B75-48D5-8775-F57516D682EC}" type="presOf" srcId="{82E4C561-C7C3-42B1-BAB2-38448EE275BC}" destId="{282C9885-D268-4ED8-8AB8-5A5F472BE044}" srcOrd="0" destOrd="0" presId="urn:microsoft.com/office/officeart/2005/8/layout/default"/>
    <dgm:cxn modelId="{F9378B2D-87E0-499D-8D1C-DEB02987D40E}" srcId="{4C5AEA92-F0E6-44B4-9145-2B732F740529}" destId="{1576DB05-CE73-4585-9406-ADE09F1B078A}" srcOrd="4" destOrd="0" parTransId="{55CAE87F-3B74-429B-80B5-2102CDEF3FF1}" sibTransId="{D2F5AE36-9D25-4C2D-A538-C996B6EBFB35}"/>
    <dgm:cxn modelId="{EA860F5D-4C94-4B4D-841E-BEE4221B01B9}" type="presOf" srcId="{CFD52F2F-E3D7-4895-B4A7-784835597591}" destId="{8B9345D9-3093-41A0-B152-D5EC873B1A56}" srcOrd="0" destOrd="0" presId="urn:microsoft.com/office/officeart/2005/8/layout/default"/>
    <dgm:cxn modelId="{FEB83170-10E8-4304-B86F-C73D16201AE9}" type="presOf" srcId="{CFB4D773-8E02-4CCF-92AC-F164860B6614}" destId="{E134A61C-63FC-47D3-A3F8-1A13E506AFEF}" srcOrd="0" destOrd="0" presId="urn:microsoft.com/office/officeart/2005/8/layout/default"/>
    <dgm:cxn modelId="{BB981DD6-D056-40E9-874C-9F096C86DDD1}" type="presOf" srcId="{3D4CD873-0D9A-4CE8-9B9C-29350549458B}" destId="{149FBCEF-CFA0-4BDD-9F3A-A7503E673AB8}" srcOrd="0" destOrd="0" presId="urn:microsoft.com/office/officeart/2005/8/layout/default"/>
    <dgm:cxn modelId="{913E5285-97E8-4456-B106-85ED9610CBE0}" srcId="{4C5AEA92-F0E6-44B4-9145-2B732F740529}" destId="{66DDD426-D4FB-4BC7-9EDD-054F2BEA74CA}" srcOrd="1" destOrd="0" parTransId="{BFC239D7-98BE-4F99-BA86-8892FF472B0B}" sibTransId="{6EADF313-DF05-45BF-87FE-8FE9A8F8101A}"/>
    <dgm:cxn modelId="{60569C4A-E9A0-411C-B6FB-747C3E93D1B8}" type="presOf" srcId="{28A768CF-CCC4-4146-A323-3656AB6C756D}" destId="{CC0C56FF-685C-402A-927D-EBDEB85EC389}" srcOrd="0" destOrd="0" presId="urn:microsoft.com/office/officeart/2005/8/layout/default"/>
    <dgm:cxn modelId="{185F97D0-40C5-42AD-9839-46841975BE4F}" type="presOf" srcId="{67B7053F-DB78-4EC8-AEE0-FA812930F5BE}" destId="{86C75CFA-760D-4451-A42F-1D00297D9FE6}" srcOrd="0" destOrd="0" presId="urn:microsoft.com/office/officeart/2005/8/layout/default"/>
    <dgm:cxn modelId="{91AC953F-10CD-4364-BA85-4299A12D5E8F}" type="presOf" srcId="{601A314F-7F58-416B-832B-F4789EDB9120}" destId="{3863AA3C-FE9D-40BD-A10F-0A76293C1A64}" srcOrd="0" destOrd="0" presId="urn:microsoft.com/office/officeart/2005/8/layout/default"/>
    <dgm:cxn modelId="{2D18E302-5BEA-460C-8FDD-AC5054F87402}" type="presOf" srcId="{510B8140-0EDE-4D1A-AEE5-B7CA77AADF12}" destId="{9C685AAD-A0F3-4D98-906E-B4B7499EF467}" srcOrd="0" destOrd="0" presId="urn:microsoft.com/office/officeart/2005/8/layout/default"/>
    <dgm:cxn modelId="{47879F0C-12F6-4DB0-9917-D5BA461711D0}" type="presOf" srcId="{9AFE129C-98C4-4EED-AAFB-A560C5A544A1}" destId="{59D0A762-3A43-4DCF-B84A-211BEA01A20F}" srcOrd="0" destOrd="0" presId="urn:microsoft.com/office/officeart/2005/8/layout/default"/>
    <dgm:cxn modelId="{63D31CDF-3E93-437F-95C1-BB55DD7297B7}" type="presOf" srcId="{66DDD426-D4FB-4BC7-9EDD-054F2BEA74CA}" destId="{784F0CDD-3019-4F98-8FC8-FC4921C8C0A7}" srcOrd="0" destOrd="0" presId="urn:microsoft.com/office/officeart/2005/8/layout/default"/>
    <dgm:cxn modelId="{0B88475C-59C3-4AAB-917D-91B678A35AEE}" type="presOf" srcId="{15F97364-2B26-4244-BFB8-B1A04178AA15}" destId="{E2FC9E24-F378-4085-BEB7-4FB8E757D3D3}" srcOrd="0" destOrd="0" presId="urn:microsoft.com/office/officeart/2005/8/layout/default"/>
    <dgm:cxn modelId="{CBC75C71-19FC-4758-BBFF-3756A59137F2}" srcId="{4C5AEA92-F0E6-44B4-9145-2B732F740529}" destId="{9AFE129C-98C4-4EED-AAFB-A560C5A544A1}" srcOrd="9" destOrd="0" parTransId="{E045B713-FC5E-4F23-8EA0-887D341E2ADA}" sibTransId="{921F569F-098A-4BFF-91CD-8D6C3BC4B47A}"/>
    <dgm:cxn modelId="{A07539F9-6E02-48FC-9C8A-74442F3E34F3}" srcId="{4C5AEA92-F0E6-44B4-9145-2B732F740529}" destId="{139C3A28-9EA4-4436-8278-1146A8376816}" srcOrd="13" destOrd="0" parTransId="{DC76AA09-D281-4A4D-BB88-4E10E48D6597}" sibTransId="{8C77EEAA-27FD-45E2-B628-0E3AC6F6128E}"/>
    <dgm:cxn modelId="{81F24686-1FEC-4161-92A2-E25E02ED80A1}" srcId="{4C5AEA92-F0E6-44B4-9145-2B732F740529}" destId="{15F97364-2B26-4244-BFB8-B1A04178AA15}" srcOrd="15" destOrd="0" parTransId="{B30CF278-064C-4983-8161-BAF32EB2C9C7}" sibTransId="{0FADB3B7-899C-428F-A5B8-51006328C885}"/>
    <dgm:cxn modelId="{D6343663-534F-4CA3-AE61-21078230723C}" type="presOf" srcId="{139C3A28-9EA4-4436-8278-1146A8376816}" destId="{F0A49636-1D45-4F3F-85E5-C0A1E111B1AB}" srcOrd="0" destOrd="0" presId="urn:microsoft.com/office/officeart/2005/8/layout/default"/>
    <dgm:cxn modelId="{CC2B5D76-3058-4557-8343-0A61E365F974}" type="presOf" srcId="{1576DB05-CE73-4585-9406-ADE09F1B078A}" destId="{4324E4A3-7E00-4BF0-8146-BF3A59ADAB26}" srcOrd="0" destOrd="0" presId="urn:microsoft.com/office/officeart/2005/8/layout/default"/>
    <dgm:cxn modelId="{D52EF307-B746-46A4-AD95-D7EE3CB05D1A}" type="presOf" srcId="{8C7E313F-0295-4E3A-B508-DE9A221D9CC4}" destId="{BE76D93D-4019-4D9C-AD57-35B839307247}" srcOrd="0" destOrd="0" presId="urn:microsoft.com/office/officeart/2005/8/layout/default"/>
    <dgm:cxn modelId="{5FBD1D76-FA2A-4E13-83C3-0FA08E2F8989}" srcId="{4C5AEA92-F0E6-44B4-9145-2B732F740529}" destId="{CFD52F2F-E3D7-4895-B4A7-784835597591}" srcOrd="17" destOrd="0" parTransId="{46832A04-79AE-454C-9B55-79B5B89D0770}" sibTransId="{4B9BA99D-895E-4E79-B8EB-142FADA4126D}"/>
    <dgm:cxn modelId="{54859C6E-09F4-45CF-B11F-6A5856B80848}" srcId="{4C5AEA92-F0E6-44B4-9145-2B732F740529}" destId="{3D4CD873-0D9A-4CE8-9B9C-29350549458B}" srcOrd="10" destOrd="0" parTransId="{E1B0D7F6-2985-4353-8206-57B30F9A43CC}" sibTransId="{3EE1D273-A032-49B3-8BE6-CD42AEEE1470}"/>
    <dgm:cxn modelId="{CF8C1CF8-537D-4685-84C6-B108FD688FE6}" type="presOf" srcId="{3E9D16E8-E321-431B-AAE6-50E1A8EDC8F0}" destId="{BD5D7452-4EAB-4B18-AFBC-6982B1649D52}" srcOrd="0" destOrd="0" presId="urn:microsoft.com/office/officeart/2005/8/layout/default"/>
    <dgm:cxn modelId="{CEE66095-AA71-40F6-9736-EFE84B0B00E3}" srcId="{4C5AEA92-F0E6-44B4-9145-2B732F740529}" destId="{67B7053F-DB78-4EC8-AEE0-FA812930F5BE}" srcOrd="2" destOrd="0" parTransId="{980A0424-292C-4EF9-BA0B-F9FE90B92C42}" sibTransId="{39754929-5798-48D4-BF2B-82163D5F4213}"/>
    <dgm:cxn modelId="{D2BDE676-DB8E-49A8-BA0B-C2BFA0F85C2B}" type="presOf" srcId="{4C5AEA92-F0E6-44B4-9145-2B732F740529}" destId="{C33CFA51-4D3F-4217-9DED-79BC710164F5}" srcOrd="0" destOrd="0" presId="urn:microsoft.com/office/officeart/2005/8/layout/default"/>
    <dgm:cxn modelId="{F457804F-8732-45F9-B422-938CEA54E7B2}" type="presOf" srcId="{2E9624A7-8897-4864-AFDE-A876CE96004C}" destId="{F9BF5C7F-D276-45DD-A16A-7F9F14231773}" srcOrd="0" destOrd="0" presId="urn:microsoft.com/office/officeart/2005/8/layout/default"/>
    <dgm:cxn modelId="{53961AFE-ACE1-4F74-88D2-968853BE20F7}" srcId="{4C5AEA92-F0E6-44B4-9145-2B732F740529}" destId="{8C7E313F-0295-4E3A-B508-DE9A221D9CC4}" srcOrd="12" destOrd="0" parTransId="{314D6A6B-E302-477C-88D4-C015FCC3B319}" sibTransId="{96CEBFA4-7739-4585-B56F-6923C515AB7C}"/>
    <dgm:cxn modelId="{3499C391-4094-40B6-A181-E228D2A30623}" srcId="{4C5AEA92-F0E6-44B4-9145-2B732F740529}" destId="{64972CED-648F-49FF-9BCF-56853BFFF553}" srcOrd="11" destOrd="0" parTransId="{943D47DF-F07D-4A18-A96E-C020BF6CD673}" sibTransId="{96AED3AF-C593-44F1-8F45-CEFBE74B09D5}"/>
    <dgm:cxn modelId="{EF360D01-A828-411E-8A3C-E97C7814DC52}" srcId="{4C5AEA92-F0E6-44B4-9145-2B732F740529}" destId="{28A768CF-CCC4-4146-A323-3656AB6C756D}" srcOrd="7" destOrd="0" parTransId="{C211D56B-7CD3-4346-B275-F641B99F2F61}" sibTransId="{B41B851E-8008-49D6-B9FD-E1446790195A}"/>
    <dgm:cxn modelId="{1287EE83-27AB-4115-B2EE-5A05D6AE168C}" srcId="{4C5AEA92-F0E6-44B4-9145-2B732F740529}" destId="{2E9624A7-8897-4864-AFDE-A876CE96004C}" srcOrd="5" destOrd="0" parTransId="{FD207627-880C-4A74-8941-C829A611CFFE}" sibTransId="{EA065E4C-DD8E-4702-8C57-3C37593E81AF}"/>
    <dgm:cxn modelId="{D93888C3-5874-4A96-A5A4-5C8983276E1F}" srcId="{4C5AEA92-F0E6-44B4-9145-2B732F740529}" destId="{601A314F-7F58-416B-832B-F4789EDB9120}" srcOrd="6" destOrd="0" parTransId="{C917F26D-F731-4F15-BABF-7B17A75FC219}" sibTransId="{B72B21E6-DC42-4877-8709-60641D2EDCE4}"/>
    <dgm:cxn modelId="{B1E7C025-BADE-4AAF-9DCA-48145D2E2F0A}" type="presOf" srcId="{1AF05526-0801-4ECD-8F5D-CFA6ED6276C1}" destId="{B6B1501E-EB8D-4502-A2CC-85C018DBD799}" srcOrd="0" destOrd="0" presId="urn:microsoft.com/office/officeart/2005/8/layout/default"/>
    <dgm:cxn modelId="{43E55FB0-7F68-4803-B1CA-D33D1E560038}" srcId="{4C5AEA92-F0E6-44B4-9145-2B732F740529}" destId="{3E9D16E8-E321-431B-AAE6-50E1A8EDC8F0}" srcOrd="3" destOrd="0" parTransId="{13C7529D-A982-48EA-8860-E4D785408954}" sibTransId="{1777E6BB-6F76-427D-868A-C1CDCF9F68AC}"/>
    <dgm:cxn modelId="{8820ACC4-561C-4566-860E-19C4C0671A9B}" srcId="{4C5AEA92-F0E6-44B4-9145-2B732F740529}" destId="{510B8140-0EDE-4D1A-AEE5-B7CA77AADF12}" srcOrd="16" destOrd="0" parTransId="{D78D94D7-20BC-46F3-B91C-5149A8E1F980}" sibTransId="{99202FA2-0E1A-46A1-A5FB-F12DAB50657D}"/>
    <dgm:cxn modelId="{8E53442E-A39B-4CE3-85BB-67A58E693061}" srcId="{4C5AEA92-F0E6-44B4-9145-2B732F740529}" destId="{82E4C561-C7C3-42B1-BAB2-38448EE275BC}" srcOrd="14" destOrd="0" parTransId="{5CB9DB51-6D72-429C-B465-F852855939F5}" sibTransId="{4B7A647D-2485-449A-9DF2-B134C4A1C116}"/>
    <dgm:cxn modelId="{7B7E637F-BABF-4B10-B659-A1DB90CAD67B}" srcId="{4C5AEA92-F0E6-44B4-9145-2B732F740529}" destId="{CFB4D773-8E02-4CCF-92AC-F164860B6614}" srcOrd="8" destOrd="0" parTransId="{AC1D9951-D002-45CC-965E-3A3FA92B7F5A}" sibTransId="{781C235D-ABD3-42CA-B1E7-FA7C0D7C2990}"/>
    <dgm:cxn modelId="{A0846019-D1BF-4180-9052-283F0812F973}" srcId="{4C5AEA92-F0E6-44B4-9145-2B732F740529}" destId="{1AF05526-0801-4ECD-8F5D-CFA6ED6276C1}" srcOrd="0" destOrd="0" parTransId="{5DF17C5E-4CA4-45CB-822C-959C43958AAA}" sibTransId="{0B93BAE3-9CE4-46B8-8690-2A390626CB01}"/>
    <dgm:cxn modelId="{00BF3455-679A-474B-8ECE-50971FF5440A}" type="presParOf" srcId="{C33CFA51-4D3F-4217-9DED-79BC710164F5}" destId="{B6B1501E-EB8D-4502-A2CC-85C018DBD799}" srcOrd="0" destOrd="0" presId="urn:microsoft.com/office/officeart/2005/8/layout/default"/>
    <dgm:cxn modelId="{ED033059-29E1-44B0-9886-9CF7E6E1DE37}" type="presParOf" srcId="{C33CFA51-4D3F-4217-9DED-79BC710164F5}" destId="{E0572314-B1C5-4DFC-8809-738C27FE6249}" srcOrd="1" destOrd="0" presId="urn:microsoft.com/office/officeart/2005/8/layout/default"/>
    <dgm:cxn modelId="{61A628E5-45CB-46A4-BC24-CB4686AEE66A}" type="presParOf" srcId="{C33CFA51-4D3F-4217-9DED-79BC710164F5}" destId="{784F0CDD-3019-4F98-8FC8-FC4921C8C0A7}" srcOrd="2" destOrd="0" presId="urn:microsoft.com/office/officeart/2005/8/layout/default"/>
    <dgm:cxn modelId="{8AAC89E9-963B-4657-94B1-F49E41C91864}" type="presParOf" srcId="{C33CFA51-4D3F-4217-9DED-79BC710164F5}" destId="{53D697F4-113F-4459-8C15-4F26657B0C7E}" srcOrd="3" destOrd="0" presId="urn:microsoft.com/office/officeart/2005/8/layout/default"/>
    <dgm:cxn modelId="{49232E91-7877-49B4-A107-DCB94ECBD512}" type="presParOf" srcId="{C33CFA51-4D3F-4217-9DED-79BC710164F5}" destId="{86C75CFA-760D-4451-A42F-1D00297D9FE6}" srcOrd="4" destOrd="0" presId="urn:microsoft.com/office/officeart/2005/8/layout/default"/>
    <dgm:cxn modelId="{9D57042F-5B50-434B-B9C5-6F4FB47052B1}" type="presParOf" srcId="{C33CFA51-4D3F-4217-9DED-79BC710164F5}" destId="{2774B01F-44C9-4EE4-BA67-1D698E6E0421}" srcOrd="5" destOrd="0" presId="urn:microsoft.com/office/officeart/2005/8/layout/default"/>
    <dgm:cxn modelId="{89EAB576-45FD-4E84-8F45-C7DEA7BF491F}" type="presParOf" srcId="{C33CFA51-4D3F-4217-9DED-79BC710164F5}" destId="{BD5D7452-4EAB-4B18-AFBC-6982B1649D52}" srcOrd="6" destOrd="0" presId="urn:microsoft.com/office/officeart/2005/8/layout/default"/>
    <dgm:cxn modelId="{14CB89E1-E519-4477-9EC1-3AF668F022A6}" type="presParOf" srcId="{C33CFA51-4D3F-4217-9DED-79BC710164F5}" destId="{BD29F37E-249E-4DF5-B67B-E0E34E03A026}" srcOrd="7" destOrd="0" presId="urn:microsoft.com/office/officeart/2005/8/layout/default"/>
    <dgm:cxn modelId="{106B9153-7533-4BC2-A6D5-FB8C341303EA}" type="presParOf" srcId="{C33CFA51-4D3F-4217-9DED-79BC710164F5}" destId="{4324E4A3-7E00-4BF0-8146-BF3A59ADAB26}" srcOrd="8" destOrd="0" presId="urn:microsoft.com/office/officeart/2005/8/layout/default"/>
    <dgm:cxn modelId="{0DB133C3-4B21-43D1-9AE1-D35260330D48}" type="presParOf" srcId="{C33CFA51-4D3F-4217-9DED-79BC710164F5}" destId="{F7780D28-E990-470C-B2A2-D8A5BADD11E2}" srcOrd="9" destOrd="0" presId="urn:microsoft.com/office/officeart/2005/8/layout/default"/>
    <dgm:cxn modelId="{E5D0AF82-160F-454A-BDA0-9595B40563FB}" type="presParOf" srcId="{C33CFA51-4D3F-4217-9DED-79BC710164F5}" destId="{F9BF5C7F-D276-45DD-A16A-7F9F14231773}" srcOrd="10" destOrd="0" presId="urn:microsoft.com/office/officeart/2005/8/layout/default"/>
    <dgm:cxn modelId="{8BFB353C-30DC-4897-A35B-6FE0AB7A0318}" type="presParOf" srcId="{C33CFA51-4D3F-4217-9DED-79BC710164F5}" destId="{C4BCCBBE-2AC6-458D-9984-F53787E85504}" srcOrd="11" destOrd="0" presId="urn:microsoft.com/office/officeart/2005/8/layout/default"/>
    <dgm:cxn modelId="{CE93DFEF-965B-4189-A275-B9CCCDA84512}" type="presParOf" srcId="{C33CFA51-4D3F-4217-9DED-79BC710164F5}" destId="{3863AA3C-FE9D-40BD-A10F-0A76293C1A64}" srcOrd="12" destOrd="0" presId="urn:microsoft.com/office/officeart/2005/8/layout/default"/>
    <dgm:cxn modelId="{577E5547-5017-4622-AEB9-E12F2E5D50C4}" type="presParOf" srcId="{C33CFA51-4D3F-4217-9DED-79BC710164F5}" destId="{0F2D5FE7-6463-4080-9813-49B51CF65FE0}" srcOrd="13" destOrd="0" presId="urn:microsoft.com/office/officeart/2005/8/layout/default"/>
    <dgm:cxn modelId="{E54D768E-368D-457D-8143-631287121EF2}" type="presParOf" srcId="{C33CFA51-4D3F-4217-9DED-79BC710164F5}" destId="{CC0C56FF-685C-402A-927D-EBDEB85EC389}" srcOrd="14" destOrd="0" presId="urn:microsoft.com/office/officeart/2005/8/layout/default"/>
    <dgm:cxn modelId="{E93E8738-B24A-4C99-B877-54CB3AEE4ABD}" type="presParOf" srcId="{C33CFA51-4D3F-4217-9DED-79BC710164F5}" destId="{AD63EA57-E687-4D1B-8A35-5F1514CA527B}" srcOrd="15" destOrd="0" presId="urn:microsoft.com/office/officeart/2005/8/layout/default"/>
    <dgm:cxn modelId="{926E0029-A9C9-49B8-9DA1-9239DBCAFC79}" type="presParOf" srcId="{C33CFA51-4D3F-4217-9DED-79BC710164F5}" destId="{E134A61C-63FC-47D3-A3F8-1A13E506AFEF}" srcOrd="16" destOrd="0" presId="urn:microsoft.com/office/officeart/2005/8/layout/default"/>
    <dgm:cxn modelId="{F0FF6B9F-3094-4398-B5E6-42DEB528F4B0}" type="presParOf" srcId="{C33CFA51-4D3F-4217-9DED-79BC710164F5}" destId="{6F69EA6F-A315-4958-B409-E2105C24CB95}" srcOrd="17" destOrd="0" presId="urn:microsoft.com/office/officeart/2005/8/layout/default"/>
    <dgm:cxn modelId="{7FBC1970-7FAD-4523-8847-3F514ED79F1E}" type="presParOf" srcId="{C33CFA51-4D3F-4217-9DED-79BC710164F5}" destId="{59D0A762-3A43-4DCF-B84A-211BEA01A20F}" srcOrd="18" destOrd="0" presId="urn:microsoft.com/office/officeart/2005/8/layout/default"/>
    <dgm:cxn modelId="{FDA47D60-40C3-4412-B977-8F5BFB775AD4}" type="presParOf" srcId="{C33CFA51-4D3F-4217-9DED-79BC710164F5}" destId="{69827E17-F942-4597-ABEC-CC4F6D273D76}" srcOrd="19" destOrd="0" presId="urn:microsoft.com/office/officeart/2005/8/layout/default"/>
    <dgm:cxn modelId="{42C1652F-0251-4234-A0F8-84C2DA5AF47A}" type="presParOf" srcId="{C33CFA51-4D3F-4217-9DED-79BC710164F5}" destId="{149FBCEF-CFA0-4BDD-9F3A-A7503E673AB8}" srcOrd="20" destOrd="0" presId="urn:microsoft.com/office/officeart/2005/8/layout/default"/>
    <dgm:cxn modelId="{6539CD00-5E9E-4269-88AF-6DF9DBD18DD3}" type="presParOf" srcId="{C33CFA51-4D3F-4217-9DED-79BC710164F5}" destId="{1C92ABF5-3A7F-40EE-A607-099AE6C7A8F1}" srcOrd="21" destOrd="0" presId="urn:microsoft.com/office/officeart/2005/8/layout/default"/>
    <dgm:cxn modelId="{4813B060-EA70-447C-89D7-E7D4C01565DB}" type="presParOf" srcId="{C33CFA51-4D3F-4217-9DED-79BC710164F5}" destId="{6C88058F-40F0-431F-B1AB-581AA29697BF}" srcOrd="22" destOrd="0" presId="urn:microsoft.com/office/officeart/2005/8/layout/default"/>
    <dgm:cxn modelId="{939A8EEC-0802-40AC-AA81-953F78C6B6C5}" type="presParOf" srcId="{C33CFA51-4D3F-4217-9DED-79BC710164F5}" destId="{827C6B43-FC6E-44C2-9790-373771A7A6DC}" srcOrd="23" destOrd="0" presId="urn:microsoft.com/office/officeart/2005/8/layout/default"/>
    <dgm:cxn modelId="{79551023-CEC0-47E9-84B1-21A434990DA7}" type="presParOf" srcId="{C33CFA51-4D3F-4217-9DED-79BC710164F5}" destId="{BE76D93D-4019-4D9C-AD57-35B839307247}" srcOrd="24" destOrd="0" presId="urn:microsoft.com/office/officeart/2005/8/layout/default"/>
    <dgm:cxn modelId="{6F18A81F-F086-4CBF-BE9B-CD3FDCFA848C}" type="presParOf" srcId="{C33CFA51-4D3F-4217-9DED-79BC710164F5}" destId="{1C87A37F-5041-4EF6-816C-FE19659D4E32}" srcOrd="25" destOrd="0" presId="urn:microsoft.com/office/officeart/2005/8/layout/default"/>
    <dgm:cxn modelId="{EF224A02-A052-495C-BE82-3547B433308B}" type="presParOf" srcId="{C33CFA51-4D3F-4217-9DED-79BC710164F5}" destId="{F0A49636-1D45-4F3F-85E5-C0A1E111B1AB}" srcOrd="26" destOrd="0" presId="urn:microsoft.com/office/officeart/2005/8/layout/default"/>
    <dgm:cxn modelId="{89FF3320-780E-4141-B641-F6B4135435C1}" type="presParOf" srcId="{C33CFA51-4D3F-4217-9DED-79BC710164F5}" destId="{469E1FF5-A5AD-4E4D-AEE7-C24A79219640}" srcOrd="27" destOrd="0" presId="urn:microsoft.com/office/officeart/2005/8/layout/default"/>
    <dgm:cxn modelId="{857ABB3A-14BE-46E3-9966-7A09A691A577}" type="presParOf" srcId="{C33CFA51-4D3F-4217-9DED-79BC710164F5}" destId="{282C9885-D268-4ED8-8AB8-5A5F472BE044}" srcOrd="28" destOrd="0" presId="urn:microsoft.com/office/officeart/2005/8/layout/default"/>
    <dgm:cxn modelId="{E8F3364F-AE15-409D-90EF-FE1B9A1C8073}" type="presParOf" srcId="{C33CFA51-4D3F-4217-9DED-79BC710164F5}" destId="{2D4FCB65-D539-4359-9808-54AEE0483641}" srcOrd="29" destOrd="0" presId="urn:microsoft.com/office/officeart/2005/8/layout/default"/>
    <dgm:cxn modelId="{21F9D14E-9E3A-4918-803A-7F645DEDB25A}" type="presParOf" srcId="{C33CFA51-4D3F-4217-9DED-79BC710164F5}" destId="{E2FC9E24-F378-4085-BEB7-4FB8E757D3D3}" srcOrd="30" destOrd="0" presId="urn:microsoft.com/office/officeart/2005/8/layout/default"/>
    <dgm:cxn modelId="{077E5017-6B0D-427D-B516-523031CACD78}" type="presParOf" srcId="{C33CFA51-4D3F-4217-9DED-79BC710164F5}" destId="{412EFAEB-17A8-4821-A4F2-C7BBFBCB0BF0}" srcOrd="31" destOrd="0" presId="urn:microsoft.com/office/officeart/2005/8/layout/default"/>
    <dgm:cxn modelId="{3E16E612-290B-462E-B78D-73E773556F11}" type="presParOf" srcId="{C33CFA51-4D3F-4217-9DED-79BC710164F5}" destId="{9C685AAD-A0F3-4D98-906E-B4B7499EF467}" srcOrd="32" destOrd="0" presId="urn:microsoft.com/office/officeart/2005/8/layout/default"/>
    <dgm:cxn modelId="{AD5ADF7F-A449-403C-AF2F-960BA1B7C42E}" type="presParOf" srcId="{C33CFA51-4D3F-4217-9DED-79BC710164F5}" destId="{24E7B3E0-6873-4C53-A268-5DB58A5394E9}" srcOrd="33" destOrd="0" presId="urn:microsoft.com/office/officeart/2005/8/layout/default"/>
    <dgm:cxn modelId="{5F5C58C5-B4D6-4580-B457-F6FEDF24ACAF}" type="presParOf" srcId="{C33CFA51-4D3F-4217-9DED-79BC710164F5}" destId="{8B9345D9-3093-41A0-B152-D5EC873B1A56}" srcOrd="3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1501E-EB8D-4502-A2CC-85C018DBD799}">
      <dsp:nvSpPr>
        <dsp:cNvPr id="0" name=""/>
        <dsp:cNvSpPr/>
      </dsp:nvSpPr>
      <dsp:spPr>
        <a:xfrm>
          <a:off x="505359" y="1072"/>
          <a:ext cx="1808609" cy="1085165"/>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t" anchorCtr="0">
          <a:noAutofit/>
        </a:bodyPr>
        <a:lstStyle/>
        <a:p>
          <a:pPr lvl="0" algn="ctr" defTabSz="622300" rtl="0">
            <a:lnSpc>
              <a:spcPct val="90000"/>
            </a:lnSpc>
            <a:spcBef>
              <a:spcPct val="0"/>
            </a:spcBef>
            <a:spcAft>
              <a:spcPct val="35000"/>
            </a:spcAft>
          </a:pPr>
          <a:r>
            <a:rPr lang="en-US" sz="1400" b="1" i="0" u="none" kern="1200" dirty="0" smtClean="0">
              <a:solidFill>
                <a:schemeClr val="tx1"/>
              </a:solidFill>
            </a:rPr>
            <a:t>Windows Key </a:t>
          </a:r>
        </a:p>
        <a:p>
          <a:pPr lvl="0" algn="ctr" defTabSz="622300" rtl="0">
            <a:lnSpc>
              <a:spcPct val="90000"/>
            </a:lnSpc>
            <a:spcBef>
              <a:spcPct val="0"/>
            </a:spcBef>
            <a:spcAft>
              <a:spcPct val="35000"/>
            </a:spcAft>
          </a:pPr>
          <a:r>
            <a:rPr lang="en-US" sz="1050" b="0" i="0" u="none" kern="1200" dirty="0" smtClean="0">
              <a:solidFill>
                <a:schemeClr val="tx1"/>
              </a:solidFill>
            </a:rPr>
            <a:t>Pressing the Windows key toggles between the Modern Start screen, the last-run Modern app, and the classic Windows 7 Desktop view. </a:t>
          </a:r>
          <a:endParaRPr lang="en-US" sz="1050" kern="1200" dirty="0">
            <a:solidFill>
              <a:schemeClr val="tx1"/>
            </a:solidFill>
          </a:endParaRPr>
        </a:p>
      </dsp:txBody>
      <dsp:txXfrm>
        <a:off x="505359" y="1072"/>
        <a:ext cx="1808609" cy="1085165"/>
      </dsp:txXfrm>
    </dsp:sp>
    <dsp:sp modelId="{784F0CDD-3019-4F98-8FC8-FC4921C8C0A7}">
      <dsp:nvSpPr>
        <dsp:cNvPr id="0" name=""/>
        <dsp:cNvSpPr/>
      </dsp:nvSpPr>
      <dsp:spPr>
        <a:xfrm>
          <a:off x="2494829" y="1072"/>
          <a:ext cx="1808609" cy="1085165"/>
        </a:xfrm>
        <a:prstGeom prst="rect">
          <a:avLst/>
        </a:prstGeom>
        <a:solidFill>
          <a:schemeClr val="accent2">
            <a:hueOff val="275383"/>
            <a:satOff val="-343"/>
            <a:lumOff val="8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b="1" i="0" u="none" kern="1200" dirty="0" smtClean="0">
              <a:solidFill>
                <a:schemeClr val="tx1"/>
              </a:solidFill>
            </a:rPr>
            <a:t>Windows + C </a:t>
          </a:r>
        </a:p>
        <a:p>
          <a:pPr lvl="0" algn="ctr" defTabSz="889000">
            <a:lnSpc>
              <a:spcPct val="90000"/>
            </a:lnSpc>
            <a:spcBef>
              <a:spcPct val="0"/>
            </a:spcBef>
            <a:spcAft>
              <a:spcPct val="35000"/>
            </a:spcAft>
          </a:pPr>
          <a:r>
            <a:rPr lang="en-US" sz="1100" b="0" i="0" u="none" kern="1200" dirty="0" smtClean="0">
              <a:solidFill>
                <a:schemeClr val="tx1"/>
              </a:solidFill>
            </a:rPr>
            <a:t>Displays the Charm Bar . </a:t>
          </a:r>
          <a:endParaRPr lang="en-US" sz="1100" kern="1200" dirty="0">
            <a:solidFill>
              <a:schemeClr val="tx1"/>
            </a:solidFill>
          </a:endParaRPr>
        </a:p>
      </dsp:txBody>
      <dsp:txXfrm>
        <a:off x="2494829" y="1072"/>
        <a:ext cx="1808609" cy="1085165"/>
      </dsp:txXfrm>
    </dsp:sp>
    <dsp:sp modelId="{86C75CFA-760D-4451-A42F-1D00297D9FE6}">
      <dsp:nvSpPr>
        <dsp:cNvPr id="0" name=""/>
        <dsp:cNvSpPr/>
      </dsp:nvSpPr>
      <dsp:spPr>
        <a:xfrm>
          <a:off x="4484300" y="1072"/>
          <a:ext cx="1808609" cy="1085165"/>
        </a:xfrm>
        <a:prstGeom prst="rect">
          <a:avLst/>
        </a:prstGeom>
        <a:solidFill>
          <a:schemeClr val="accent2">
            <a:hueOff val="550767"/>
            <a:satOff val="-687"/>
            <a:lumOff val="16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b="1" i="0" u="none" kern="1200" dirty="0" smtClean="0">
              <a:solidFill>
                <a:schemeClr val="tx1"/>
              </a:solidFill>
            </a:rPr>
            <a:t>Windows + D</a:t>
          </a:r>
          <a:r>
            <a:rPr lang="en-US" sz="2000" b="0" i="0" u="none" kern="1200" dirty="0" smtClean="0">
              <a:solidFill>
                <a:schemeClr val="tx1"/>
              </a:solidFill>
            </a:rPr>
            <a:t> </a:t>
          </a:r>
        </a:p>
        <a:p>
          <a:pPr lvl="0" algn="ctr" defTabSz="889000">
            <a:lnSpc>
              <a:spcPct val="90000"/>
            </a:lnSpc>
            <a:spcBef>
              <a:spcPct val="0"/>
            </a:spcBef>
            <a:spcAft>
              <a:spcPct val="35000"/>
            </a:spcAft>
          </a:pPr>
          <a:r>
            <a:rPr lang="en-US" sz="1100" b="0" i="0" u="none" kern="1200" dirty="0" smtClean="0">
              <a:solidFill>
                <a:schemeClr val="tx1"/>
              </a:solidFill>
            </a:rPr>
            <a:t>Launches the classic Windows 7-style Desktop view. </a:t>
          </a:r>
          <a:endParaRPr lang="en-US" sz="1100" kern="1200" dirty="0">
            <a:solidFill>
              <a:schemeClr val="tx1"/>
            </a:solidFill>
          </a:endParaRPr>
        </a:p>
      </dsp:txBody>
      <dsp:txXfrm>
        <a:off x="4484300" y="1072"/>
        <a:ext cx="1808609" cy="1085165"/>
      </dsp:txXfrm>
    </dsp:sp>
    <dsp:sp modelId="{BD5D7452-4EAB-4B18-AFBC-6982B1649D52}">
      <dsp:nvSpPr>
        <dsp:cNvPr id="0" name=""/>
        <dsp:cNvSpPr/>
      </dsp:nvSpPr>
      <dsp:spPr>
        <a:xfrm>
          <a:off x="6473771" y="1072"/>
          <a:ext cx="1808609" cy="1085165"/>
        </a:xfrm>
        <a:prstGeom prst="rect">
          <a:avLst/>
        </a:prstGeom>
        <a:solidFill>
          <a:schemeClr val="accent2">
            <a:hueOff val="826150"/>
            <a:satOff val="-1030"/>
            <a:lumOff val="24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b="1" i="0" u="none" kern="1200" dirty="0" smtClean="0">
              <a:solidFill>
                <a:schemeClr val="tx1"/>
              </a:solidFill>
            </a:rPr>
            <a:t>Windows + E</a:t>
          </a:r>
        </a:p>
        <a:p>
          <a:pPr lvl="0" algn="ctr" defTabSz="889000">
            <a:lnSpc>
              <a:spcPct val="90000"/>
            </a:lnSpc>
            <a:spcBef>
              <a:spcPct val="0"/>
            </a:spcBef>
            <a:spcAft>
              <a:spcPct val="35000"/>
            </a:spcAft>
          </a:pPr>
          <a:r>
            <a:rPr lang="en-US" sz="1100" b="0" i="0" u="none" kern="1200" dirty="0" smtClean="0">
              <a:solidFill>
                <a:schemeClr val="tx1"/>
              </a:solidFill>
            </a:rPr>
            <a:t>Launches a Windows 7-style Explorer window. </a:t>
          </a:r>
          <a:endParaRPr lang="en-US" sz="1100" kern="1200" dirty="0">
            <a:solidFill>
              <a:schemeClr val="tx1"/>
            </a:solidFill>
          </a:endParaRPr>
        </a:p>
      </dsp:txBody>
      <dsp:txXfrm>
        <a:off x="6473771" y="1072"/>
        <a:ext cx="1808609" cy="1085165"/>
      </dsp:txXfrm>
    </dsp:sp>
    <dsp:sp modelId="{4324E4A3-7E00-4BF0-8146-BF3A59ADAB26}">
      <dsp:nvSpPr>
        <dsp:cNvPr id="0" name=""/>
        <dsp:cNvSpPr/>
      </dsp:nvSpPr>
      <dsp:spPr>
        <a:xfrm>
          <a:off x="505359" y="1267099"/>
          <a:ext cx="1808609" cy="1085165"/>
        </a:xfrm>
        <a:prstGeom prst="rect">
          <a:avLst/>
        </a:prstGeom>
        <a:solidFill>
          <a:schemeClr val="accent2">
            <a:hueOff val="1101534"/>
            <a:satOff val="-1374"/>
            <a:lumOff val="32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b="1" i="0" u="none" kern="1200" dirty="0" smtClean="0">
              <a:solidFill>
                <a:schemeClr val="tx1"/>
              </a:solidFill>
            </a:rPr>
            <a:t>Windows + F</a:t>
          </a:r>
          <a:r>
            <a:rPr lang="en-US" sz="2000" b="0" i="0" u="none" kern="1200" baseline="0" dirty="0" smtClean="0">
              <a:solidFill>
                <a:schemeClr val="tx1"/>
              </a:solidFill>
            </a:rPr>
            <a:t> </a:t>
          </a:r>
        </a:p>
        <a:p>
          <a:pPr lvl="0" algn="ctr" defTabSz="889000">
            <a:lnSpc>
              <a:spcPct val="90000"/>
            </a:lnSpc>
            <a:spcBef>
              <a:spcPct val="0"/>
            </a:spcBef>
            <a:spcAft>
              <a:spcPct val="35000"/>
            </a:spcAft>
          </a:pPr>
          <a:r>
            <a:rPr lang="en-US" sz="1100" b="0" i="0" u="none" kern="1200" dirty="0" smtClean="0">
              <a:solidFill>
                <a:schemeClr val="tx1"/>
              </a:solidFill>
            </a:rPr>
            <a:t>Opens the File Search pane. </a:t>
          </a:r>
          <a:endParaRPr lang="en-US" sz="1100" kern="1200" dirty="0">
            <a:solidFill>
              <a:schemeClr val="tx1"/>
            </a:solidFill>
          </a:endParaRPr>
        </a:p>
      </dsp:txBody>
      <dsp:txXfrm>
        <a:off x="505359" y="1267099"/>
        <a:ext cx="1808609" cy="1085165"/>
      </dsp:txXfrm>
    </dsp:sp>
    <dsp:sp modelId="{F9BF5C7F-D276-45DD-A16A-7F9F14231773}">
      <dsp:nvSpPr>
        <dsp:cNvPr id="0" name=""/>
        <dsp:cNvSpPr/>
      </dsp:nvSpPr>
      <dsp:spPr>
        <a:xfrm>
          <a:off x="2494829" y="1267099"/>
          <a:ext cx="1808609" cy="1085165"/>
        </a:xfrm>
        <a:prstGeom prst="rect">
          <a:avLst/>
        </a:prstGeom>
        <a:solidFill>
          <a:schemeClr val="accent2">
            <a:hueOff val="1376917"/>
            <a:satOff val="-1717"/>
            <a:lumOff val="40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b="1" i="0" u="none" kern="1200" dirty="0" smtClean="0">
              <a:solidFill>
                <a:schemeClr val="tx1"/>
              </a:solidFill>
            </a:rPr>
            <a:t>Windows + H</a:t>
          </a:r>
        </a:p>
        <a:p>
          <a:pPr lvl="0" algn="ctr" defTabSz="889000">
            <a:lnSpc>
              <a:spcPct val="90000"/>
            </a:lnSpc>
            <a:spcBef>
              <a:spcPct val="0"/>
            </a:spcBef>
            <a:spcAft>
              <a:spcPct val="35000"/>
            </a:spcAft>
          </a:pPr>
          <a:r>
            <a:rPr lang="en-US" sz="1100" b="0" i="0" u="none" kern="1200" dirty="0" smtClean="0">
              <a:solidFill>
                <a:schemeClr val="tx1"/>
              </a:solidFill>
            </a:rPr>
            <a:t>Opens the Share pane. </a:t>
          </a:r>
          <a:endParaRPr lang="en-US" sz="1100" kern="1200" dirty="0">
            <a:solidFill>
              <a:schemeClr val="tx1"/>
            </a:solidFill>
          </a:endParaRPr>
        </a:p>
      </dsp:txBody>
      <dsp:txXfrm>
        <a:off x="2494829" y="1267099"/>
        <a:ext cx="1808609" cy="1085165"/>
      </dsp:txXfrm>
    </dsp:sp>
    <dsp:sp modelId="{3863AA3C-FE9D-40BD-A10F-0A76293C1A64}">
      <dsp:nvSpPr>
        <dsp:cNvPr id="0" name=""/>
        <dsp:cNvSpPr/>
      </dsp:nvSpPr>
      <dsp:spPr>
        <a:xfrm>
          <a:off x="4484300" y="1267099"/>
          <a:ext cx="1808609" cy="1085165"/>
        </a:xfrm>
        <a:prstGeom prst="rect">
          <a:avLst/>
        </a:prstGeom>
        <a:solidFill>
          <a:schemeClr val="accent2">
            <a:hueOff val="1652301"/>
            <a:satOff val="-2061"/>
            <a:lumOff val="48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b="1" i="0" u="none" kern="1200" dirty="0" smtClean="0">
              <a:solidFill>
                <a:schemeClr val="tx1"/>
              </a:solidFill>
            </a:rPr>
            <a:t>Windows + I</a:t>
          </a:r>
          <a:r>
            <a:rPr lang="en-US" sz="2000" b="0" i="0" u="none" kern="1200" dirty="0" smtClean="0">
              <a:solidFill>
                <a:schemeClr val="tx1"/>
              </a:solidFill>
            </a:rPr>
            <a:t> </a:t>
          </a:r>
        </a:p>
        <a:p>
          <a:pPr lvl="0" algn="ctr" defTabSz="889000">
            <a:lnSpc>
              <a:spcPct val="90000"/>
            </a:lnSpc>
            <a:spcBef>
              <a:spcPct val="0"/>
            </a:spcBef>
            <a:spcAft>
              <a:spcPct val="35000"/>
            </a:spcAft>
          </a:pPr>
          <a:r>
            <a:rPr lang="en-US" sz="1100" b="0" i="0" u="none" kern="1200" dirty="0" smtClean="0">
              <a:solidFill>
                <a:schemeClr val="tx1"/>
              </a:solidFill>
            </a:rPr>
            <a:t>Opens the Settings pane (tiles, volume, brightness, power off, etc.). </a:t>
          </a:r>
          <a:endParaRPr lang="en-US" sz="1100" kern="1200" dirty="0">
            <a:solidFill>
              <a:schemeClr val="tx1"/>
            </a:solidFill>
          </a:endParaRPr>
        </a:p>
      </dsp:txBody>
      <dsp:txXfrm>
        <a:off x="4484300" y="1267099"/>
        <a:ext cx="1808609" cy="1085165"/>
      </dsp:txXfrm>
    </dsp:sp>
    <dsp:sp modelId="{CC0C56FF-685C-402A-927D-EBDEB85EC389}">
      <dsp:nvSpPr>
        <dsp:cNvPr id="0" name=""/>
        <dsp:cNvSpPr/>
      </dsp:nvSpPr>
      <dsp:spPr>
        <a:xfrm>
          <a:off x="6473771" y="1267099"/>
          <a:ext cx="1808609" cy="1085165"/>
        </a:xfrm>
        <a:prstGeom prst="rect">
          <a:avLst/>
        </a:prstGeom>
        <a:solidFill>
          <a:schemeClr val="accent2">
            <a:hueOff val="1927684"/>
            <a:satOff val="-2404"/>
            <a:lumOff val="56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b="1" i="0" u="none" kern="1200" dirty="0" smtClean="0">
              <a:solidFill>
                <a:schemeClr val="tx1"/>
              </a:solidFill>
            </a:rPr>
            <a:t>Windows + K</a:t>
          </a:r>
        </a:p>
        <a:p>
          <a:pPr lvl="0" algn="ctr" defTabSz="889000">
            <a:lnSpc>
              <a:spcPct val="90000"/>
            </a:lnSpc>
            <a:spcBef>
              <a:spcPct val="0"/>
            </a:spcBef>
            <a:spcAft>
              <a:spcPct val="35000"/>
            </a:spcAft>
          </a:pPr>
          <a:r>
            <a:rPr lang="en-US" sz="1100" b="0" i="0" u="none" kern="1200" dirty="0" smtClean="0">
              <a:solidFill>
                <a:schemeClr val="tx1"/>
              </a:solidFill>
            </a:rPr>
            <a:t>Opens the Devices pane. </a:t>
          </a:r>
          <a:endParaRPr lang="en-US" sz="1100" kern="1200" dirty="0">
            <a:solidFill>
              <a:schemeClr val="tx1"/>
            </a:solidFill>
          </a:endParaRPr>
        </a:p>
      </dsp:txBody>
      <dsp:txXfrm>
        <a:off x="6473771" y="1267099"/>
        <a:ext cx="1808609" cy="1085165"/>
      </dsp:txXfrm>
    </dsp:sp>
    <dsp:sp modelId="{E134A61C-63FC-47D3-A3F8-1A13E506AFEF}">
      <dsp:nvSpPr>
        <dsp:cNvPr id="0" name=""/>
        <dsp:cNvSpPr/>
      </dsp:nvSpPr>
      <dsp:spPr>
        <a:xfrm>
          <a:off x="505359" y="2533126"/>
          <a:ext cx="1808609" cy="1085165"/>
        </a:xfrm>
        <a:prstGeom prst="rect">
          <a:avLst/>
        </a:prstGeom>
        <a:solidFill>
          <a:schemeClr val="accent2">
            <a:hueOff val="2203068"/>
            <a:satOff val="-2748"/>
            <a:lumOff val="64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b="1" i="0" u="none" kern="1200" dirty="0" smtClean="0">
              <a:solidFill>
                <a:schemeClr val="tx1"/>
              </a:solidFill>
            </a:rPr>
            <a:t>Windows + L</a:t>
          </a:r>
        </a:p>
        <a:p>
          <a:pPr lvl="0" algn="ctr" defTabSz="889000">
            <a:lnSpc>
              <a:spcPct val="90000"/>
            </a:lnSpc>
            <a:spcBef>
              <a:spcPct val="0"/>
            </a:spcBef>
            <a:spcAft>
              <a:spcPct val="35000"/>
            </a:spcAft>
          </a:pPr>
          <a:r>
            <a:rPr lang="en-US" sz="1100" b="0" i="0" u="none" kern="1200" dirty="0" smtClean="0">
              <a:solidFill>
                <a:schemeClr val="tx1"/>
              </a:solidFill>
            </a:rPr>
            <a:t>Locks your computer or device. </a:t>
          </a:r>
          <a:endParaRPr lang="en-US" sz="1100" kern="1200" dirty="0">
            <a:solidFill>
              <a:schemeClr val="tx1"/>
            </a:solidFill>
          </a:endParaRPr>
        </a:p>
      </dsp:txBody>
      <dsp:txXfrm>
        <a:off x="505359" y="2533126"/>
        <a:ext cx="1808609" cy="1085165"/>
      </dsp:txXfrm>
    </dsp:sp>
    <dsp:sp modelId="{59D0A762-3A43-4DCF-B84A-211BEA01A20F}">
      <dsp:nvSpPr>
        <dsp:cNvPr id="0" name=""/>
        <dsp:cNvSpPr/>
      </dsp:nvSpPr>
      <dsp:spPr>
        <a:xfrm>
          <a:off x="2494829" y="2533126"/>
          <a:ext cx="1808609" cy="1085165"/>
        </a:xfrm>
        <a:prstGeom prst="rect">
          <a:avLst/>
        </a:prstGeom>
        <a:solidFill>
          <a:schemeClr val="accent2">
            <a:hueOff val="2478451"/>
            <a:satOff val="-3091"/>
            <a:lumOff val="72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rtl="0">
            <a:lnSpc>
              <a:spcPct val="90000"/>
            </a:lnSpc>
            <a:spcBef>
              <a:spcPct val="0"/>
            </a:spcBef>
            <a:spcAft>
              <a:spcPct val="35000"/>
            </a:spcAft>
          </a:pPr>
          <a:r>
            <a:rPr lang="en-US" sz="2000" b="1" i="0" u="none" kern="1200" dirty="0" smtClean="0">
              <a:solidFill>
                <a:schemeClr val="tx1"/>
              </a:solidFill>
            </a:rPr>
            <a:t>Windows + P</a:t>
          </a:r>
        </a:p>
        <a:p>
          <a:pPr lvl="0" algn="ctr" defTabSz="889000" rtl="0">
            <a:lnSpc>
              <a:spcPct val="90000"/>
            </a:lnSpc>
            <a:spcBef>
              <a:spcPct val="0"/>
            </a:spcBef>
            <a:spcAft>
              <a:spcPct val="35000"/>
            </a:spcAft>
          </a:pPr>
          <a:r>
            <a:rPr lang="en-US" sz="1100" b="0" i="0" u="none" kern="1200" dirty="0" smtClean="0">
              <a:solidFill>
                <a:schemeClr val="tx1"/>
              </a:solidFill>
            </a:rPr>
            <a:t>Displays Windows 8 on a second screen (when available).</a:t>
          </a:r>
          <a:endParaRPr lang="en-US" sz="1100" kern="1200" dirty="0">
            <a:solidFill>
              <a:schemeClr val="tx1"/>
            </a:solidFill>
          </a:endParaRPr>
        </a:p>
      </dsp:txBody>
      <dsp:txXfrm>
        <a:off x="2494829" y="2533126"/>
        <a:ext cx="1808609" cy="1085165"/>
      </dsp:txXfrm>
    </dsp:sp>
    <dsp:sp modelId="{149FBCEF-CFA0-4BDD-9F3A-A7503E673AB8}">
      <dsp:nvSpPr>
        <dsp:cNvPr id="0" name=""/>
        <dsp:cNvSpPr/>
      </dsp:nvSpPr>
      <dsp:spPr>
        <a:xfrm>
          <a:off x="4484300" y="2533126"/>
          <a:ext cx="1808609" cy="1085165"/>
        </a:xfrm>
        <a:prstGeom prst="rect">
          <a:avLst/>
        </a:prstGeom>
        <a:solidFill>
          <a:schemeClr val="accent2">
            <a:hueOff val="2753835"/>
            <a:satOff val="-3435"/>
            <a:lumOff val="80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b="1" i="0" u="none" kern="1200" dirty="0" smtClean="0">
              <a:solidFill>
                <a:schemeClr val="tx1"/>
              </a:solidFill>
            </a:rPr>
            <a:t>Windows + Q</a:t>
          </a:r>
        </a:p>
        <a:p>
          <a:pPr lvl="0" algn="ctr" defTabSz="889000">
            <a:lnSpc>
              <a:spcPct val="90000"/>
            </a:lnSpc>
            <a:spcBef>
              <a:spcPct val="0"/>
            </a:spcBef>
            <a:spcAft>
              <a:spcPct val="35000"/>
            </a:spcAft>
          </a:pPr>
          <a:r>
            <a:rPr lang="en-US" sz="1100" b="0" i="0" u="none" kern="1200" dirty="0" smtClean="0">
              <a:solidFill>
                <a:schemeClr val="tx1"/>
              </a:solidFill>
            </a:rPr>
            <a:t>Opens the global search utility. </a:t>
          </a:r>
          <a:endParaRPr lang="en-US" sz="1100" kern="1200" dirty="0">
            <a:solidFill>
              <a:schemeClr val="tx1"/>
            </a:solidFill>
          </a:endParaRPr>
        </a:p>
      </dsp:txBody>
      <dsp:txXfrm>
        <a:off x="4484300" y="2533126"/>
        <a:ext cx="1808609" cy="1085165"/>
      </dsp:txXfrm>
    </dsp:sp>
    <dsp:sp modelId="{6C88058F-40F0-431F-B1AB-581AA29697BF}">
      <dsp:nvSpPr>
        <dsp:cNvPr id="0" name=""/>
        <dsp:cNvSpPr/>
      </dsp:nvSpPr>
      <dsp:spPr>
        <a:xfrm>
          <a:off x="6473771" y="2533126"/>
          <a:ext cx="1808609" cy="1085165"/>
        </a:xfrm>
        <a:prstGeom prst="rect">
          <a:avLst/>
        </a:prstGeom>
        <a:solidFill>
          <a:schemeClr val="accent2">
            <a:hueOff val="3029218"/>
            <a:satOff val="-3778"/>
            <a:lumOff val="88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b="1" i="0" u="none" kern="1200" dirty="0" smtClean="0">
              <a:solidFill>
                <a:schemeClr val="tx1"/>
              </a:solidFill>
            </a:rPr>
            <a:t>Windows + R</a:t>
          </a:r>
        </a:p>
        <a:p>
          <a:pPr lvl="0" algn="ctr" defTabSz="889000">
            <a:lnSpc>
              <a:spcPct val="90000"/>
            </a:lnSpc>
            <a:spcBef>
              <a:spcPct val="0"/>
            </a:spcBef>
            <a:spcAft>
              <a:spcPct val="35000"/>
            </a:spcAft>
          </a:pPr>
          <a:r>
            <a:rPr lang="en-US" sz="1100" b="0" i="0" u="none" kern="1200" dirty="0" smtClean="0">
              <a:solidFill>
                <a:schemeClr val="tx1"/>
              </a:solidFill>
            </a:rPr>
            <a:t>Displays the Run box.</a:t>
          </a:r>
          <a:endParaRPr lang="en-US" sz="1100" kern="1200" dirty="0">
            <a:solidFill>
              <a:schemeClr val="tx1"/>
            </a:solidFill>
          </a:endParaRPr>
        </a:p>
      </dsp:txBody>
      <dsp:txXfrm>
        <a:off x="6473771" y="2533126"/>
        <a:ext cx="1808609" cy="1085165"/>
      </dsp:txXfrm>
    </dsp:sp>
    <dsp:sp modelId="{BE76D93D-4019-4D9C-AD57-35B839307247}">
      <dsp:nvSpPr>
        <dsp:cNvPr id="0" name=""/>
        <dsp:cNvSpPr/>
      </dsp:nvSpPr>
      <dsp:spPr>
        <a:xfrm>
          <a:off x="505359" y="3799152"/>
          <a:ext cx="1808609" cy="1085165"/>
        </a:xfrm>
        <a:prstGeom prst="rect">
          <a:avLst/>
        </a:prstGeom>
        <a:solidFill>
          <a:schemeClr val="accent2">
            <a:hueOff val="3304602"/>
            <a:satOff val="-4122"/>
            <a:lumOff val="96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b="1" i="0" u="none" kern="1200" dirty="0" smtClean="0">
              <a:solidFill>
                <a:schemeClr val="tx1"/>
              </a:solidFill>
            </a:rPr>
            <a:t>Windows + U </a:t>
          </a:r>
        </a:p>
        <a:p>
          <a:pPr lvl="0" algn="ctr" defTabSz="889000">
            <a:lnSpc>
              <a:spcPct val="90000"/>
            </a:lnSpc>
            <a:spcBef>
              <a:spcPct val="0"/>
            </a:spcBef>
            <a:spcAft>
              <a:spcPct val="35000"/>
            </a:spcAft>
          </a:pPr>
          <a:r>
            <a:rPr lang="en-US" sz="1100" b="0" i="0" u="none" kern="1200" dirty="0" smtClean="0">
              <a:solidFill>
                <a:schemeClr val="tx1"/>
              </a:solidFill>
            </a:rPr>
            <a:t>Displays the Ease of Use utilities (Narrator, Magnifier, and more).</a:t>
          </a:r>
          <a:endParaRPr lang="en-US" sz="1100" kern="1200" dirty="0">
            <a:solidFill>
              <a:schemeClr val="tx1"/>
            </a:solidFill>
          </a:endParaRPr>
        </a:p>
      </dsp:txBody>
      <dsp:txXfrm>
        <a:off x="505359" y="3799152"/>
        <a:ext cx="1808609" cy="1085165"/>
      </dsp:txXfrm>
    </dsp:sp>
    <dsp:sp modelId="{F0A49636-1D45-4F3F-85E5-C0A1E111B1AB}">
      <dsp:nvSpPr>
        <dsp:cNvPr id="0" name=""/>
        <dsp:cNvSpPr/>
      </dsp:nvSpPr>
      <dsp:spPr>
        <a:xfrm>
          <a:off x="2494829" y="3799152"/>
          <a:ext cx="1808609" cy="1085165"/>
        </a:xfrm>
        <a:prstGeom prst="rect">
          <a:avLst/>
        </a:prstGeom>
        <a:solidFill>
          <a:schemeClr val="accent2">
            <a:hueOff val="3579985"/>
            <a:satOff val="-4465"/>
            <a:lumOff val="105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b="1" i="0" u="none" kern="1200" dirty="0" smtClean="0">
              <a:solidFill>
                <a:schemeClr val="tx1"/>
              </a:solidFill>
            </a:rPr>
            <a:t>Windows + W</a:t>
          </a:r>
          <a:r>
            <a:rPr lang="en-US" sz="2000" b="0" i="0" u="none" kern="1200" dirty="0" smtClean="0">
              <a:solidFill>
                <a:schemeClr val="tx1"/>
              </a:solidFill>
            </a:rPr>
            <a:t> </a:t>
          </a:r>
        </a:p>
        <a:p>
          <a:pPr lvl="0" algn="ctr" defTabSz="889000">
            <a:lnSpc>
              <a:spcPct val="90000"/>
            </a:lnSpc>
            <a:spcBef>
              <a:spcPct val="0"/>
            </a:spcBef>
            <a:spcAft>
              <a:spcPct val="35000"/>
            </a:spcAft>
          </a:pPr>
          <a:r>
            <a:rPr lang="en-US" sz="1100" b="0" i="0" u="none" kern="1200" dirty="0" smtClean="0">
              <a:solidFill>
                <a:schemeClr val="tx1"/>
              </a:solidFill>
            </a:rPr>
            <a:t>Instantly searches for settings.</a:t>
          </a:r>
          <a:endParaRPr lang="en-US" sz="1100" kern="1200" dirty="0">
            <a:solidFill>
              <a:schemeClr val="tx1"/>
            </a:solidFill>
          </a:endParaRPr>
        </a:p>
      </dsp:txBody>
      <dsp:txXfrm>
        <a:off x="2494829" y="3799152"/>
        <a:ext cx="1808609" cy="1085165"/>
      </dsp:txXfrm>
    </dsp:sp>
    <dsp:sp modelId="{282C9885-D268-4ED8-8AB8-5A5F472BE044}">
      <dsp:nvSpPr>
        <dsp:cNvPr id="0" name=""/>
        <dsp:cNvSpPr/>
      </dsp:nvSpPr>
      <dsp:spPr>
        <a:xfrm>
          <a:off x="4484300" y="3799152"/>
          <a:ext cx="1808609" cy="1085165"/>
        </a:xfrm>
        <a:prstGeom prst="rect">
          <a:avLst/>
        </a:prstGeom>
        <a:solidFill>
          <a:schemeClr val="accent2">
            <a:hueOff val="3855368"/>
            <a:satOff val="-4809"/>
            <a:lumOff val="113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b="1" i="0" u="none" kern="1200" dirty="0" smtClean="0">
              <a:solidFill>
                <a:schemeClr val="tx1"/>
              </a:solidFill>
            </a:rPr>
            <a:t>Windows + X</a:t>
          </a:r>
        </a:p>
        <a:p>
          <a:pPr lvl="0" algn="ctr" defTabSz="889000">
            <a:lnSpc>
              <a:spcPct val="90000"/>
            </a:lnSpc>
            <a:spcBef>
              <a:spcPct val="0"/>
            </a:spcBef>
            <a:spcAft>
              <a:spcPct val="35000"/>
            </a:spcAft>
          </a:pPr>
          <a:r>
            <a:rPr lang="en-US" sz="1100" b="0" i="0" u="none" kern="1200" dirty="0" smtClean="0">
              <a:solidFill>
                <a:schemeClr val="tx1"/>
              </a:solidFill>
            </a:rPr>
            <a:t>Displays the Power Users menu.</a:t>
          </a:r>
          <a:endParaRPr lang="en-US" sz="1100" kern="1200" dirty="0">
            <a:solidFill>
              <a:schemeClr val="tx1"/>
            </a:solidFill>
          </a:endParaRPr>
        </a:p>
      </dsp:txBody>
      <dsp:txXfrm>
        <a:off x="4484300" y="3799152"/>
        <a:ext cx="1808609" cy="1085165"/>
      </dsp:txXfrm>
    </dsp:sp>
    <dsp:sp modelId="{E2FC9E24-F378-4085-BEB7-4FB8E757D3D3}">
      <dsp:nvSpPr>
        <dsp:cNvPr id="0" name=""/>
        <dsp:cNvSpPr/>
      </dsp:nvSpPr>
      <dsp:spPr>
        <a:xfrm>
          <a:off x="6473771" y="3799152"/>
          <a:ext cx="1808609" cy="1085165"/>
        </a:xfrm>
        <a:prstGeom prst="rect">
          <a:avLst/>
        </a:prstGeom>
        <a:solidFill>
          <a:schemeClr val="accent2">
            <a:hueOff val="4130752"/>
            <a:satOff val="-5152"/>
            <a:lumOff val="121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b="1" i="0" u="none" kern="1200" dirty="0" smtClean="0">
              <a:solidFill>
                <a:schemeClr val="tx1"/>
              </a:solidFill>
            </a:rPr>
            <a:t>Windows + Z</a:t>
          </a:r>
        </a:p>
        <a:p>
          <a:pPr lvl="0" algn="ctr" defTabSz="889000">
            <a:lnSpc>
              <a:spcPct val="90000"/>
            </a:lnSpc>
            <a:spcBef>
              <a:spcPct val="0"/>
            </a:spcBef>
            <a:spcAft>
              <a:spcPct val="35000"/>
            </a:spcAft>
          </a:pPr>
          <a:r>
            <a:rPr lang="en-US" sz="1100" b="0" i="0" u="none" kern="1200" dirty="0" smtClean="0">
              <a:solidFill>
                <a:schemeClr val="tx1"/>
              </a:solidFill>
            </a:rPr>
            <a:t>Displays the App Bar in the Modern view.</a:t>
          </a:r>
          <a:endParaRPr lang="en-US" sz="1100" kern="1200" dirty="0">
            <a:solidFill>
              <a:schemeClr val="tx1"/>
            </a:solidFill>
          </a:endParaRPr>
        </a:p>
      </dsp:txBody>
      <dsp:txXfrm>
        <a:off x="6473771" y="3799152"/>
        <a:ext cx="1808609" cy="1085165"/>
      </dsp:txXfrm>
    </dsp:sp>
    <dsp:sp modelId="{9C685AAD-A0F3-4D98-906E-B4B7499EF467}">
      <dsp:nvSpPr>
        <dsp:cNvPr id="0" name=""/>
        <dsp:cNvSpPr/>
      </dsp:nvSpPr>
      <dsp:spPr>
        <a:xfrm>
          <a:off x="535400" y="5041425"/>
          <a:ext cx="1808609" cy="1085165"/>
        </a:xfrm>
        <a:prstGeom prst="rect">
          <a:avLst/>
        </a:prstGeom>
        <a:solidFill>
          <a:schemeClr val="accent2">
            <a:hueOff val="4406136"/>
            <a:satOff val="-5496"/>
            <a:lumOff val="129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i="0" u="none" kern="1200" dirty="0" smtClean="0">
              <a:solidFill>
                <a:schemeClr val="tx1"/>
              </a:solidFill>
            </a:rPr>
            <a:t>Windows</a:t>
          </a:r>
          <a:r>
            <a:rPr lang="en-US" sz="1200" b="1" i="0" u="none" kern="1200" baseline="0" dirty="0" smtClean="0">
              <a:solidFill>
                <a:schemeClr val="tx1"/>
              </a:solidFill>
            </a:rPr>
            <a:t> + </a:t>
          </a:r>
          <a:r>
            <a:rPr lang="en-US" sz="1200" b="1" i="0" u="none" kern="1200" dirty="0" smtClean="0">
              <a:solidFill>
                <a:schemeClr val="tx1"/>
              </a:solidFill>
            </a:rPr>
            <a:t>1, Windows</a:t>
          </a:r>
          <a:r>
            <a:rPr lang="en-US" sz="1200" b="1" i="0" u="none" kern="1200" baseline="0" dirty="0" smtClean="0">
              <a:solidFill>
                <a:schemeClr val="tx1"/>
              </a:solidFill>
            </a:rPr>
            <a:t> + </a:t>
          </a:r>
          <a:r>
            <a:rPr lang="en-US" sz="1200" b="1" i="0" u="none" kern="1200" dirty="0" smtClean="0">
              <a:solidFill>
                <a:schemeClr val="tx1"/>
              </a:solidFill>
            </a:rPr>
            <a:t>2, and Windows + 3</a:t>
          </a:r>
        </a:p>
        <a:p>
          <a:pPr lvl="0" algn="ctr" defTabSz="533400">
            <a:lnSpc>
              <a:spcPct val="90000"/>
            </a:lnSpc>
            <a:spcBef>
              <a:spcPct val="0"/>
            </a:spcBef>
            <a:spcAft>
              <a:spcPct val="35000"/>
            </a:spcAft>
          </a:pPr>
          <a:r>
            <a:rPr lang="en-US" sz="1050" b="0" i="0" u="none" kern="1200" dirty="0" smtClean="0">
              <a:solidFill>
                <a:schemeClr val="tx1"/>
              </a:solidFill>
            </a:rPr>
            <a:t>Opens the first, second, and third (and so on) open apps in the classic Windows Desktop, respectively. </a:t>
          </a:r>
          <a:endParaRPr lang="en-US" sz="1050" kern="1200" dirty="0">
            <a:solidFill>
              <a:schemeClr val="tx1"/>
            </a:solidFill>
          </a:endParaRPr>
        </a:p>
      </dsp:txBody>
      <dsp:txXfrm>
        <a:off x="535400" y="5041425"/>
        <a:ext cx="1808609" cy="1085165"/>
      </dsp:txXfrm>
    </dsp:sp>
    <dsp:sp modelId="{8B9345D9-3093-41A0-B152-D5EC873B1A56}">
      <dsp:nvSpPr>
        <dsp:cNvPr id="0" name=""/>
        <dsp:cNvSpPr/>
      </dsp:nvSpPr>
      <dsp:spPr>
        <a:xfrm>
          <a:off x="2502136" y="5029553"/>
          <a:ext cx="1808609" cy="1085165"/>
        </a:xfrm>
        <a:prstGeom prst="rect">
          <a:avLst/>
        </a:prstGeom>
        <a:solidFill>
          <a:schemeClr val="accent2">
            <a:hueOff val="4681519"/>
            <a:satOff val="-5839"/>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b="1" i="0" u="none" kern="1200" dirty="0" smtClean="0">
              <a:solidFill>
                <a:schemeClr val="tx1"/>
              </a:solidFill>
            </a:rPr>
            <a:t>Windows + F1</a:t>
          </a:r>
          <a:r>
            <a:rPr lang="en-US" sz="2000" b="0" i="0" u="none" kern="1200" dirty="0" smtClean="0">
              <a:solidFill>
                <a:schemeClr val="tx1"/>
              </a:solidFill>
            </a:rPr>
            <a:t> </a:t>
          </a:r>
        </a:p>
        <a:p>
          <a:pPr lvl="0" algn="ctr" defTabSz="889000">
            <a:lnSpc>
              <a:spcPct val="90000"/>
            </a:lnSpc>
            <a:spcBef>
              <a:spcPct val="0"/>
            </a:spcBef>
            <a:spcAft>
              <a:spcPct val="35000"/>
            </a:spcAft>
          </a:pPr>
          <a:r>
            <a:rPr lang="en-US" sz="1100" b="0" i="0" u="none" kern="1200" dirty="0" smtClean="0">
              <a:solidFill>
                <a:schemeClr val="tx1"/>
              </a:solidFill>
            </a:rPr>
            <a:t>Displays Windows Help and Support.</a:t>
          </a:r>
          <a:endParaRPr lang="en-US" sz="1100" kern="1200" dirty="0">
            <a:solidFill>
              <a:schemeClr val="tx1"/>
            </a:solidFill>
          </a:endParaRPr>
        </a:p>
      </dsp:txBody>
      <dsp:txXfrm>
        <a:off x="2502136" y="5029553"/>
        <a:ext cx="1808609" cy="108516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B1B6A5-C1C8-46DC-B381-A4044125CB8A}" type="datetimeFigureOut">
              <a:rPr lang="en-US" smtClean="0"/>
              <a:pPr/>
              <a:t>7/21/13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1C098A-070E-42D2-9134-01F02DC6BD33}" type="slidenum">
              <a:rPr lang="en-US" smtClean="0"/>
              <a:pPr/>
              <a:t>‹#›</a:t>
            </a:fld>
            <a:endParaRPr lang="en-US"/>
          </a:p>
        </p:txBody>
      </p:sp>
    </p:spTree>
    <p:extLst>
      <p:ext uri="{BB962C8B-B14F-4D97-AF65-F5344CB8AC3E}">
        <p14:creationId xmlns:p14="http://schemas.microsoft.com/office/powerpoint/2010/main" val="453524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a:t>
            </a:fld>
            <a:endParaRPr lang="en-US"/>
          </a:p>
        </p:txBody>
      </p:sp>
    </p:spTree>
    <p:extLst>
      <p:ext uri="{BB962C8B-B14F-4D97-AF65-F5344CB8AC3E}">
        <p14:creationId xmlns:p14="http://schemas.microsoft.com/office/powerpoint/2010/main" val="3475544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46</a:t>
            </a:fld>
            <a:endParaRPr lang="en-US"/>
          </a:p>
        </p:txBody>
      </p:sp>
    </p:spTree>
    <p:extLst>
      <p:ext uri="{BB962C8B-B14F-4D97-AF65-F5344CB8AC3E}">
        <p14:creationId xmlns:p14="http://schemas.microsoft.com/office/powerpoint/2010/main" val="566618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47</a:t>
            </a:fld>
            <a:endParaRPr lang="en-US"/>
          </a:p>
        </p:txBody>
      </p:sp>
    </p:spTree>
    <p:extLst>
      <p:ext uri="{BB962C8B-B14F-4D97-AF65-F5344CB8AC3E}">
        <p14:creationId xmlns:p14="http://schemas.microsoft.com/office/powerpoint/2010/main" val="531618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48</a:t>
            </a:fld>
            <a:endParaRPr lang="en-US"/>
          </a:p>
        </p:txBody>
      </p:sp>
    </p:spTree>
    <p:extLst>
      <p:ext uri="{BB962C8B-B14F-4D97-AF65-F5344CB8AC3E}">
        <p14:creationId xmlns:p14="http://schemas.microsoft.com/office/powerpoint/2010/main" val="2322262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50</a:t>
            </a:fld>
            <a:endParaRPr lang="en-US"/>
          </a:p>
        </p:txBody>
      </p:sp>
    </p:spTree>
    <p:extLst>
      <p:ext uri="{BB962C8B-B14F-4D97-AF65-F5344CB8AC3E}">
        <p14:creationId xmlns:p14="http://schemas.microsoft.com/office/powerpoint/2010/main" val="3423558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52</a:t>
            </a:fld>
            <a:endParaRPr lang="en-US"/>
          </a:p>
        </p:txBody>
      </p:sp>
    </p:spTree>
    <p:extLst>
      <p:ext uri="{BB962C8B-B14F-4D97-AF65-F5344CB8AC3E}">
        <p14:creationId xmlns:p14="http://schemas.microsoft.com/office/powerpoint/2010/main" val="432909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61</a:t>
            </a:fld>
            <a:endParaRPr lang="en-US"/>
          </a:p>
        </p:txBody>
      </p:sp>
    </p:spTree>
    <p:extLst>
      <p:ext uri="{BB962C8B-B14F-4D97-AF65-F5344CB8AC3E}">
        <p14:creationId xmlns:p14="http://schemas.microsoft.com/office/powerpoint/2010/main" val="4046169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63</a:t>
            </a:fld>
            <a:endParaRPr lang="en-US"/>
          </a:p>
        </p:txBody>
      </p:sp>
    </p:spTree>
    <p:extLst>
      <p:ext uri="{BB962C8B-B14F-4D97-AF65-F5344CB8AC3E}">
        <p14:creationId xmlns:p14="http://schemas.microsoft.com/office/powerpoint/2010/main" val="943344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65</a:t>
            </a:fld>
            <a:endParaRPr lang="en-US"/>
          </a:p>
        </p:txBody>
      </p:sp>
    </p:spTree>
    <p:extLst>
      <p:ext uri="{BB962C8B-B14F-4D97-AF65-F5344CB8AC3E}">
        <p14:creationId xmlns:p14="http://schemas.microsoft.com/office/powerpoint/2010/main" val="4141046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67</a:t>
            </a:fld>
            <a:endParaRPr lang="en-US"/>
          </a:p>
        </p:txBody>
      </p:sp>
    </p:spTree>
    <p:extLst>
      <p:ext uri="{BB962C8B-B14F-4D97-AF65-F5344CB8AC3E}">
        <p14:creationId xmlns:p14="http://schemas.microsoft.com/office/powerpoint/2010/main" val="2879590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69</a:t>
            </a:fld>
            <a:endParaRPr lang="en-US"/>
          </a:p>
        </p:txBody>
      </p:sp>
    </p:spTree>
    <p:extLst>
      <p:ext uri="{BB962C8B-B14F-4D97-AF65-F5344CB8AC3E}">
        <p14:creationId xmlns:p14="http://schemas.microsoft.com/office/powerpoint/2010/main" val="1449416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18</a:t>
            </a:fld>
            <a:endParaRPr lang="en-US"/>
          </a:p>
        </p:txBody>
      </p:sp>
    </p:spTree>
    <p:extLst>
      <p:ext uri="{BB962C8B-B14F-4D97-AF65-F5344CB8AC3E}">
        <p14:creationId xmlns:p14="http://schemas.microsoft.com/office/powerpoint/2010/main" val="191509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71</a:t>
            </a:fld>
            <a:endParaRPr lang="en-US"/>
          </a:p>
        </p:txBody>
      </p:sp>
    </p:spTree>
    <p:extLst>
      <p:ext uri="{BB962C8B-B14F-4D97-AF65-F5344CB8AC3E}">
        <p14:creationId xmlns:p14="http://schemas.microsoft.com/office/powerpoint/2010/main" val="2311836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73</a:t>
            </a:fld>
            <a:endParaRPr lang="en-US"/>
          </a:p>
        </p:txBody>
      </p:sp>
    </p:spTree>
    <p:extLst>
      <p:ext uri="{BB962C8B-B14F-4D97-AF65-F5344CB8AC3E}">
        <p14:creationId xmlns:p14="http://schemas.microsoft.com/office/powerpoint/2010/main" val="1537952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74</a:t>
            </a:fld>
            <a:endParaRPr lang="en-US"/>
          </a:p>
        </p:txBody>
      </p:sp>
    </p:spTree>
    <p:extLst>
      <p:ext uri="{BB962C8B-B14F-4D97-AF65-F5344CB8AC3E}">
        <p14:creationId xmlns:p14="http://schemas.microsoft.com/office/powerpoint/2010/main" val="1830250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75</a:t>
            </a:fld>
            <a:endParaRPr lang="en-US"/>
          </a:p>
        </p:txBody>
      </p:sp>
    </p:spTree>
    <p:extLst>
      <p:ext uri="{BB962C8B-B14F-4D97-AF65-F5344CB8AC3E}">
        <p14:creationId xmlns:p14="http://schemas.microsoft.com/office/powerpoint/2010/main" val="383220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77</a:t>
            </a:fld>
            <a:endParaRPr lang="en-US"/>
          </a:p>
        </p:txBody>
      </p:sp>
    </p:spTree>
    <p:extLst>
      <p:ext uri="{BB962C8B-B14F-4D97-AF65-F5344CB8AC3E}">
        <p14:creationId xmlns:p14="http://schemas.microsoft.com/office/powerpoint/2010/main" val="2554712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79</a:t>
            </a:fld>
            <a:endParaRPr lang="en-US"/>
          </a:p>
        </p:txBody>
      </p:sp>
    </p:spTree>
    <p:extLst>
      <p:ext uri="{BB962C8B-B14F-4D97-AF65-F5344CB8AC3E}">
        <p14:creationId xmlns:p14="http://schemas.microsoft.com/office/powerpoint/2010/main" val="2529028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81</a:t>
            </a:fld>
            <a:endParaRPr lang="en-US"/>
          </a:p>
        </p:txBody>
      </p:sp>
    </p:spTree>
    <p:extLst>
      <p:ext uri="{BB962C8B-B14F-4D97-AF65-F5344CB8AC3E}">
        <p14:creationId xmlns:p14="http://schemas.microsoft.com/office/powerpoint/2010/main" val="599161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82</a:t>
            </a:fld>
            <a:endParaRPr lang="en-US"/>
          </a:p>
        </p:txBody>
      </p:sp>
    </p:spTree>
    <p:extLst>
      <p:ext uri="{BB962C8B-B14F-4D97-AF65-F5344CB8AC3E}">
        <p14:creationId xmlns:p14="http://schemas.microsoft.com/office/powerpoint/2010/main" val="3107008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83</a:t>
            </a:fld>
            <a:endParaRPr lang="en-US"/>
          </a:p>
        </p:txBody>
      </p:sp>
    </p:spTree>
    <p:extLst>
      <p:ext uri="{BB962C8B-B14F-4D97-AF65-F5344CB8AC3E}">
        <p14:creationId xmlns:p14="http://schemas.microsoft.com/office/powerpoint/2010/main" val="1875856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84</a:t>
            </a:fld>
            <a:endParaRPr lang="en-US"/>
          </a:p>
        </p:txBody>
      </p:sp>
    </p:spTree>
    <p:extLst>
      <p:ext uri="{BB962C8B-B14F-4D97-AF65-F5344CB8AC3E}">
        <p14:creationId xmlns:p14="http://schemas.microsoft.com/office/powerpoint/2010/main" val="962950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22</a:t>
            </a:fld>
            <a:endParaRPr lang="en-US"/>
          </a:p>
        </p:txBody>
      </p:sp>
    </p:spTree>
    <p:extLst>
      <p:ext uri="{BB962C8B-B14F-4D97-AF65-F5344CB8AC3E}">
        <p14:creationId xmlns:p14="http://schemas.microsoft.com/office/powerpoint/2010/main" val="365191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88</a:t>
            </a:fld>
            <a:endParaRPr lang="en-US"/>
          </a:p>
        </p:txBody>
      </p:sp>
    </p:spTree>
    <p:extLst>
      <p:ext uri="{BB962C8B-B14F-4D97-AF65-F5344CB8AC3E}">
        <p14:creationId xmlns:p14="http://schemas.microsoft.com/office/powerpoint/2010/main" val="28034632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92</a:t>
            </a:fld>
            <a:endParaRPr lang="en-US"/>
          </a:p>
        </p:txBody>
      </p:sp>
    </p:spTree>
    <p:extLst>
      <p:ext uri="{BB962C8B-B14F-4D97-AF65-F5344CB8AC3E}">
        <p14:creationId xmlns:p14="http://schemas.microsoft.com/office/powerpoint/2010/main" val="1024781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93</a:t>
            </a:fld>
            <a:endParaRPr lang="en-US"/>
          </a:p>
        </p:txBody>
      </p:sp>
    </p:spTree>
    <p:extLst>
      <p:ext uri="{BB962C8B-B14F-4D97-AF65-F5344CB8AC3E}">
        <p14:creationId xmlns:p14="http://schemas.microsoft.com/office/powerpoint/2010/main" val="3717867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95</a:t>
            </a:fld>
            <a:endParaRPr lang="en-US"/>
          </a:p>
        </p:txBody>
      </p:sp>
    </p:spTree>
    <p:extLst>
      <p:ext uri="{BB962C8B-B14F-4D97-AF65-F5344CB8AC3E}">
        <p14:creationId xmlns:p14="http://schemas.microsoft.com/office/powerpoint/2010/main" val="13852464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96</a:t>
            </a:fld>
            <a:endParaRPr lang="en-US"/>
          </a:p>
        </p:txBody>
      </p:sp>
    </p:spTree>
    <p:extLst>
      <p:ext uri="{BB962C8B-B14F-4D97-AF65-F5344CB8AC3E}">
        <p14:creationId xmlns:p14="http://schemas.microsoft.com/office/powerpoint/2010/main" val="23588089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97</a:t>
            </a:fld>
            <a:endParaRPr lang="en-US"/>
          </a:p>
        </p:txBody>
      </p:sp>
    </p:spTree>
    <p:extLst>
      <p:ext uri="{BB962C8B-B14F-4D97-AF65-F5344CB8AC3E}">
        <p14:creationId xmlns:p14="http://schemas.microsoft.com/office/powerpoint/2010/main" val="29734094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98</a:t>
            </a:fld>
            <a:endParaRPr lang="en-US"/>
          </a:p>
        </p:txBody>
      </p:sp>
    </p:spTree>
    <p:extLst>
      <p:ext uri="{BB962C8B-B14F-4D97-AF65-F5344CB8AC3E}">
        <p14:creationId xmlns:p14="http://schemas.microsoft.com/office/powerpoint/2010/main" val="39655202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99</a:t>
            </a:fld>
            <a:endParaRPr lang="en-US"/>
          </a:p>
        </p:txBody>
      </p:sp>
    </p:spTree>
    <p:extLst>
      <p:ext uri="{BB962C8B-B14F-4D97-AF65-F5344CB8AC3E}">
        <p14:creationId xmlns:p14="http://schemas.microsoft.com/office/powerpoint/2010/main" val="5376324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100</a:t>
            </a:fld>
            <a:endParaRPr lang="en-US"/>
          </a:p>
        </p:txBody>
      </p:sp>
    </p:spTree>
    <p:extLst>
      <p:ext uri="{BB962C8B-B14F-4D97-AF65-F5344CB8AC3E}">
        <p14:creationId xmlns:p14="http://schemas.microsoft.com/office/powerpoint/2010/main" val="42827664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101</a:t>
            </a:fld>
            <a:endParaRPr lang="en-US"/>
          </a:p>
        </p:txBody>
      </p:sp>
    </p:spTree>
    <p:extLst>
      <p:ext uri="{BB962C8B-B14F-4D97-AF65-F5344CB8AC3E}">
        <p14:creationId xmlns:p14="http://schemas.microsoft.com/office/powerpoint/2010/main" val="216441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23</a:t>
            </a:fld>
            <a:endParaRPr lang="en-US"/>
          </a:p>
        </p:txBody>
      </p:sp>
    </p:spTree>
    <p:extLst>
      <p:ext uri="{BB962C8B-B14F-4D97-AF65-F5344CB8AC3E}">
        <p14:creationId xmlns:p14="http://schemas.microsoft.com/office/powerpoint/2010/main" val="9334534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102</a:t>
            </a:fld>
            <a:endParaRPr lang="en-US"/>
          </a:p>
        </p:txBody>
      </p:sp>
    </p:spTree>
    <p:extLst>
      <p:ext uri="{BB962C8B-B14F-4D97-AF65-F5344CB8AC3E}">
        <p14:creationId xmlns:p14="http://schemas.microsoft.com/office/powerpoint/2010/main" val="34654027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103</a:t>
            </a:fld>
            <a:endParaRPr lang="en-US"/>
          </a:p>
        </p:txBody>
      </p:sp>
    </p:spTree>
    <p:extLst>
      <p:ext uri="{BB962C8B-B14F-4D97-AF65-F5344CB8AC3E}">
        <p14:creationId xmlns:p14="http://schemas.microsoft.com/office/powerpoint/2010/main" val="13131203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104</a:t>
            </a:fld>
            <a:endParaRPr lang="en-US"/>
          </a:p>
        </p:txBody>
      </p:sp>
    </p:spTree>
    <p:extLst>
      <p:ext uri="{BB962C8B-B14F-4D97-AF65-F5344CB8AC3E}">
        <p14:creationId xmlns:p14="http://schemas.microsoft.com/office/powerpoint/2010/main" val="28493425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105</a:t>
            </a:fld>
            <a:endParaRPr lang="en-US"/>
          </a:p>
        </p:txBody>
      </p:sp>
    </p:spTree>
    <p:extLst>
      <p:ext uri="{BB962C8B-B14F-4D97-AF65-F5344CB8AC3E}">
        <p14:creationId xmlns:p14="http://schemas.microsoft.com/office/powerpoint/2010/main" val="30324226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106</a:t>
            </a:fld>
            <a:endParaRPr lang="en-US"/>
          </a:p>
        </p:txBody>
      </p:sp>
    </p:spTree>
    <p:extLst>
      <p:ext uri="{BB962C8B-B14F-4D97-AF65-F5344CB8AC3E}">
        <p14:creationId xmlns:p14="http://schemas.microsoft.com/office/powerpoint/2010/main" val="2456729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107</a:t>
            </a:fld>
            <a:endParaRPr lang="en-US"/>
          </a:p>
        </p:txBody>
      </p:sp>
    </p:spTree>
    <p:extLst>
      <p:ext uri="{BB962C8B-B14F-4D97-AF65-F5344CB8AC3E}">
        <p14:creationId xmlns:p14="http://schemas.microsoft.com/office/powerpoint/2010/main" val="23314638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108</a:t>
            </a:fld>
            <a:endParaRPr lang="en-US"/>
          </a:p>
        </p:txBody>
      </p:sp>
    </p:spTree>
    <p:extLst>
      <p:ext uri="{BB962C8B-B14F-4D97-AF65-F5344CB8AC3E}">
        <p14:creationId xmlns:p14="http://schemas.microsoft.com/office/powerpoint/2010/main" val="33735665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109</a:t>
            </a:fld>
            <a:endParaRPr lang="en-US"/>
          </a:p>
        </p:txBody>
      </p:sp>
    </p:spTree>
    <p:extLst>
      <p:ext uri="{BB962C8B-B14F-4D97-AF65-F5344CB8AC3E}">
        <p14:creationId xmlns:p14="http://schemas.microsoft.com/office/powerpoint/2010/main" val="19457007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110</a:t>
            </a:fld>
            <a:endParaRPr lang="en-US"/>
          </a:p>
        </p:txBody>
      </p:sp>
    </p:spTree>
    <p:extLst>
      <p:ext uri="{BB962C8B-B14F-4D97-AF65-F5344CB8AC3E}">
        <p14:creationId xmlns:p14="http://schemas.microsoft.com/office/powerpoint/2010/main" val="902107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111</a:t>
            </a:fld>
            <a:endParaRPr lang="en-US"/>
          </a:p>
        </p:txBody>
      </p:sp>
    </p:spTree>
    <p:extLst>
      <p:ext uri="{BB962C8B-B14F-4D97-AF65-F5344CB8AC3E}">
        <p14:creationId xmlns:p14="http://schemas.microsoft.com/office/powerpoint/2010/main" val="1872994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37</a:t>
            </a:fld>
            <a:endParaRPr lang="en-US"/>
          </a:p>
        </p:txBody>
      </p:sp>
    </p:spTree>
    <p:extLst>
      <p:ext uri="{BB962C8B-B14F-4D97-AF65-F5344CB8AC3E}">
        <p14:creationId xmlns:p14="http://schemas.microsoft.com/office/powerpoint/2010/main" val="7840160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112</a:t>
            </a:fld>
            <a:endParaRPr lang="en-US"/>
          </a:p>
        </p:txBody>
      </p:sp>
    </p:spTree>
    <p:extLst>
      <p:ext uri="{BB962C8B-B14F-4D97-AF65-F5344CB8AC3E}">
        <p14:creationId xmlns:p14="http://schemas.microsoft.com/office/powerpoint/2010/main" val="19940591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113</a:t>
            </a:fld>
            <a:endParaRPr lang="en-US"/>
          </a:p>
        </p:txBody>
      </p:sp>
    </p:spTree>
    <p:extLst>
      <p:ext uri="{BB962C8B-B14F-4D97-AF65-F5344CB8AC3E}">
        <p14:creationId xmlns:p14="http://schemas.microsoft.com/office/powerpoint/2010/main" val="11184607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114</a:t>
            </a:fld>
            <a:endParaRPr lang="en-US"/>
          </a:p>
        </p:txBody>
      </p:sp>
    </p:spTree>
    <p:extLst>
      <p:ext uri="{BB962C8B-B14F-4D97-AF65-F5344CB8AC3E}">
        <p14:creationId xmlns:p14="http://schemas.microsoft.com/office/powerpoint/2010/main" val="4863014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115</a:t>
            </a:fld>
            <a:endParaRPr lang="en-US"/>
          </a:p>
        </p:txBody>
      </p:sp>
    </p:spTree>
    <p:extLst>
      <p:ext uri="{BB962C8B-B14F-4D97-AF65-F5344CB8AC3E}">
        <p14:creationId xmlns:p14="http://schemas.microsoft.com/office/powerpoint/2010/main" val="15009714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116</a:t>
            </a:fld>
            <a:endParaRPr lang="en-US"/>
          </a:p>
        </p:txBody>
      </p:sp>
    </p:spTree>
    <p:extLst>
      <p:ext uri="{BB962C8B-B14F-4D97-AF65-F5344CB8AC3E}">
        <p14:creationId xmlns:p14="http://schemas.microsoft.com/office/powerpoint/2010/main" val="28589500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117</a:t>
            </a:fld>
            <a:endParaRPr lang="en-US"/>
          </a:p>
        </p:txBody>
      </p:sp>
    </p:spTree>
    <p:extLst>
      <p:ext uri="{BB962C8B-B14F-4D97-AF65-F5344CB8AC3E}">
        <p14:creationId xmlns:p14="http://schemas.microsoft.com/office/powerpoint/2010/main" val="620939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118</a:t>
            </a:fld>
            <a:endParaRPr lang="en-US"/>
          </a:p>
        </p:txBody>
      </p:sp>
    </p:spTree>
    <p:extLst>
      <p:ext uri="{BB962C8B-B14F-4D97-AF65-F5344CB8AC3E}">
        <p14:creationId xmlns:p14="http://schemas.microsoft.com/office/powerpoint/2010/main" val="33750598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119</a:t>
            </a:fld>
            <a:endParaRPr lang="en-US"/>
          </a:p>
        </p:txBody>
      </p:sp>
    </p:spTree>
    <p:extLst>
      <p:ext uri="{BB962C8B-B14F-4D97-AF65-F5344CB8AC3E}">
        <p14:creationId xmlns:p14="http://schemas.microsoft.com/office/powerpoint/2010/main" val="40404738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120</a:t>
            </a:fld>
            <a:endParaRPr lang="en-US"/>
          </a:p>
        </p:txBody>
      </p:sp>
    </p:spTree>
    <p:extLst>
      <p:ext uri="{BB962C8B-B14F-4D97-AF65-F5344CB8AC3E}">
        <p14:creationId xmlns:p14="http://schemas.microsoft.com/office/powerpoint/2010/main" val="30910279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121</a:t>
            </a:fld>
            <a:endParaRPr lang="en-US"/>
          </a:p>
        </p:txBody>
      </p:sp>
    </p:spTree>
    <p:extLst>
      <p:ext uri="{BB962C8B-B14F-4D97-AF65-F5344CB8AC3E}">
        <p14:creationId xmlns:p14="http://schemas.microsoft.com/office/powerpoint/2010/main" val="3802821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38</a:t>
            </a:fld>
            <a:endParaRPr lang="en-US"/>
          </a:p>
        </p:txBody>
      </p:sp>
    </p:spTree>
    <p:extLst>
      <p:ext uri="{BB962C8B-B14F-4D97-AF65-F5344CB8AC3E}">
        <p14:creationId xmlns:p14="http://schemas.microsoft.com/office/powerpoint/2010/main" val="16991557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122</a:t>
            </a:fld>
            <a:endParaRPr lang="en-US"/>
          </a:p>
        </p:txBody>
      </p:sp>
    </p:spTree>
    <p:extLst>
      <p:ext uri="{BB962C8B-B14F-4D97-AF65-F5344CB8AC3E}">
        <p14:creationId xmlns:p14="http://schemas.microsoft.com/office/powerpoint/2010/main" val="23038021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123</a:t>
            </a:fld>
            <a:endParaRPr lang="en-US"/>
          </a:p>
        </p:txBody>
      </p:sp>
    </p:spTree>
    <p:extLst>
      <p:ext uri="{BB962C8B-B14F-4D97-AF65-F5344CB8AC3E}">
        <p14:creationId xmlns:p14="http://schemas.microsoft.com/office/powerpoint/2010/main" val="10301220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124</a:t>
            </a:fld>
            <a:endParaRPr lang="en-US"/>
          </a:p>
        </p:txBody>
      </p:sp>
    </p:spTree>
    <p:extLst>
      <p:ext uri="{BB962C8B-B14F-4D97-AF65-F5344CB8AC3E}">
        <p14:creationId xmlns:p14="http://schemas.microsoft.com/office/powerpoint/2010/main" val="1451324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125</a:t>
            </a:fld>
            <a:endParaRPr lang="en-US"/>
          </a:p>
        </p:txBody>
      </p:sp>
    </p:spTree>
    <p:extLst>
      <p:ext uri="{BB962C8B-B14F-4D97-AF65-F5344CB8AC3E}">
        <p14:creationId xmlns:p14="http://schemas.microsoft.com/office/powerpoint/2010/main" val="21822370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126</a:t>
            </a:fld>
            <a:endParaRPr lang="en-US"/>
          </a:p>
        </p:txBody>
      </p:sp>
    </p:spTree>
    <p:extLst>
      <p:ext uri="{BB962C8B-B14F-4D97-AF65-F5344CB8AC3E}">
        <p14:creationId xmlns:p14="http://schemas.microsoft.com/office/powerpoint/2010/main" val="2284922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127</a:t>
            </a:fld>
            <a:endParaRPr lang="en-US"/>
          </a:p>
        </p:txBody>
      </p:sp>
    </p:spTree>
    <p:extLst>
      <p:ext uri="{BB962C8B-B14F-4D97-AF65-F5344CB8AC3E}">
        <p14:creationId xmlns:p14="http://schemas.microsoft.com/office/powerpoint/2010/main" val="2595860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128</a:t>
            </a:fld>
            <a:endParaRPr lang="en-US"/>
          </a:p>
        </p:txBody>
      </p:sp>
    </p:spTree>
    <p:extLst>
      <p:ext uri="{BB962C8B-B14F-4D97-AF65-F5344CB8AC3E}">
        <p14:creationId xmlns:p14="http://schemas.microsoft.com/office/powerpoint/2010/main" val="8371232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129</a:t>
            </a:fld>
            <a:endParaRPr lang="en-US"/>
          </a:p>
        </p:txBody>
      </p:sp>
    </p:spTree>
    <p:extLst>
      <p:ext uri="{BB962C8B-B14F-4D97-AF65-F5344CB8AC3E}">
        <p14:creationId xmlns:p14="http://schemas.microsoft.com/office/powerpoint/2010/main" val="31714337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130</a:t>
            </a:fld>
            <a:endParaRPr lang="en-US"/>
          </a:p>
        </p:txBody>
      </p:sp>
    </p:spTree>
    <p:extLst>
      <p:ext uri="{BB962C8B-B14F-4D97-AF65-F5344CB8AC3E}">
        <p14:creationId xmlns:p14="http://schemas.microsoft.com/office/powerpoint/2010/main" val="41276257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131</a:t>
            </a:fld>
            <a:endParaRPr lang="en-US"/>
          </a:p>
        </p:txBody>
      </p:sp>
    </p:spTree>
    <p:extLst>
      <p:ext uri="{BB962C8B-B14F-4D97-AF65-F5344CB8AC3E}">
        <p14:creationId xmlns:p14="http://schemas.microsoft.com/office/powerpoint/2010/main" val="3066828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40</a:t>
            </a:fld>
            <a:endParaRPr lang="en-US"/>
          </a:p>
        </p:txBody>
      </p:sp>
    </p:spTree>
    <p:extLst>
      <p:ext uri="{BB962C8B-B14F-4D97-AF65-F5344CB8AC3E}">
        <p14:creationId xmlns:p14="http://schemas.microsoft.com/office/powerpoint/2010/main" val="24803474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132</a:t>
            </a:fld>
            <a:endParaRPr lang="en-US"/>
          </a:p>
        </p:txBody>
      </p:sp>
    </p:spTree>
    <p:extLst>
      <p:ext uri="{BB962C8B-B14F-4D97-AF65-F5344CB8AC3E}">
        <p14:creationId xmlns:p14="http://schemas.microsoft.com/office/powerpoint/2010/main" val="35482248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133</a:t>
            </a:fld>
            <a:endParaRPr lang="en-US"/>
          </a:p>
        </p:txBody>
      </p:sp>
    </p:spTree>
    <p:extLst>
      <p:ext uri="{BB962C8B-B14F-4D97-AF65-F5344CB8AC3E}">
        <p14:creationId xmlns:p14="http://schemas.microsoft.com/office/powerpoint/2010/main" val="21507613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134</a:t>
            </a:fld>
            <a:endParaRPr lang="en-US"/>
          </a:p>
        </p:txBody>
      </p:sp>
    </p:spTree>
    <p:extLst>
      <p:ext uri="{BB962C8B-B14F-4D97-AF65-F5344CB8AC3E}">
        <p14:creationId xmlns:p14="http://schemas.microsoft.com/office/powerpoint/2010/main" val="2356149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135</a:t>
            </a:fld>
            <a:endParaRPr lang="en-US"/>
          </a:p>
        </p:txBody>
      </p:sp>
    </p:spTree>
    <p:extLst>
      <p:ext uri="{BB962C8B-B14F-4D97-AF65-F5344CB8AC3E}">
        <p14:creationId xmlns:p14="http://schemas.microsoft.com/office/powerpoint/2010/main" val="20616283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137</a:t>
            </a:fld>
            <a:endParaRPr lang="en-US"/>
          </a:p>
        </p:txBody>
      </p:sp>
    </p:spTree>
    <p:extLst>
      <p:ext uri="{BB962C8B-B14F-4D97-AF65-F5344CB8AC3E}">
        <p14:creationId xmlns:p14="http://schemas.microsoft.com/office/powerpoint/2010/main" val="36919743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141</a:t>
            </a:fld>
            <a:endParaRPr lang="en-US"/>
          </a:p>
        </p:txBody>
      </p:sp>
    </p:spTree>
    <p:extLst>
      <p:ext uri="{BB962C8B-B14F-4D97-AF65-F5344CB8AC3E}">
        <p14:creationId xmlns:p14="http://schemas.microsoft.com/office/powerpoint/2010/main" val="9535790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142</a:t>
            </a:fld>
            <a:endParaRPr lang="en-US"/>
          </a:p>
        </p:txBody>
      </p:sp>
    </p:spTree>
    <p:extLst>
      <p:ext uri="{BB962C8B-B14F-4D97-AF65-F5344CB8AC3E}">
        <p14:creationId xmlns:p14="http://schemas.microsoft.com/office/powerpoint/2010/main" val="6282290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143</a:t>
            </a:fld>
            <a:endParaRPr lang="en-US"/>
          </a:p>
        </p:txBody>
      </p:sp>
    </p:spTree>
    <p:extLst>
      <p:ext uri="{BB962C8B-B14F-4D97-AF65-F5344CB8AC3E}">
        <p14:creationId xmlns:p14="http://schemas.microsoft.com/office/powerpoint/2010/main" val="33369212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145</a:t>
            </a:fld>
            <a:endParaRPr lang="en-US"/>
          </a:p>
        </p:txBody>
      </p:sp>
    </p:spTree>
    <p:extLst>
      <p:ext uri="{BB962C8B-B14F-4D97-AF65-F5344CB8AC3E}">
        <p14:creationId xmlns:p14="http://schemas.microsoft.com/office/powerpoint/2010/main" val="16068373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146</a:t>
            </a:fld>
            <a:endParaRPr lang="en-US"/>
          </a:p>
        </p:txBody>
      </p:sp>
    </p:spTree>
    <p:extLst>
      <p:ext uri="{BB962C8B-B14F-4D97-AF65-F5344CB8AC3E}">
        <p14:creationId xmlns:p14="http://schemas.microsoft.com/office/powerpoint/2010/main" val="1761331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42</a:t>
            </a:fld>
            <a:endParaRPr lang="en-US"/>
          </a:p>
        </p:txBody>
      </p:sp>
    </p:spTree>
    <p:extLst>
      <p:ext uri="{BB962C8B-B14F-4D97-AF65-F5344CB8AC3E}">
        <p14:creationId xmlns:p14="http://schemas.microsoft.com/office/powerpoint/2010/main" val="40122512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147</a:t>
            </a:fld>
            <a:endParaRPr lang="en-US"/>
          </a:p>
        </p:txBody>
      </p:sp>
    </p:spTree>
    <p:extLst>
      <p:ext uri="{BB962C8B-B14F-4D97-AF65-F5344CB8AC3E}">
        <p14:creationId xmlns:p14="http://schemas.microsoft.com/office/powerpoint/2010/main" val="20196908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148</a:t>
            </a:fld>
            <a:endParaRPr lang="en-US"/>
          </a:p>
        </p:txBody>
      </p:sp>
    </p:spTree>
    <p:extLst>
      <p:ext uri="{BB962C8B-B14F-4D97-AF65-F5344CB8AC3E}">
        <p14:creationId xmlns:p14="http://schemas.microsoft.com/office/powerpoint/2010/main" val="35577970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149</a:t>
            </a:fld>
            <a:endParaRPr lang="en-US"/>
          </a:p>
        </p:txBody>
      </p:sp>
    </p:spTree>
    <p:extLst>
      <p:ext uri="{BB962C8B-B14F-4D97-AF65-F5344CB8AC3E}">
        <p14:creationId xmlns:p14="http://schemas.microsoft.com/office/powerpoint/2010/main" val="42250377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153</a:t>
            </a:fld>
            <a:endParaRPr lang="en-US"/>
          </a:p>
        </p:txBody>
      </p:sp>
    </p:spTree>
    <p:extLst>
      <p:ext uri="{BB962C8B-B14F-4D97-AF65-F5344CB8AC3E}">
        <p14:creationId xmlns:p14="http://schemas.microsoft.com/office/powerpoint/2010/main" val="34483100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157</a:t>
            </a:fld>
            <a:endParaRPr lang="en-US"/>
          </a:p>
        </p:txBody>
      </p:sp>
    </p:spTree>
    <p:extLst>
      <p:ext uri="{BB962C8B-B14F-4D97-AF65-F5344CB8AC3E}">
        <p14:creationId xmlns:p14="http://schemas.microsoft.com/office/powerpoint/2010/main" val="598525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158</a:t>
            </a:fld>
            <a:endParaRPr lang="en-US"/>
          </a:p>
        </p:txBody>
      </p:sp>
    </p:spTree>
    <p:extLst>
      <p:ext uri="{BB962C8B-B14F-4D97-AF65-F5344CB8AC3E}">
        <p14:creationId xmlns:p14="http://schemas.microsoft.com/office/powerpoint/2010/main" val="29663722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160</a:t>
            </a:fld>
            <a:endParaRPr lang="en-US"/>
          </a:p>
        </p:txBody>
      </p:sp>
    </p:spTree>
    <p:extLst>
      <p:ext uri="{BB962C8B-B14F-4D97-AF65-F5344CB8AC3E}">
        <p14:creationId xmlns:p14="http://schemas.microsoft.com/office/powerpoint/2010/main" val="38433262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161</a:t>
            </a:fld>
            <a:endParaRPr lang="en-US"/>
          </a:p>
        </p:txBody>
      </p:sp>
    </p:spTree>
    <p:extLst>
      <p:ext uri="{BB962C8B-B14F-4D97-AF65-F5344CB8AC3E}">
        <p14:creationId xmlns:p14="http://schemas.microsoft.com/office/powerpoint/2010/main" val="14578643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162</a:t>
            </a:fld>
            <a:endParaRPr lang="en-US"/>
          </a:p>
        </p:txBody>
      </p:sp>
    </p:spTree>
    <p:extLst>
      <p:ext uri="{BB962C8B-B14F-4D97-AF65-F5344CB8AC3E}">
        <p14:creationId xmlns:p14="http://schemas.microsoft.com/office/powerpoint/2010/main" val="28209757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163</a:t>
            </a:fld>
            <a:endParaRPr lang="en-US"/>
          </a:p>
        </p:txBody>
      </p:sp>
    </p:spTree>
    <p:extLst>
      <p:ext uri="{BB962C8B-B14F-4D97-AF65-F5344CB8AC3E}">
        <p14:creationId xmlns:p14="http://schemas.microsoft.com/office/powerpoint/2010/main" val="1052815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44</a:t>
            </a:fld>
            <a:endParaRPr lang="en-US"/>
          </a:p>
        </p:txBody>
      </p:sp>
    </p:spTree>
    <p:extLst>
      <p:ext uri="{BB962C8B-B14F-4D97-AF65-F5344CB8AC3E}">
        <p14:creationId xmlns:p14="http://schemas.microsoft.com/office/powerpoint/2010/main" val="40320970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164</a:t>
            </a:fld>
            <a:endParaRPr lang="en-US"/>
          </a:p>
        </p:txBody>
      </p:sp>
    </p:spTree>
    <p:extLst>
      <p:ext uri="{BB962C8B-B14F-4D97-AF65-F5344CB8AC3E}">
        <p14:creationId xmlns:p14="http://schemas.microsoft.com/office/powerpoint/2010/main" val="30429682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165</a:t>
            </a:fld>
            <a:endParaRPr lang="en-US"/>
          </a:p>
        </p:txBody>
      </p:sp>
    </p:spTree>
    <p:extLst>
      <p:ext uri="{BB962C8B-B14F-4D97-AF65-F5344CB8AC3E}">
        <p14:creationId xmlns:p14="http://schemas.microsoft.com/office/powerpoint/2010/main" val="15717311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166</a:t>
            </a:fld>
            <a:endParaRPr lang="en-US"/>
          </a:p>
        </p:txBody>
      </p:sp>
    </p:spTree>
    <p:extLst>
      <p:ext uri="{BB962C8B-B14F-4D97-AF65-F5344CB8AC3E}">
        <p14:creationId xmlns:p14="http://schemas.microsoft.com/office/powerpoint/2010/main" val="18054306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167</a:t>
            </a:fld>
            <a:endParaRPr lang="en-US"/>
          </a:p>
        </p:txBody>
      </p:sp>
    </p:spTree>
    <p:extLst>
      <p:ext uri="{BB962C8B-B14F-4D97-AF65-F5344CB8AC3E}">
        <p14:creationId xmlns:p14="http://schemas.microsoft.com/office/powerpoint/2010/main" val="36561204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168</a:t>
            </a:fld>
            <a:endParaRPr lang="en-US"/>
          </a:p>
        </p:txBody>
      </p:sp>
    </p:spTree>
    <p:extLst>
      <p:ext uri="{BB962C8B-B14F-4D97-AF65-F5344CB8AC3E}">
        <p14:creationId xmlns:p14="http://schemas.microsoft.com/office/powerpoint/2010/main" val="19188329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169</a:t>
            </a:fld>
            <a:endParaRPr lang="en-US"/>
          </a:p>
        </p:txBody>
      </p:sp>
    </p:spTree>
    <p:extLst>
      <p:ext uri="{BB962C8B-B14F-4D97-AF65-F5344CB8AC3E}">
        <p14:creationId xmlns:p14="http://schemas.microsoft.com/office/powerpoint/2010/main" val="24882398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170</a:t>
            </a:fld>
            <a:endParaRPr lang="en-US"/>
          </a:p>
        </p:txBody>
      </p:sp>
    </p:spTree>
    <p:extLst>
      <p:ext uri="{BB962C8B-B14F-4D97-AF65-F5344CB8AC3E}">
        <p14:creationId xmlns:p14="http://schemas.microsoft.com/office/powerpoint/2010/main" val="410697212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177</a:t>
            </a:fld>
            <a:endParaRPr lang="en-US"/>
          </a:p>
        </p:txBody>
      </p:sp>
    </p:spTree>
    <p:extLst>
      <p:ext uri="{BB962C8B-B14F-4D97-AF65-F5344CB8AC3E}">
        <p14:creationId xmlns:p14="http://schemas.microsoft.com/office/powerpoint/2010/main" val="108186559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1C098A-070E-42D2-9134-01F02DC6BD33}" type="slidenum">
              <a:rPr lang="en-US" smtClean="0"/>
              <a:pPr/>
              <a:t>184</a:t>
            </a:fld>
            <a:endParaRPr lang="en-US"/>
          </a:p>
        </p:txBody>
      </p:sp>
    </p:spTree>
    <p:extLst>
      <p:ext uri="{BB962C8B-B14F-4D97-AF65-F5344CB8AC3E}">
        <p14:creationId xmlns:p14="http://schemas.microsoft.com/office/powerpoint/2010/main" val="4085980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9EC046-B638-484D-9F33-B1857D64CD03}" type="datetimeFigureOut">
              <a:rPr lang="en-US" smtClean="0"/>
              <a:pPr/>
              <a:t>7/21/13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53215C-E742-413D-88C8-35FD7CB3D3E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EC046-B638-484D-9F33-B1857D64CD03}" type="datetimeFigureOut">
              <a:rPr lang="en-US" smtClean="0"/>
              <a:pPr/>
              <a:t>7/21/13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53215C-E742-413D-88C8-35FD7CB3D3E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EC046-B638-484D-9F33-B1857D64CD03}" type="datetimeFigureOut">
              <a:rPr lang="en-US" smtClean="0"/>
              <a:pPr/>
              <a:t>7/21/13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53215C-E742-413D-88C8-35FD7CB3D3E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pic>
        <p:nvPicPr>
          <p:cNvPr id="7" name="Picture 4" descr="AICPA Web_wh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520700" y="6599238"/>
            <a:ext cx="642938" cy="222250"/>
          </a:xfrm>
          <a:prstGeom prst="rect">
            <a:avLst/>
          </a:prstGeom>
          <a:noFill/>
          <a:ln w="9525">
            <a:noFill/>
            <a:miter lim="800000"/>
            <a:headEnd/>
            <a:tailEnd/>
          </a:ln>
        </p:spPr>
      </p:pic>
    </p:spTree>
    <p:extLst>
      <p:ext uri="{BB962C8B-B14F-4D97-AF65-F5344CB8AC3E}">
        <p14:creationId xmlns:p14="http://schemas.microsoft.com/office/powerpoint/2010/main" val="4148916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Divider Slide">
    <p:spTree>
      <p:nvGrpSpPr>
        <p:cNvPr id="1" name=""/>
        <p:cNvGrpSpPr/>
        <p:nvPr/>
      </p:nvGrpSpPr>
      <p:grpSpPr>
        <a:xfrm>
          <a:off x="0" y="0"/>
          <a:ext cx="0" cy="0"/>
          <a:chOff x="0" y="0"/>
          <a:chExt cx="0" cy="0"/>
        </a:xfrm>
      </p:grpSpPr>
      <p:sp>
        <p:nvSpPr>
          <p:cNvPr id="3" name="Rectangle 2"/>
          <p:cNvSpPr/>
          <p:nvPr/>
        </p:nvSpPr>
        <p:spPr>
          <a:xfrm>
            <a:off x="0" y="-3175"/>
            <a:ext cx="9144000" cy="133350"/>
          </a:xfrm>
          <a:prstGeom prst="rect">
            <a:avLst/>
          </a:prstGeom>
          <a:solidFill>
            <a:srgbClr val="276BB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64" charset="-128"/>
              <a:cs typeface="ＭＳ Ｐゴシック" pitchFamily="-64" charset="-128"/>
            </a:endParaRPr>
          </a:p>
        </p:txBody>
      </p:sp>
      <p:sp>
        <p:nvSpPr>
          <p:cNvPr id="5" name="TextBox 4"/>
          <p:cNvSpPr txBox="1"/>
          <p:nvPr/>
        </p:nvSpPr>
        <p:spPr>
          <a:xfrm>
            <a:off x="857250" y="3071813"/>
            <a:ext cx="185738" cy="369887"/>
          </a:xfrm>
          <a:prstGeom prst="rect">
            <a:avLst/>
          </a:prstGeom>
          <a:noFill/>
        </p:spPr>
        <p:txBody>
          <a:bodyPr wrap="none">
            <a:prstTxWarp prst="textNoShape">
              <a:avLst/>
            </a:prstTxWarp>
            <a:spAutoFit/>
          </a:bodyPr>
          <a:lstStyle/>
          <a:p>
            <a:endParaRPr lang="en-US" dirty="0">
              <a:latin typeface="Calibri" pitchFamily="-64" charset="0"/>
            </a:endParaRPr>
          </a:p>
        </p:txBody>
      </p:sp>
      <p:sp>
        <p:nvSpPr>
          <p:cNvPr id="6" name="Rectangle 6"/>
          <p:cNvSpPr txBox="1">
            <a:spLocks noChangeArrowheads="1"/>
          </p:cNvSpPr>
          <p:nvPr/>
        </p:nvSpPr>
        <p:spPr>
          <a:xfrm>
            <a:off x="0" y="6567488"/>
            <a:ext cx="9144000" cy="290512"/>
          </a:xfrm>
          <a:prstGeom prst="rect">
            <a:avLst/>
          </a:prstGeom>
          <a:solidFill>
            <a:srgbClr val="276BB1"/>
          </a:solidFill>
          <a:ln/>
        </p:spPr>
        <p:txBody>
          <a:bodyPr>
            <a:prstTxWarp prst="textNoShape">
              <a:avLst/>
            </a:prstTxWarp>
          </a:bodyPr>
          <a:lstStyle/>
          <a:p>
            <a:pPr marL="512763" indent="0"/>
            <a:endParaRPr lang="en-US" sz="1100" dirty="0">
              <a:solidFill>
                <a:schemeClr val="bg1"/>
              </a:solidFill>
            </a:endParaRPr>
          </a:p>
        </p:txBody>
      </p:sp>
      <p:sp>
        <p:nvSpPr>
          <p:cNvPr id="2" name="Title 1"/>
          <p:cNvSpPr>
            <a:spLocks noGrp="1"/>
          </p:cNvSpPr>
          <p:nvPr>
            <p:ph type="ctrTitle"/>
          </p:nvPr>
        </p:nvSpPr>
        <p:spPr>
          <a:xfrm>
            <a:off x="759560" y="2054931"/>
            <a:ext cx="6704967" cy="1508924"/>
          </a:xfrm>
          <a:prstGeom prst="rect">
            <a:avLst/>
          </a:prstGeom>
        </p:spPr>
        <p:txBody>
          <a:bodyPr anchor="ctr">
            <a:noAutofit/>
          </a:bodyPr>
          <a:lstStyle>
            <a:lvl1pPr algn="l">
              <a:defRPr kumimoji="0" lang="en-US" sz="4600" b="0" i="0" u="none" strike="noStrike" kern="0" cap="none" spc="0" normalizeH="0" baseline="0" noProof="0" smtClean="0">
                <a:ln>
                  <a:noFill/>
                </a:ln>
                <a:solidFill>
                  <a:schemeClr val="tx1"/>
                </a:solidFill>
                <a:effectLst/>
                <a:uLnTx/>
                <a:uFillTx/>
                <a:latin typeface="Arial"/>
                <a:ea typeface="ヒラギノ角ゴ Pro W3" charset="-128"/>
                <a:cs typeface="Arial"/>
              </a:defRPr>
            </a:lvl1pPr>
          </a:lstStyle>
          <a:p>
            <a:r>
              <a:rPr lang="en-US" smtClean="0"/>
              <a:t>Click to edit Master title style</a:t>
            </a:r>
            <a:endParaRPr lang="en-US" dirty="0"/>
          </a:p>
        </p:txBody>
      </p:sp>
      <p:sp>
        <p:nvSpPr>
          <p:cNvPr id="8" name="Slide Number Placeholder 7"/>
          <p:cNvSpPr>
            <a:spLocks noGrp="1"/>
          </p:cNvSpPr>
          <p:nvPr>
            <p:ph type="sldNum" sz="quarter" idx="10"/>
          </p:nvPr>
        </p:nvSpPr>
        <p:spPr/>
        <p:txBody>
          <a:bodyPr/>
          <a:lstStyle/>
          <a:p>
            <a:fld id="{CD16B393-D1DD-4C7C-9FB5-5E2F5485C5F8}" type="slidenum">
              <a:rPr lang="en-US" smtClean="0"/>
              <a:t>‹#›</a:t>
            </a:fld>
            <a:endParaRPr lang="en-US" dirty="0"/>
          </a:p>
        </p:txBody>
      </p:sp>
      <p:pic>
        <p:nvPicPr>
          <p:cNvPr id="11" name="Picture 10" descr="JofAlogo 293.png"/>
          <p:cNvPicPr>
            <a:picLocks noChangeAspect="1"/>
          </p:cNvPicPr>
          <p:nvPr/>
        </p:nvPicPr>
        <p:blipFill>
          <a:blip r:embed="rId2"/>
          <a:stretch>
            <a:fillRect/>
          </a:stretch>
        </p:blipFill>
        <p:spPr>
          <a:xfrm>
            <a:off x="490538" y="542857"/>
            <a:ext cx="2346556" cy="430248"/>
          </a:xfrm>
          <a:prstGeom prst="rect">
            <a:avLst/>
          </a:prstGeom>
        </p:spPr>
      </p:pic>
      <p:pic>
        <p:nvPicPr>
          <p:cNvPr id="10" name="Picture 9" descr="AICPA-Web_1c.png"/>
          <p:cNvPicPr>
            <a:picLocks noChangeAspect="1"/>
          </p:cNvPicPr>
          <p:nvPr/>
        </p:nvPicPr>
        <p:blipFill>
          <a:blip r:embed="rId3"/>
          <a:stretch>
            <a:fillRect/>
          </a:stretch>
        </p:blipFill>
        <p:spPr>
          <a:xfrm>
            <a:off x="7615094" y="6010651"/>
            <a:ext cx="961766" cy="330766"/>
          </a:xfrm>
          <a:prstGeom prst="rect">
            <a:avLst/>
          </a:prstGeom>
        </p:spPr>
      </p:pic>
    </p:spTree>
    <p:extLst>
      <p:ext uri="{BB962C8B-B14F-4D97-AF65-F5344CB8AC3E}">
        <p14:creationId xmlns:p14="http://schemas.microsoft.com/office/powerpoint/2010/main" val="1515894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EC046-B638-484D-9F33-B1857D64CD03}" type="datetimeFigureOut">
              <a:rPr lang="en-US" smtClean="0"/>
              <a:pPr/>
              <a:t>7/21/13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53215C-E742-413D-88C8-35FD7CB3D3E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9EC046-B638-484D-9F33-B1857D64CD03}" type="datetimeFigureOut">
              <a:rPr lang="en-US" smtClean="0"/>
              <a:pPr/>
              <a:t>7/21/13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53215C-E742-413D-88C8-35FD7CB3D3E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9EC046-B638-484D-9F33-B1857D64CD03}" type="datetimeFigureOut">
              <a:rPr lang="en-US" smtClean="0"/>
              <a:pPr/>
              <a:t>7/21/13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53215C-E742-413D-88C8-35FD7CB3D3E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9EC046-B638-484D-9F33-B1857D64CD03}" type="datetimeFigureOut">
              <a:rPr lang="en-US" smtClean="0"/>
              <a:pPr/>
              <a:t>7/21/13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53215C-E742-413D-88C8-35FD7CB3D3E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9EC046-B638-484D-9F33-B1857D64CD03}" type="datetimeFigureOut">
              <a:rPr lang="en-US" smtClean="0"/>
              <a:pPr/>
              <a:t>7/21/13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53215C-E742-413D-88C8-35FD7CB3D3E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9EC046-B638-484D-9F33-B1857D64CD03}" type="datetimeFigureOut">
              <a:rPr lang="en-US" smtClean="0"/>
              <a:pPr/>
              <a:t>7/21/13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53215C-E742-413D-88C8-35FD7CB3D3E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9EC046-B638-484D-9F33-B1857D64CD03}" type="datetimeFigureOut">
              <a:rPr lang="en-US" smtClean="0"/>
              <a:pPr/>
              <a:t>7/21/13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53215C-E742-413D-88C8-35FD7CB3D3E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9EC046-B638-484D-9F33-B1857D64CD03}" type="datetimeFigureOut">
              <a:rPr lang="en-US" smtClean="0"/>
              <a:pPr/>
              <a:t>7/21/13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53215C-E742-413D-88C8-35FD7CB3D3E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9EC046-B638-484D-9F33-B1857D64CD03}" type="datetimeFigureOut">
              <a:rPr lang="en-US" smtClean="0"/>
              <a:pPr/>
              <a:t>7/21/13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53215C-E742-413D-88C8-35FD7CB3D3E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hyperlink" Target="http://www.drudgereport.com/"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www.usatoday.com/"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hyperlink" Target="http://www.usatoday.com/sports/college/football/default.htm"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desktop.google.com/?utm_source=en-et-more&amp;utm_medium=et&amp;utm_campaign=en"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hyperlink" Target="http://www.google.com/alerts"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earth.google.com/"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hyperlink" Target="http://www.google.com/"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hyperlink" Target="http://translate.google.com/translate_t" TargetMode="Externa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hyperlink" Target="http://www.georgia-navigator.com/perl/maps?cms=false&amp;cam=true&amp;cam_cb=on&amp;map=atl_metro&amp;remember=false&amp;refresh=false"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hyperlink" Target="http://www.scangwinnett.com/mugshots/"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www.youtube.com/watch?v=-ZYY85IyDNM"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hyperlink" Target="http://www.alientechnology.com/"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www.jfax.com/"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hyperlink" Target="http://www.zoomerang.com/"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hyperlink" Target="http://www.truecrypt.org/"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hyperlink" Target="http://www.avast.com/"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hyperlink" Target="http://www.norton.com/"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www.epcbuyer.com/images/Sony_SDM-S75AB.jpg"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hyperlink" Target="http://www.pricegrabber.com/"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hyperlink" Target="http://www.amazon.com/s/ref=nb_ss_gw/104-1974245-4102304?initialSearch=1&amp;url=search-alias=aps&amp;field-keywords=shaka+zulu"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shop.soyousa.com/image.php?productid=562"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hyperlink" Target="mailto:lcarr@gscpa.org" TargetMode="External"/><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hyperlink" Target="http://www.skype.com/" TargetMode="Externa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hyperlink" Target="http://www.linkedin.com/"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www.ipod.com/"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hyperlink" Target="http://www.scandekalb.com/index.php"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hyperlink" Target="http://www.urban75.com/Mag/bubble.html" TargetMode="External"/><Relationship Id="rId4" Type="http://schemas.openxmlformats.org/officeDocument/2006/relationships/hyperlink" Target="http://www.magic8ball.midnightfun.co.uk/8ball.php" TargetMode="Externa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hyperlink" Target="http://video.google.com/videoplay?docid=-5098605136408588791&amp;q=dove&amp;total=739&amp;start=0&amp;num=100&amp;so=0&amp;type=search&amp;plindex=2"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hyperlink" Target="http://quickbooks.intuit.com/product/add_ons/online_data_backup.jhtml?view=overview_faq"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hyperlink" Target="http://www.plaxo.com/" TargetMode="External"/><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hyperlink" Target="http://www.logmein.com/"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video.google.com/videoplay?docid=-3399908109111284706&amp;q=locked+car+tennis+ball&amp;total=8&amp;start=0&amp;num=100&amp;so=0&amp;type=search&amp;plindex=0" TargetMode="External"/><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hyperlink" Target="http://video.google.com/videoplay?docid=-1371114849930671462&amp;q=lock+coke+can&amp;total=2&amp;start=0&amp;num=100&amp;so=0&amp;type=search&amp;plindex=0" TargetMode="Externa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13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hyperlink" Target="http://upload.wikimedia.org/wikipedia/commons/4/45/United_States_Frequency_Allocations_Chart_2003_-_The_Radio_Spectrum.jpg" TargetMode="External"/><Relationship Id="rId7" Type="http://schemas.openxmlformats.org/officeDocument/2006/relationships/image" Target="../media/image105.png"/><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hyperlink" Target="http://www.wimax.com/table/wimax-tutorial/" TargetMode="External"/><Relationship Id="rId4" Type="http://schemas.openxmlformats.org/officeDocument/2006/relationships/hyperlink" Target="http://www.wimax.com/wimax-regulatory/what-is-licensed-spectrum"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www.google.com/search?hl=en&amp;safe=off&amp;q=Frequency%20Allocation%20Chart&amp;psj=1&amp;bav=on.2,or.r_gc.r_pw.r_cp.r_qf.&amp;bpcl=39650382&amp;biw=1536&amp;bih=733&amp;wrapid=tlif135515115399710&amp;um=1&amp;ie=UTF-8&amp;tbm=isch&amp;source=og&amp;sa=N&amp;tab=wi&amp;ei=L_fFUP20CY-i8AS-xoHgCg" TargetMode="External"/><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13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14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144.xml.rels><?xml version="1.0" encoding="UTF-8" standalone="yes"?>
<Relationships xmlns="http://schemas.openxmlformats.org/package/2006/relationships"><Relationship Id="rId3" Type="http://schemas.openxmlformats.org/officeDocument/2006/relationships/image" Target="http://www.fin.ucar.edu/sass/safety/ucar_sass/ergo/mouse_pad.gif" TargetMode="External"/><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14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8" Type="http://schemas.openxmlformats.org/officeDocument/2006/relationships/image" Target="http://www.officepacific.com/images/Web-Ergonomics/Keyboard%20Arm5635.jpg" TargetMode="External"/><Relationship Id="rId3" Type="http://schemas.openxmlformats.org/officeDocument/2006/relationships/image" Target="../media/image124.jpeg"/><Relationship Id="rId7" Type="http://schemas.openxmlformats.org/officeDocument/2006/relationships/image" Target="../media/image126.jpe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http://www.officepacific.com/images/Web-Ergonomics/MonitorLift7100.jpg" TargetMode="External"/><Relationship Id="rId5" Type="http://schemas.openxmlformats.org/officeDocument/2006/relationships/image" Target="../media/image125.jpeg"/><Relationship Id="rId10" Type="http://schemas.openxmlformats.org/officeDocument/2006/relationships/image" Target="http://www.alimed.com/product_images/70343.jpg" TargetMode="External"/><Relationship Id="rId4" Type="http://schemas.openxmlformats.org/officeDocument/2006/relationships/image" Target="http://www.alimed.com/product_images/70951.jpg" TargetMode="External"/><Relationship Id="rId9" Type="http://schemas.openxmlformats.org/officeDocument/2006/relationships/image" Target="../media/image127.jpe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hyperlink" Target="http://m.digitaltrends.com/computing/fujitsu-makes-paper-interactive-with-just-a-webcam-and-projector/" TargetMode="External"/><Relationship Id="rId2" Type="http://schemas.openxmlformats.org/officeDocument/2006/relationships/image" Target="../media/image129.jpg"/><Relationship Id="rId1" Type="http://schemas.openxmlformats.org/officeDocument/2006/relationships/slideLayout" Target="../slideLayouts/slideLayout7.xml"/><Relationship Id="rId4" Type="http://schemas.openxmlformats.org/officeDocument/2006/relationships/hyperlink" Target="http://www.diginfo.tv/v/13-0025-r-en.php" TargetMode="External"/></Relationships>
</file>

<file path=ppt/slides/_rels/slide15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hyperlink" Target="http://home.live.com/"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5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15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8.xml"/><Relationship Id="rId1" Type="http://schemas.openxmlformats.org/officeDocument/2006/relationships/slideLayout" Target="../slideLayouts/slideLayout13.xml"/><Relationship Id="rId4" Type="http://schemas.openxmlformats.org/officeDocument/2006/relationships/image" Target="../media/image141.png"/></Relationships>
</file>

<file path=ppt/slides/_rels/slide16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49.jp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6.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3.jpeg"/><Relationship Id="rId1" Type="http://schemas.openxmlformats.org/officeDocument/2006/relationships/slideLayout" Target="../slideLayouts/slideLayout7.xml"/><Relationship Id="rId4" Type="http://schemas.openxmlformats.org/officeDocument/2006/relationships/image" Target="../media/image152.jpg"/></Relationships>
</file>

<file path=ppt/slides/_rels/slide17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3.jpeg"/><Relationship Id="rId1" Type="http://schemas.openxmlformats.org/officeDocument/2006/relationships/slideLayout" Target="../slideLayouts/slideLayout7.xml"/><Relationship Id="rId5" Type="http://schemas.openxmlformats.org/officeDocument/2006/relationships/image" Target="../media/image154.jpeg"/><Relationship Id="rId4" Type="http://schemas.openxmlformats.org/officeDocument/2006/relationships/image" Target="../media/image152.jp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hyperlink" Target="http://www.youtube.com/watch?v=D6O9J_EzmqE&amp;feature=relmfu" TargetMode="External"/><Relationship Id="rId7" Type="http://schemas.openxmlformats.org/officeDocument/2006/relationships/hyperlink" Target="http://www.bing.com/videos/search?q=evernote&amp;view=detail&amp;mid=FC081D4B847324B6E926FC081D4B847324B6E926&amp;first=0" TargetMode="External"/><Relationship Id="rId2" Type="http://schemas.openxmlformats.org/officeDocument/2006/relationships/hyperlink" Target="http://www.youtube.com/watch?v=txCK3d90GcY" TargetMode="External"/><Relationship Id="rId1" Type="http://schemas.openxmlformats.org/officeDocument/2006/relationships/slideLayout" Target="../slideLayouts/slideLayout7.xml"/><Relationship Id="rId6" Type="http://schemas.openxmlformats.org/officeDocument/2006/relationships/hyperlink" Target="http://www.youtube.com/watch?v=0FbjsNsfEmE&amp;feature=related" TargetMode="External"/><Relationship Id="rId5" Type="http://schemas.openxmlformats.org/officeDocument/2006/relationships/hyperlink" Target="http://www.youtube.com/watch?v=YdhB2u2mOLM&amp;feature=relmfu" TargetMode="External"/><Relationship Id="rId4" Type="http://schemas.openxmlformats.org/officeDocument/2006/relationships/hyperlink" Target="http://www.youtube.com/watch?v=hoTBiIpz8DI&amp;feature=related" TargetMode="External"/></Relationships>
</file>

<file path=ppt/slides/_rels/slide182.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iwastesomuchtime.com/on/?i=58706"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www.wimp.com/touchscreentechnology/"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tubechop.com/watch/732846" TargetMode="Externa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hyperlink" Target="http://www.wimp.com/screentechnology/"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tubechop.com/watch/741085"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reviews.cnet.com/appliances/nest-learning-thermostat/4505-17889_7-35179222.html#reviewPage1" TargetMode="External"/><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youtube.com/watch?v=onA-wZt3Zjk" TargetMode="External"/><Relationship Id="rId1" Type="http://schemas.openxmlformats.org/officeDocument/2006/relationships/slideLayout" Target="../slideLayouts/slideLayout7.xml"/><Relationship Id="rId5" Type="http://schemas.openxmlformats.org/officeDocument/2006/relationships/hyperlink" Target="https://www.youtube.com/watch?v=h6ozSqo3lfw" TargetMode="External"/><Relationship Id="rId4" Type="http://schemas.openxmlformats.org/officeDocument/2006/relationships/hyperlink" Target="http://www.studica.com/us/en/3D-Printer/spark-f1-3d-printer/spf1.html?utm_source=google&amp;utm_medium=ppc&amp;gclid=CLip7q_T4bYCFQVU4Aod0TQADw"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asaresearch.com/web/digitalmoney.html"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w.youtube.com/watch?v=TCdfOWUfgUw"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youtube.com/watch?v=Ah-FmYnaIWw&amp;feature=fvwp" TargetMode="External"/><Relationship Id="rId5" Type="http://schemas.openxmlformats.org/officeDocument/2006/relationships/image" Target="../media/image42.jpeg"/><Relationship Id="rId4" Type="http://schemas.openxmlformats.org/officeDocument/2006/relationships/hyperlink" Target="https://www.youtube.com/watch?v=5sf7FOyv8zI"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tag.microsoft.com/home.aspx" TargetMode="External"/><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tag.microsoft.com/tag-in-action/success-story/home.aspx"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hyperlink" Target="http://en.wikipedia.org/wiki/Comparison_of_smartphones"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gpVyn2izhRo"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hyperlink" Target="https://www.youtube.com/watch?v=V3SAS1xpQw0"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www.youtube.com/watch?feature=player_embedded&amp;v=8UjcqCx1Bvg"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hyperlink" Target="http://www.511ga.org/" TargetMode="External"/><Relationship Id="rId13" Type="http://schemas.openxmlformats.org/officeDocument/2006/relationships/hyperlink" Target="http://www.earthcam.com/world/aruba/bucutibeach/?cam=bucuti3" TargetMode="External"/><Relationship Id="rId18" Type="http://schemas.openxmlformats.org/officeDocument/2006/relationships/hyperlink" Target="https://latitude.google.com/latitude/b/0?hl=en" TargetMode="External"/><Relationship Id="rId3" Type="http://schemas.openxmlformats.org/officeDocument/2006/relationships/hyperlink" Target="http://en.wikipedia.org/wiki/ECHELON" TargetMode="External"/><Relationship Id="rId7" Type="http://schemas.openxmlformats.org/officeDocument/2006/relationships/hyperlink" Target="http://abcnews.go.com/2020/black-widow-convicted-antifreeze-murder-appeal/story?id=10751510#.UXbmyXTD8y8" TargetMode="External"/><Relationship Id="rId12" Type="http://schemas.openxmlformats.org/officeDocument/2006/relationships/hyperlink" Target="http://www.miamiandbeaches.com/see-miami" TargetMode="External"/><Relationship Id="rId17" Type="http://schemas.openxmlformats.org/officeDocument/2006/relationships/hyperlink" Target="http://www.cnn.com/2011/11/07/opinion/crump-gps" TargetMode="External"/><Relationship Id="rId2" Type="http://schemas.openxmlformats.org/officeDocument/2006/relationships/hyperlink" Target="http://windows.microsoft.com/en-GB/windows-live/code-of-conduct" TargetMode="External"/><Relationship Id="rId16" Type="http://schemas.openxmlformats.org/officeDocument/2006/relationships/hyperlink" Target="http://i.telegraph.co.uk/multimedia/archive/01944/dragonfly-drone_1944031i.jpg" TargetMode="External"/><Relationship Id="rId20" Type="http://schemas.openxmlformats.org/officeDocument/2006/relationships/hyperlink" Target="http://www.asaresearch.com/web/security_top25.htm" TargetMode="External"/><Relationship Id="rId1" Type="http://schemas.openxmlformats.org/officeDocument/2006/relationships/slideLayout" Target="../slideLayouts/slideLayout7.xml"/><Relationship Id="rId6" Type="http://schemas.openxmlformats.org/officeDocument/2006/relationships/hyperlink" Target="http://www.comcast.com/~/Media/Files/Legal/Law%20Enforcement%20Handbook/Comcast%20Xfinity%202012%20Law%20Enforcement%20Handbook%20v022112.ashx" TargetMode="External"/><Relationship Id="rId11" Type="http://schemas.openxmlformats.org/officeDocument/2006/relationships/hyperlink" Target="http://www.chariff.com/south-beach-tv.htm" TargetMode="External"/><Relationship Id="rId5" Type="http://schemas.openxmlformats.org/officeDocument/2006/relationships/hyperlink" Target="http://arstechnica.com/tech-policy/2010/03/google-keeps-your-data-to-learn-from-good-guys-fight-off-bad-guys/" TargetMode="External"/><Relationship Id="rId15" Type="http://schemas.openxmlformats.org/officeDocument/2006/relationships/hyperlink" Target="http://catholicconvo.com/wp-content/uploads/2013/02/drone.jpg" TargetMode="External"/><Relationship Id="rId10" Type="http://schemas.openxmlformats.org/officeDocument/2006/relationships/hyperlink" Target="http://www.nps.gov/features/yell/live/live4.htm" TargetMode="External"/><Relationship Id="rId19" Type="http://schemas.openxmlformats.org/officeDocument/2006/relationships/hyperlink" Target="http://www.gwinnettmugs.com/" TargetMode="External"/><Relationship Id="rId4" Type="http://schemas.openxmlformats.org/officeDocument/2006/relationships/hyperlink" Target="http://www.pcworld.com/article/196574/article.html" TargetMode="External"/><Relationship Id="rId9" Type="http://schemas.openxmlformats.org/officeDocument/2006/relationships/hyperlink" Target="http://www.westland.net/beachcam/" TargetMode="External"/><Relationship Id="rId14" Type="http://schemas.openxmlformats.org/officeDocument/2006/relationships/hyperlink" Target="http://www.wildwoodforesthoney.com/beehive_webcam.htm"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maps.google.com/locationhistory/b/0"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www.tubechop.com/watch/732835"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tinyurl.com/"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s://www.youtube.com/watch?v=nwn6_qtQMN8" TargetMode="External"/><Relationship Id="rId7"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www.youtube.com/watch?v=sAIVlOvsMuM" TargetMode="External"/><Relationship Id="rId5" Type="http://schemas.openxmlformats.org/officeDocument/2006/relationships/hyperlink" Target="https://www.youtube.com/watch?v=uxdUuk_l2Lk" TargetMode="External"/><Relationship Id="rId4" Type="http://schemas.openxmlformats.org/officeDocument/2006/relationships/hyperlink" Target="https://www.youtube.com/watch?v=7_aJHJdCHAo"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www.youtube.com/watch?v=6Obf278F_00" TargetMode="External"/><Relationship Id="rId3" Type="http://schemas.openxmlformats.org/officeDocument/2006/relationships/hyperlink" Target="https://www.youtube.com/watch?v=_xNhL39uD7I" TargetMode="External"/><Relationship Id="rId7" Type="http://schemas.openxmlformats.org/officeDocument/2006/relationships/hyperlink" Target="http://www.tubechop.com/watch/734467"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www.tubechop.com/watch/734456" TargetMode="External"/><Relationship Id="rId5" Type="http://schemas.openxmlformats.org/officeDocument/2006/relationships/hyperlink" Target="https://www.youtube.com/watch?v=m3qK46L2b_c" TargetMode="External"/><Relationship Id="rId4" Type="http://schemas.openxmlformats.org/officeDocument/2006/relationships/hyperlink" Target="http://www.tubechop.com/watch/734446"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www.tubechop.com/watch/733384"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hyperlink" Target="http://www.ted.com/talks/sugata_mitra_shows_how_kids_teach_themselves.html" TargetMode="External"/><Relationship Id="rId4" Type="http://schemas.openxmlformats.org/officeDocument/2006/relationships/hyperlink" Target="http://www.tubechop.com/watch/733396"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http://www.extension.harvard.edu/distance-education"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hyperlink" Target="http://en.wikipedia.org/wiki/Fathom.co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http://www.carltoncollins.co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hyperlink" Target="http://www.tabletpccomparison.net/"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86.xml.rels><?xml version="1.0" encoding="UTF-8" standalone="yes"?>
<Relationships xmlns="http://schemas.openxmlformats.org/package/2006/relationships"><Relationship Id="rId3" Type="http://schemas.openxmlformats.org/officeDocument/2006/relationships/hyperlink" Target="http://www.alienware.com/" TargetMode="External"/><Relationship Id="rId2" Type="http://schemas.openxmlformats.org/officeDocument/2006/relationships/hyperlink" Target="http://www.raincomputers.com/" TargetMode="External"/><Relationship Id="rId1" Type="http://schemas.openxmlformats.org/officeDocument/2006/relationships/slideLayout" Target="../slideLayouts/slideLayout7.xml"/><Relationship Id="rId4" Type="http://schemas.openxmlformats.org/officeDocument/2006/relationships/hyperlink" Target="http://www.maingear.com/"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iwastesomuchtime.com/on/?i=58706" TargetMode="Externa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hyperlink" Target="http://www.wimp.com/sixthtechnology/"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www.tubechop.com/watch/734400" TargetMode="External"/><Relationship Id="rId5" Type="http://schemas.openxmlformats.org/officeDocument/2006/relationships/hyperlink" Target="https://www.youtube.com/watch?v=zwXX27U6WnI" TargetMode="External"/><Relationship Id="rId4" Type="http://schemas.openxmlformats.org/officeDocument/2006/relationships/hyperlink" Target="https://www.youtube.com/watch?v=lt60r3AwuV8"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www.tubechop.com/watch/1134209" TargetMode="External"/><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hyperlink" Target="http://speedtest.comcast.net/"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www.drudgereport.com/"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office.microsoft.com/en-us/MyAccount.aspx"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hyperlink" Target="http://www.drudgereport.com/" TargetMode="Externa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http://img1.jurko.net/wall/uploads/cyber_girl.jpg"/>
          <p:cNvPicPr>
            <a:picLocks noChangeAspect="1" noChangeArrowheads="1"/>
          </p:cNvPicPr>
          <p:nvPr/>
        </p:nvPicPr>
        <p:blipFill>
          <a:blip r:embed="rId3"/>
          <a:srcRect/>
          <a:stretch>
            <a:fillRect/>
          </a:stretch>
        </p:blipFill>
        <p:spPr bwMode="auto">
          <a:xfrm>
            <a:off x="1066800" y="0"/>
            <a:ext cx="6883400" cy="5162550"/>
          </a:xfrm>
          <a:prstGeom prst="rect">
            <a:avLst/>
          </a:prstGeom>
          <a:noFill/>
        </p:spPr>
      </p:pic>
      <p:sp>
        <p:nvSpPr>
          <p:cNvPr id="2" name="Title 1"/>
          <p:cNvSpPr>
            <a:spLocks noGrp="1"/>
          </p:cNvSpPr>
          <p:nvPr>
            <p:ph type="ctrTitle"/>
          </p:nvPr>
        </p:nvSpPr>
        <p:spPr>
          <a:xfrm>
            <a:off x="0" y="5105400"/>
            <a:ext cx="9144000" cy="914400"/>
          </a:xfrm>
          <a:solidFill>
            <a:schemeClr val="bg1">
              <a:alpha val="47059"/>
            </a:schemeClr>
          </a:solidFill>
        </p:spPr>
        <p:txBody>
          <a:bodyPr>
            <a:noAutofit/>
          </a:bodyPr>
          <a:lstStyle/>
          <a:p>
            <a:r>
              <a:rPr lang="en-US" sz="6000" b="1" dirty="0" smtClean="0"/>
              <a:t>Technology Tips</a:t>
            </a:r>
            <a:endParaRPr lang="en-US" sz="6000" dirty="0"/>
          </a:p>
        </p:txBody>
      </p:sp>
      <p:sp>
        <p:nvSpPr>
          <p:cNvPr id="5" name="Subtitle 4"/>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10</a:t>
            </a:fld>
            <a:endParaRPr lang="en-US" dirty="0"/>
          </a:p>
        </p:txBody>
      </p:sp>
      <p:pic>
        <p:nvPicPr>
          <p:cNvPr id="4" name="Picture 3"/>
          <p:cNvPicPr>
            <a:picLocks noChangeAspect="1"/>
          </p:cNvPicPr>
          <p:nvPr/>
        </p:nvPicPr>
        <p:blipFill>
          <a:blip r:embed="rId2"/>
          <a:stretch>
            <a:fillRect/>
          </a:stretch>
        </p:blipFill>
        <p:spPr>
          <a:xfrm>
            <a:off x="872000" y="324238"/>
            <a:ext cx="7400000" cy="6209524"/>
          </a:xfrm>
          <a:prstGeom prst="rect">
            <a:avLst/>
          </a:prstGeom>
        </p:spPr>
      </p:pic>
    </p:spTree>
    <p:extLst>
      <p:ext uri="{BB962C8B-B14F-4D97-AF65-F5344CB8AC3E}">
        <p14:creationId xmlns:p14="http://schemas.microsoft.com/office/powerpoint/2010/main" val="1843549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2453640" y="334088"/>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Speakers</a:t>
            </a:r>
            <a:endParaRPr lang="en-US" sz="4800" b="1" dirty="0"/>
          </a:p>
        </p:txBody>
      </p:sp>
      <p:sp>
        <p:nvSpPr>
          <p:cNvPr id="5" name="Rectangle 1"/>
          <p:cNvSpPr>
            <a:spLocks noChangeArrowheads="1"/>
          </p:cNvSpPr>
          <p:nvPr/>
        </p:nvSpPr>
        <p:spPr bwMode="auto">
          <a:xfrm>
            <a:off x="762000" y="1288197"/>
            <a:ext cx="78486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rPr>
              <a:t>The PowerPod360 vibration speaker ($120 suggested retail price, but I found several priced as low as $38 on Amazon). This small, cylinder-shaped speaker is approximately 2 inches high by 2 inches wide, and I find it works well in a room of up to 75 people. Interestingly, this device emits heavy vibrations to turn any solid object it is placed upon into a bass speaker. Held in the air, the speaker doesn’t produce much sound, but when you place it on a solid table or cardboard box, that table or cardboard box becomes a subwoofer bass, and the room comes alive with some serious sound.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rPr>
              <a:t>The speaker unit is powered by a USB cord, so it does not take up a valuable electrical outlet in my seven-outlet surge-protected </a:t>
            </a:r>
            <a:r>
              <a:rPr kumimoji="0" lang="en-US" sz="1200" b="0" i="0" u="none" strike="noStrike" cap="none" normalizeH="0" baseline="0" dirty="0" err="1" smtClean="0">
                <a:ln>
                  <a:noFill/>
                </a:ln>
                <a:solidFill>
                  <a:schemeClr val="tx1"/>
                </a:solidFill>
                <a:effectLst/>
              </a:rPr>
              <a:t>PowerSquid</a:t>
            </a:r>
            <a:r>
              <a:rPr kumimoji="0" lang="en-US" sz="1200" b="0" i="0" u="none" strike="noStrike" cap="none" normalizeH="0" baseline="0" dirty="0" smtClean="0">
                <a:ln>
                  <a:noFill/>
                </a:ln>
                <a:solidFill>
                  <a:schemeClr val="tx1"/>
                </a:solidFill>
                <a:effectLst/>
              </a:rPr>
              <a:t>. Further, a built-in micro SD slot allows the unit to operate as a stand-alone mp3 player. </a:t>
            </a:r>
            <a:r>
              <a:rPr kumimoji="0" lang="en-US" sz="1200" b="1" i="1" u="none" strike="noStrike" cap="none" normalizeH="0" baseline="0" dirty="0" smtClean="0">
                <a:ln>
                  <a:noFill/>
                </a:ln>
                <a:solidFill>
                  <a:schemeClr val="tx1"/>
                </a:solidFill>
                <a:effectLst/>
              </a:rPr>
              <a:t>Note:</a:t>
            </a:r>
            <a:r>
              <a:rPr kumimoji="0" lang="en-US" sz="1200" b="0" i="0" u="none" strike="noStrike" cap="none" normalizeH="0" baseline="0" dirty="0" smtClean="0">
                <a:ln>
                  <a:noFill/>
                </a:ln>
                <a:solidFill>
                  <a:schemeClr val="tx1"/>
                </a:solidFill>
                <a:effectLst/>
              </a:rPr>
              <a:t> Don’t get this speaker confused with the lower-end PowerPod Jr., which is less powerful.</a:t>
            </a:r>
          </a:p>
        </p:txBody>
      </p:sp>
      <p:pic>
        <p:nvPicPr>
          <p:cNvPr id="2050" name="Picture 2" descr="http://media.journalofaccountancy.com/JOA/Issues/2013/05/TechQ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286000"/>
            <a:ext cx="4800600" cy="3140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4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88889E-6 7.40741E-7 L 0.0875 -0.27107 " pathEditMode="relative" rAng="0" ptsTypes="AA">
                                      <p:cBhvr>
                                        <p:cTn id="15" dur="1000" fill="hold"/>
                                        <p:tgtEl>
                                          <p:spTgt spid="3"/>
                                        </p:tgtEl>
                                        <p:attrNameLst>
                                          <p:attrName>ppt_x</p:attrName>
                                          <p:attrName>ppt_y</p:attrName>
                                        </p:attrNameLst>
                                      </p:cBhvr>
                                      <p:rCtr x="4375" y="-1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Browser</a:t>
            </a:r>
            <a:endParaRPr lang="en-US" sz="4800" b="1" dirty="0"/>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400" b="1" dirty="0" smtClean="0"/>
              <a:t>Ctrl+Enter to avoid typing “WWW.” and “.COM” </a:t>
            </a:r>
            <a:endParaRPr lang="en-US" sz="4400" b="1" dirty="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4400" b="1" dirty="0" smtClean="0"/>
              <a:t>Shift+Hyperlink </a:t>
            </a:r>
            <a:r>
              <a:rPr lang="en-US" sz="4400" b="1" dirty="0"/>
              <a:t>Click Opens </a:t>
            </a:r>
            <a:r>
              <a:rPr lang="en-US" sz="4400" b="1" dirty="0" smtClean="0"/>
              <a:t>New Browser</a:t>
            </a:r>
          </a:p>
          <a:p>
            <a:endParaRPr lang="en-US" sz="4400" b="1" dirty="0"/>
          </a:p>
        </p:txBody>
      </p:sp>
      <p:sp>
        <p:nvSpPr>
          <p:cNvPr id="9" name="Smiley Face 8">
            <a:hlinkClick r:id="rId3"/>
          </p:cNvPr>
          <p:cNvSpPr/>
          <p:nvPr/>
        </p:nvSpPr>
        <p:spPr>
          <a:xfrm>
            <a:off x="19812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Smiley Face 9">
            <a:hlinkClick r:id="rId4"/>
          </p:cNvPr>
          <p:cNvSpPr/>
          <p:nvPr/>
        </p:nvSpPr>
        <p:spPr>
          <a:xfrm>
            <a:off x="6248400" y="59436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1" name="TextBox 10"/>
          <p:cNvSpPr txBox="1"/>
          <p:nvPr/>
        </p:nvSpPr>
        <p:spPr>
          <a:xfrm>
            <a:off x="7924800" y="6096000"/>
            <a:ext cx="762000" cy="523220"/>
          </a:xfrm>
          <a:prstGeom prst="rect">
            <a:avLst/>
          </a:prstGeom>
          <a:noFill/>
        </p:spPr>
        <p:txBody>
          <a:bodyPr wrap="square" rtlCol="0">
            <a:spAutoFit/>
          </a:bodyPr>
          <a:lstStyle/>
          <a:p>
            <a:pPr algn="ctr"/>
            <a:r>
              <a:rPr lang="en-US" sz="2800" dirty="0" smtClean="0"/>
              <a:t>1</a:t>
            </a:r>
            <a:endParaRPr lang="en-US" dirty="0"/>
          </a:p>
        </p:txBody>
      </p:sp>
      <p:sp>
        <p:nvSpPr>
          <p:cNvPr id="12" name="TextBox 11"/>
          <p:cNvSpPr txBox="1"/>
          <p:nvPr/>
        </p:nvSpPr>
        <p:spPr>
          <a:xfrm>
            <a:off x="0" y="0"/>
            <a:ext cx="762000" cy="523220"/>
          </a:xfrm>
          <a:prstGeom prst="rect">
            <a:avLst/>
          </a:prstGeom>
          <a:noFill/>
        </p:spPr>
        <p:txBody>
          <a:bodyPr wrap="square" rtlCol="0">
            <a:spAutoFit/>
          </a:bodyPr>
          <a:lstStyle/>
          <a:p>
            <a:pPr algn="ctr"/>
            <a:r>
              <a:rPr lang="en-US" sz="2800" dirty="0" smtClean="0"/>
              <a:t>1</a:t>
            </a:r>
            <a:endParaRPr lang="en-US" dirty="0"/>
          </a:p>
        </p:txBody>
      </p:sp>
    </p:spTree>
    <p:extLst>
      <p:ext uri="{BB962C8B-B14F-4D97-AF65-F5344CB8AC3E}">
        <p14:creationId xmlns:p14="http://schemas.microsoft.com/office/powerpoint/2010/main" val="73062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1000"/>
                                        <p:tgtEl>
                                          <p:spTgt spid="7"/>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7"/>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1000"/>
                                        <p:tgtEl>
                                          <p:spTgt spid="4"/>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Browser</a:t>
            </a:r>
            <a:endParaRPr lang="en-US" sz="4800" b="1" dirty="0"/>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sz="4400" b="1" dirty="0" smtClean="0"/>
          </a:p>
          <a:p>
            <a:pPr algn="ctr"/>
            <a:r>
              <a:rPr lang="en-US" sz="4400" b="1" dirty="0" smtClean="0"/>
              <a:t>F11 Key </a:t>
            </a:r>
            <a:r>
              <a:rPr lang="en-US" sz="4400" b="1" dirty="0"/>
              <a:t>to </a:t>
            </a:r>
            <a:r>
              <a:rPr lang="en-US" sz="4400" b="1" dirty="0" smtClean="0"/>
              <a:t>See Full Screen</a:t>
            </a:r>
            <a:endParaRPr lang="en-US" sz="4400" b="1" dirty="0"/>
          </a:p>
          <a:p>
            <a:pPr algn="ctr"/>
            <a:endParaRPr lang="en-US" sz="4400" b="1" dirty="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4400" b="1" dirty="0"/>
              <a:t>Set up </a:t>
            </a:r>
            <a:endParaRPr lang="en-US" sz="4400" b="1" dirty="0" smtClean="0"/>
          </a:p>
          <a:p>
            <a:pPr algn="ctr"/>
            <a:r>
              <a:rPr lang="en-US" sz="4400" b="1" dirty="0" smtClean="0"/>
              <a:t>Links Bar </a:t>
            </a:r>
            <a:r>
              <a:rPr lang="en-US" sz="4400" b="1" dirty="0"/>
              <a:t>on your </a:t>
            </a:r>
            <a:r>
              <a:rPr lang="en-US" sz="4400" b="1" dirty="0" smtClean="0"/>
              <a:t>Browser </a:t>
            </a:r>
          </a:p>
          <a:p>
            <a:pPr algn="ctr"/>
            <a:endParaRPr lang="en-US" sz="4400" b="1" dirty="0"/>
          </a:p>
        </p:txBody>
      </p:sp>
      <p:sp>
        <p:nvSpPr>
          <p:cNvPr id="8" name="Smiley Face 7">
            <a:hlinkClick r:id="rId3"/>
          </p:cNvPr>
          <p:cNvSpPr/>
          <p:nvPr/>
        </p:nvSpPr>
        <p:spPr>
          <a:xfrm>
            <a:off x="19812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Smiley Face 8">
            <a:hlinkClick r:id="rId4"/>
          </p:cNvPr>
          <p:cNvSpPr/>
          <p:nvPr/>
        </p:nvSpPr>
        <p:spPr>
          <a:xfrm>
            <a:off x="6248400" y="59436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TextBox 9"/>
          <p:cNvSpPr txBox="1"/>
          <p:nvPr/>
        </p:nvSpPr>
        <p:spPr>
          <a:xfrm>
            <a:off x="7924800" y="6096000"/>
            <a:ext cx="762000" cy="523220"/>
          </a:xfrm>
          <a:prstGeom prst="rect">
            <a:avLst/>
          </a:prstGeom>
          <a:noFill/>
        </p:spPr>
        <p:txBody>
          <a:bodyPr wrap="square" rtlCol="0">
            <a:spAutoFit/>
          </a:bodyPr>
          <a:lstStyle/>
          <a:p>
            <a:pPr algn="ctr"/>
            <a:r>
              <a:rPr lang="en-US" sz="2800" dirty="0" smtClean="0"/>
              <a:t>1</a:t>
            </a:r>
            <a:endParaRPr lang="en-US" dirty="0"/>
          </a:p>
        </p:txBody>
      </p:sp>
      <p:sp>
        <p:nvSpPr>
          <p:cNvPr id="11" name="TextBox 10"/>
          <p:cNvSpPr txBox="1"/>
          <p:nvPr/>
        </p:nvSpPr>
        <p:spPr>
          <a:xfrm>
            <a:off x="0" y="0"/>
            <a:ext cx="762000" cy="523220"/>
          </a:xfrm>
          <a:prstGeom prst="rect">
            <a:avLst/>
          </a:prstGeom>
          <a:noFill/>
        </p:spPr>
        <p:txBody>
          <a:bodyPr wrap="square" rtlCol="0">
            <a:spAutoFit/>
          </a:bodyPr>
          <a:lstStyle/>
          <a:p>
            <a:pPr algn="ctr"/>
            <a:r>
              <a:rPr lang="en-US" sz="2800" dirty="0" smtClean="0"/>
              <a:t>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2000"/>
                                        <p:tgtEl>
                                          <p:spTgt spid="7"/>
                                        </p:tgtEl>
                                      </p:cBhvr>
                                    </p:animEffect>
                                  </p:childTnLst>
                                </p:cTn>
                              </p:par>
                            </p:childTnLst>
                          </p:cTn>
                        </p:par>
                        <p:par>
                          <p:cTn id="20" fill="hold">
                            <p:stCondLst>
                              <p:cond delay="5000"/>
                            </p:stCondLst>
                            <p:childTnLst>
                              <p:par>
                                <p:cTn id="21" presetID="8" presetClass="emph" presetSubtype="0" fill="hold" grpId="1" nodeType="afterEffect">
                                  <p:stCondLst>
                                    <p:cond delay="0"/>
                                  </p:stCondLst>
                                  <p:childTnLst>
                                    <p:animRot by="21600000">
                                      <p:cBhvr>
                                        <p:cTn id="22" dur="2000" fill="hold"/>
                                        <p:tgtEl>
                                          <p:spTgt spid="7"/>
                                        </p:tgtEl>
                                        <p:attrNameLst>
                                          <p:attrName>r</p:attrName>
                                        </p:attrNameLst>
                                      </p:cBhvr>
                                    </p:animRot>
                                  </p:childTnLst>
                                </p:cTn>
                              </p:par>
                            </p:childTnLst>
                          </p:cTn>
                        </p:par>
                        <p:par>
                          <p:cTn id="23" fill="hold">
                            <p:stCondLst>
                              <p:cond delay="7000"/>
                            </p:stCondLst>
                            <p:childTnLst>
                              <p:par>
                                <p:cTn id="24" presetID="9"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2000"/>
                                        <p:tgtEl>
                                          <p:spTgt spid="4"/>
                                        </p:tgtEl>
                                      </p:cBhvr>
                                    </p:animEffect>
                                  </p:childTnLst>
                                </p:cTn>
                              </p:par>
                            </p:childTnLst>
                          </p:cTn>
                        </p:par>
                        <p:par>
                          <p:cTn id="27" fill="hold">
                            <p:stCondLst>
                              <p:cond delay="9000"/>
                            </p:stCondLst>
                            <p:childTnLst>
                              <p:par>
                                <p:cTn id="28" presetID="8" presetClass="emph" presetSubtype="0" fill="hold" grpId="1" nodeType="afterEffect">
                                  <p:stCondLst>
                                    <p:cond delay="0"/>
                                  </p:stCondLst>
                                  <p:childTnLst>
                                    <p:animRot by="21600000">
                                      <p:cBhvr>
                                        <p:cTn id="29"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Google</a:t>
            </a:r>
            <a:endParaRPr lang="en-US" sz="4800" b="1" dirty="0"/>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sz="4400" b="1" dirty="0" smtClean="0"/>
          </a:p>
          <a:p>
            <a:pPr algn="ctr"/>
            <a:r>
              <a:rPr lang="en-US" sz="4400" b="1" dirty="0" smtClean="0"/>
              <a:t>Google Desktop</a:t>
            </a:r>
          </a:p>
          <a:p>
            <a:pPr algn="ctr"/>
            <a:endParaRPr lang="en-US" sz="4400" b="1" dirty="0"/>
          </a:p>
          <a:p>
            <a:pPr algn="ctr"/>
            <a:endParaRPr lang="en-US" sz="4400" b="1" dirty="0" smtClean="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n-US" sz="4400" b="1" dirty="0" smtClean="0"/>
          </a:p>
          <a:p>
            <a:pPr algn="ctr"/>
            <a:r>
              <a:rPr lang="en-US" sz="4400" b="1" dirty="0" smtClean="0"/>
              <a:t>Google Alerts</a:t>
            </a:r>
          </a:p>
          <a:p>
            <a:pPr algn="ctr"/>
            <a:endParaRPr lang="en-US" sz="4400" b="1" dirty="0"/>
          </a:p>
          <a:p>
            <a:pPr algn="ctr"/>
            <a:endParaRPr lang="en-US" sz="4400" b="1" dirty="0"/>
          </a:p>
        </p:txBody>
      </p:sp>
      <p:sp>
        <p:nvSpPr>
          <p:cNvPr id="8" name="Smiley Face 7">
            <a:hlinkClick r:id="rId3"/>
          </p:cNvPr>
          <p:cNvSpPr/>
          <p:nvPr/>
        </p:nvSpPr>
        <p:spPr>
          <a:xfrm>
            <a:off x="19812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Smiley Face 8">
            <a:hlinkClick r:id="rId4"/>
          </p:cNvPr>
          <p:cNvSpPr/>
          <p:nvPr/>
        </p:nvSpPr>
        <p:spPr>
          <a:xfrm>
            <a:off x="6248400" y="59436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TextBox 9"/>
          <p:cNvSpPr txBox="1"/>
          <p:nvPr/>
        </p:nvSpPr>
        <p:spPr>
          <a:xfrm>
            <a:off x="7924800" y="6096000"/>
            <a:ext cx="762000" cy="523220"/>
          </a:xfrm>
          <a:prstGeom prst="rect">
            <a:avLst/>
          </a:prstGeom>
          <a:noFill/>
        </p:spPr>
        <p:txBody>
          <a:bodyPr wrap="square" rtlCol="0">
            <a:spAutoFit/>
          </a:bodyPr>
          <a:lstStyle/>
          <a:p>
            <a:pPr algn="ctr"/>
            <a:r>
              <a:rPr lang="en-US" sz="2800" dirty="0" smtClean="0"/>
              <a:t>1</a:t>
            </a:r>
            <a:endParaRPr lang="en-US" dirty="0"/>
          </a:p>
        </p:txBody>
      </p:sp>
      <p:sp>
        <p:nvSpPr>
          <p:cNvPr id="11" name="TextBox 10"/>
          <p:cNvSpPr txBox="1"/>
          <p:nvPr/>
        </p:nvSpPr>
        <p:spPr>
          <a:xfrm>
            <a:off x="0" y="0"/>
            <a:ext cx="762000" cy="369332"/>
          </a:xfrm>
          <a:prstGeom prst="rect">
            <a:avLst/>
          </a:prstGeom>
          <a:noFill/>
        </p:spPr>
        <p:txBody>
          <a:bodyPr wrap="square" rtlCol="0">
            <a:spAutoFit/>
          </a:bodyPr>
          <a:lstStyle/>
          <a:p>
            <a:pPr algn="ctr"/>
            <a:r>
              <a:rPr lang="en-US" dirty="0" smtClean="0"/>
              <a:t>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2000"/>
                                        <p:tgtEl>
                                          <p:spTgt spid="7"/>
                                        </p:tgtEl>
                                      </p:cBhvr>
                                    </p:animEffect>
                                  </p:childTnLst>
                                </p:cTn>
                              </p:par>
                            </p:childTnLst>
                          </p:cTn>
                        </p:par>
                        <p:par>
                          <p:cTn id="20" fill="hold">
                            <p:stCondLst>
                              <p:cond delay="5000"/>
                            </p:stCondLst>
                            <p:childTnLst>
                              <p:par>
                                <p:cTn id="21" presetID="8" presetClass="emph" presetSubtype="0" fill="hold" grpId="1" nodeType="afterEffect">
                                  <p:stCondLst>
                                    <p:cond delay="0"/>
                                  </p:stCondLst>
                                  <p:childTnLst>
                                    <p:animRot by="21600000">
                                      <p:cBhvr>
                                        <p:cTn id="22" dur="2000" fill="hold"/>
                                        <p:tgtEl>
                                          <p:spTgt spid="7"/>
                                        </p:tgtEl>
                                        <p:attrNameLst>
                                          <p:attrName>r</p:attrName>
                                        </p:attrNameLst>
                                      </p:cBhvr>
                                    </p:animRot>
                                  </p:childTnLst>
                                </p:cTn>
                              </p:par>
                            </p:childTnLst>
                          </p:cTn>
                        </p:par>
                        <p:par>
                          <p:cTn id="23" fill="hold">
                            <p:stCondLst>
                              <p:cond delay="7000"/>
                            </p:stCondLst>
                            <p:childTnLst>
                              <p:par>
                                <p:cTn id="24" presetID="9"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2000"/>
                                        <p:tgtEl>
                                          <p:spTgt spid="4"/>
                                        </p:tgtEl>
                                      </p:cBhvr>
                                    </p:animEffect>
                                  </p:childTnLst>
                                </p:cTn>
                              </p:par>
                            </p:childTnLst>
                          </p:cTn>
                        </p:par>
                        <p:par>
                          <p:cTn id="27" fill="hold">
                            <p:stCondLst>
                              <p:cond delay="9000"/>
                            </p:stCondLst>
                            <p:childTnLst>
                              <p:par>
                                <p:cTn id="28" presetID="8" presetClass="emph" presetSubtype="0" fill="hold" grpId="1" nodeType="afterEffect">
                                  <p:stCondLst>
                                    <p:cond delay="0"/>
                                  </p:stCondLst>
                                  <p:childTnLst>
                                    <p:animRot by="21600000">
                                      <p:cBhvr>
                                        <p:cTn id="29"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Google</a:t>
            </a:r>
            <a:endParaRPr lang="en-US" sz="4800" b="1" dirty="0"/>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sz="4400" b="1" dirty="0" smtClean="0"/>
          </a:p>
          <a:p>
            <a:pPr algn="ctr"/>
            <a:r>
              <a:rPr lang="en-US" sz="4400" b="1" dirty="0" smtClean="0"/>
              <a:t>Google Earth</a:t>
            </a:r>
          </a:p>
          <a:p>
            <a:pPr algn="ctr"/>
            <a:endParaRPr lang="en-US" sz="4400" b="1" dirty="0" smtClean="0"/>
          </a:p>
          <a:p>
            <a:pPr algn="ctr"/>
            <a:endParaRPr lang="en-US" sz="4400" b="1" dirty="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n-US" sz="4400" b="1" dirty="0" smtClean="0"/>
          </a:p>
          <a:p>
            <a:pPr algn="ctr"/>
            <a:r>
              <a:rPr lang="en-US" sz="4400" b="1" dirty="0" smtClean="0"/>
              <a:t>Google Map</a:t>
            </a:r>
          </a:p>
          <a:p>
            <a:pPr algn="ctr"/>
            <a:endParaRPr lang="en-US" sz="4400" b="1" dirty="0"/>
          </a:p>
          <a:p>
            <a:pPr algn="ctr"/>
            <a:endParaRPr lang="en-US" sz="4400" b="1" dirty="0"/>
          </a:p>
        </p:txBody>
      </p:sp>
      <p:sp>
        <p:nvSpPr>
          <p:cNvPr id="8" name="Smiley Face 7">
            <a:hlinkClick r:id="rId3"/>
          </p:cNvPr>
          <p:cNvSpPr/>
          <p:nvPr/>
        </p:nvSpPr>
        <p:spPr>
          <a:xfrm>
            <a:off x="19812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Smiley Face 8">
            <a:hlinkClick r:id="rId4"/>
          </p:cNvPr>
          <p:cNvSpPr/>
          <p:nvPr/>
        </p:nvSpPr>
        <p:spPr>
          <a:xfrm>
            <a:off x="6248400" y="59436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TextBox 9"/>
          <p:cNvSpPr txBox="1"/>
          <p:nvPr/>
        </p:nvSpPr>
        <p:spPr>
          <a:xfrm>
            <a:off x="7924800" y="6096000"/>
            <a:ext cx="762000" cy="523220"/>
          </a:xfrm>
          <a:prstGeom prst="rect">
            <a:avLst/>
          </a:prstGeom>
          <a:noFill/>
        </p:spPr>
        <p:txBody>
          <a:bodyPr wrap="square" rtlCol="0">
            <a:spAutoFit/>
          </a:bodyPr>
          <a:lstStyle/>
          <a:p>
            <a:pPr algn="ctr"/>
            <a:r>
              <a:rPr lang="en-US" sz="2800" dirty="0" smtClean="0"/>
              <a:t>1</a:t>
            </a:r>
            <a:endParaRPr lang="en-US" dirty="0"/>
          </a:p>
        </p:txBody>
      </p:sp>
      <p:sp>
        <p:nvSpPr>
          <p:cNvPr id="11" name="TextBox 10"/>
          <p:cNvSpPr txBox="1"/>
          <p:nvPr/>
        </p:nvSpPr>
        <p:spPr>
          <a:xfrm>
            <a:off x="0" y="0"/>
            <a:ext cx="762000" cy="523220"/>
          </a:xfrm>
          <a:prstGeom prst="rect">
            <a:avLst/>
          </a:prstGeom>
          <a:noFill/>
        </p:spPr>
        <p:txBody>
          <a:bodyPr wrap="square" rtlCol="0">
            <a:spAutoFit/>
          </a:bodyPr>
          <a:lstStyle/>
          <a:p>
            <a:pPr algn="ctr"/>
            <a:r>
              <a:rPr lang="en-US" sz="2800" dirty="0" smtClean="0"/>
              <a:t>4</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1000"/>
                                        <p:tgtEl>
                                          <p:spTgt spid="7"/>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7"/>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1000"/>
                                        <p:tgtEl>
                                          <p:spTgt spid="4"/>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Google</a:t>
            </a:r>
            <a:endParaRPr lang="en-US" sz="4800" b="1" dirty="0"/>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400" b="1" dirty="0"/>
              <a:t>Turn on Filtering </a:t>
            </a:r>
            <a:r>
              <a:rPr lang="en-US" sz="4400" b="1" dirty="0" smtClean="0"/>
              <a:t>&amp; Show 100 </a:t>
            </a:r>
          </a:p>
          <a:p>
            <a:pPr algn="ctr"/>
            <a:r>
              <a:rPr lang="en-US" sz="4400" b="1" dirty="0" smtClean="0"/>
              <a:t>Web Sites</a:t>
            </a:r>
            <a:endParaRPr lang="en-US" sz="4400" b="1" dirty="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n-US" sz="4400" b="1" dirty="0" smtClean="0"/>
          </a:p>
          <a:p>
            <a:pPr algn="ctr"/>
            <a:r>
              <a:rPr lang="en-US" sz="4400" b="1" dirty="0" smtClean="0"/>
              <a:t>Google </a:t>
            </a:r>
            <a:r>
              <a:rPr lang="en-US" sz="4400" b="1" dirty="0"/>
              <a:t>Translate </a:t>
            </a:r>
            <a:endParaRPr lang="en-US" sz="4400" b="1" dirty="0" smtClean="0"/>
          </a:p>
          <a:p>
            <a:pPr algn="ctr"/>
            <a:endParaRPr lang="en-US" sz="4400" b="1" dirty="0"/>
          </a:p>
        </p:txBody>
      </p:sp>
      <p:sp>
        <p:nvSpPr>
          <p:cNvPr id="8" name="Smiley Face 7">
            <a:hlinkClick r:id="rId3"/>
          </p:cNvPr>
          <p:cNvSpPr/>
          <p:nvPr/>
        </p:nvSpPr>
        <p:spPr>
          <a:xfrm>
            <a:off x="19812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Smiley Face 8">
            <a:hlinkClick r:id="rId4"/>
          </p:cNvPr>
          <p:cNvSpPr/>
          <p:nvPr/>
        </p:nvSpPr>
        <p:spPr>
          <a:xfrm>
            <a:off x="6248400" y="59436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TextBox 9"/>
          <p:cNvSpPr txBox="1"/>
          <p:nvPr/>
        </p:nvSpPr>
        <p:spPr>
          <a:xfrm>
            <a:off x="381000" y="6019800"/>
            <a:ext cx="762000" cy="523220"/>
          </a:xfrm>
          <a:prstGeom prst="rect">
            <a:avLst/>
          </a:prstGeom>
          <a:noFill/>
        </p:spPr>
        <p:txBody>
          <a:bodyPr wrap="square" rtlCol="0">
            <a:spAutoFit/>
          </a:bodyPr>
          <a:lstStyle/>
          <a:p>
            <a:pPr algn="ctr"/>
            <a:r>
              <a:rPr lang="en-US" sz="2800" dirty="0" smtClean="0"/>
              <a:t>1</a:t>
            </a:r>
            <a:endParaRPr lang="en-US" dirty="0"/>
          </a:p>
        </p:txBody>
      </p:sp>
      <p:sp>
        <p:nvSpPr>
          <p:cNvPr id="11" name="TextBox 10"/>
          <p:cNvSpPr txBox="1"/>
          <p:nvPr/>
        </p:nvSpPr>
        <p:spPr>
          <a:xfrm>
            <a:off x="0" y="0"/>
            <a:ext cx="762000" cy="369332"/>
          </a:xfrm>
          <a:prstGeom prst="rect">
            <a:avLst/>
          </a:prstGeom>
          <a:noFill/>
        </p:spPr>
        <p:txBody>
          <a:bodyPr wrap="square" rtlCol="0">
            <a:spAutoFit/>
          </a:bodyPr>
          <a:lstStyle/>
          <a:p>
            <a:pPr algn="ctr"/>
            <a:r>
              <a:rPr lang="en-US" dirty="0" smtClean="0"/>
              <a:t>5</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1000"/>
                                        <p:tgtEl>
                                          <p:spTgt spid="4"/>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4"/>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1000"/>
                                        <p:tgtEl>
                                          <p:spTgt spid="7"/>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 Imaging</a:t>
            </a:r>
            <a:endParaRPr lang="en-US" dirty="0"/>
          </a:p>
        </p:txBody>
      </p:sp>
      <p:sp>
        <p:nvSpPr>
          <p:cNvPr id="3" name="Text Placeholder 2"/>
          <p:cNvSpPr>
            <a:spLocks noGrp="1"/>
          </p:cNvSpPr>
          <p:nvPr>
            <p:ph type="body" idx="1"/>
          </p:nvPr>
        </p:nvSpPr>
        <p:spPr>
          <a:xfrm>
            <a:off x="722313" y="2895599"/>
            <a:ext cx="7772400" cy="1511301"/>
          </a:xfrm>
        </p:spPr>
        <p:txBody>
          <a:bodyPr/>
          <a:lstStyle/>
          <a:p>
            <a:r>
              <a:rPr lang="en-US" sz="3200" dirty="0" smtClean="0">
                <a:solidFill>
                  <a:schemeClr val="tx1"/>
                </a:solidFill>
              </a:rPr>
              <a:t>Piece of paper costs $52 – Xerox Corporation</a:t>
            </a:r>
          </a:p>
          <a:p>
            <a:r>
              <a:rPr lang="en-US" sz="3200" dirty="0" smtClean="0">
                <a:solidFill>
                  <a:schemeClr val="tx1"/>
                </a:solidFill>
              </a:rPr>
              <a:t>Electronic Version costs just 37 cents</a:t>
            </a: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Useful Web Sites</a:t>
            </a:r>
            <a:endParaRPr lang="en-US" sz="4800" b="1" dirty="0"/>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sz="4400" b="1" dirty="0" smtClean="0"/>
          </a:p>
          <a:p>
            <a:pPr algn="ctr"/>
            <a:r>
              <a:rPr lang="en-US" sz="4400" b="1" dirty="0" smtClean="0"/>
              <a:t>Atlanta </a:t>
            </a:r>
          </a:p>
          <a:p>
            <a:pPr algn="ctr"/>
            <a:r>
              <a:rPr lang="en-US" sz="4400" b="1" dirty="0" smtClean="0"/>
              <a:t>Traffic Cameras </a:t>
            </a:r>
          </a:p>
          <a:p>
            <a:pPr algn="ctr"/>
            <a:endParaRPr lang="en-US" sz="4400" b="1" dirty="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n-US" sz="4400" b="1" dirty="0" smtClean="0"/>
          </a:p>
          <a:p>
            <a:pPr algn="ctr"/>
            <a:r>
              <a:rPr lang="en-US" sz="4400" b="1" dirty="0" smtClean="0"/>
              <a:t>Arrest </a:t>
            </a:r>
            <a:r>
              <a:rPr lang="en-US" sz="4400" b="1" dirty="0"/>
              <a:t>Records E-Mailed to </a:t>
            </a:r>
            <a:r>
              <a:rPr lang="en-US" sz="4400" b="1" dirty="0" smtClean="0"/>
              <a:t>You</a:t>
            </a:r>
          </a:p>
          <a:p>
            <a:pPr algn="ctr"/>
            <a:r>
              <a:rPr lang="en-US" sz="4400" b="1" dirty="0" smtClean="0"/>
              <a:t> </a:t>
            </a:r>
            <a:endParaRPr lang="en-US" sz="4400" b="1" dirty="0"/>
          </a:p>
        </p:txBody>
      </p:sp>
      <p:sp>
        <p:nvSpPr>
          <p:cNvPr id="8" name="Smiley Face 7">
            <a:hlinkClick r:id="rId3"/>
          </p:cNvPr>
          <p:cNvSpPr/>
          <p:nvPr/>
        </p:nvSpPr>
        <p:spPr>
          <a:xfrm>
            <a:off x="19812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Smiley Face 8">
            <a:hlinkClick r:id="rId4"/>
          </p:cNvPr>
          <p:cNvSpPr/>
          <p:nvPr/>
        </p:nvSpPr>
        <p:spPr>
          <a:xfrm>
            <a:off x="62484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TextBox 9"/>
          <p:cNvSpPr txBox="1"/>
          <p:nvPr/>
        </p:nvSpPr>
        <p:spPr>
          <a:xfrm>
            <a:off x="381000" y="6019800"/>
            <a:ext cx="762000" cy="523220"/>
          </a:xfrm>
          <a:prstGeom prst="rect">
            <a:avLst/>
          </a:prstGeom>
          <a:noFill/>
        </p:spPr>
        <p:txBody>
          <a:bodyPr wrap="square" rtlCol="0">
            <a:spAutoFit/>
          </a:bodyPr>
          <a:lstStyle/>
          <a:p>
            <a:pPr algn="ctr"/>
            <a:r>
              <a:rPr lang="en-US" sz="2800" dirty="0" smtClean="0"/>
              <a:t>1</a:t>
            </a:r>
            <a:endParaRPr lang="en-US" dirty="0"/>
          </a:p>
        </p:txBody>
      </p:sp>
      <p:sp>
        <p:nvSpPr>
          <p:cNvPr id="11" name="TextBox 10"/>
          <p:cNvSpPr txBox="1"/>
          <p:nvPr/>
        </p:nvSpPr>
        <p:spPr>
          <a:xfrm>
            <a:off x="0" y="0"/>
            <a:ext cx="762000" cy="369332"/>
          </a:xfrm>
          <a:prstGeom prst="rect">
            <a:avLst/>
          </a:prstGeom>
          <a:noFill/>
        </p:spPr>
        <p:txBody>
          <a:bodyPr wrap="square" rtlCol="0">
            <a:spAutoFit/>
          </a:bodyPr>
          <a:lstStyle/>
          <a:p>
            <a:pPr algn="ctr"/>
            <a:r>
              <a:rPr lang="en-US" dirty="0" smtClean="0"/>
              <a:t>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1000"/>
                                        <p:tgtEl>
                                          <p:spTgt spid="4"/>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4"/>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1000"/>
                                        <p:tgtEl>
                                          <p:spTgt spid="7"/>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RFIDs</a:t>
            </a:r>
            <a:endParaRPr lang="en-US" sz="4800" b="1" dirty="0"/>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sz="4400" b="1" dirty="0" smtClean="0"/>
          </a:p>
          <a:p>
            <a:pPr algn="ctr"/>
            <a:r>
              <a:rPr lang="en-US" sz="4400" b="1" dirty="0" smtClean="0"/>
              <a:t>RFID</a:t>
            </a:r>
          </a:p>
          <a:p>
            <a:pPr algn="ctr"/>
            <a:r>
              <a:rPr lang="en-US" sz="4400" b="1" dirty="0" smtClean="0"/>
              <a:t>Clip</a:t>
            </a:r>
          </a:p>
          <a:p>
            <a:pPr algn="ctr"/>
            <a:endParaRPr lang="en-US" sz="4400" b="1" dirty="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n-US" sz="4400" b="1" dirty="0" smtClean="0"/>
          </a:p>
          <a:p>
            <a:pPr algn="ctr"/>
            <a:r>
              <a:rPr lang="en-US" sz="4400" b="1" dirty="0" smtClean="0"/>
              <a:t>Alien Technologies</a:t>
            </a:r>
          </a:p>
          <a:p>
            <a:pPr algn="ctr"/>
            <a:r>
              <a:rPr lang="en-US" sz="4400" b="1" dirty="0" smtClean="0"/>
              <a:t>Show &amp; Tell </a:t>
            </a:r>
            <a:endParaRPr lang="en-US" sz="4400" b="1" dirty="0"/>
          </a:p>
        </p:txBody>
      </p:sp>
      <p:sp>
        <p:nvSpPr>
          <p:cNvPr id="8" name="Smiley Face 7">
            <a:hlinkClick r:id="rId3"/>
          </p:cNvPr>
          <p:cNvSpPr/>
          <p:nvPr/>
        </p:nvSpPr>
        <p:spPr>
          <a:xfrm>
            <a:off x="19812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Smiley Face 8">
            <a:hlinkClick r:id="rId4"/>
          </p:cNvPr>
          <p:cNvSpPr/>
          <p:nvPr/>
        </p:nvSpPr>
        <p:spPr>
          <a:xfrm>
            <a:off x="62484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TextBox 9"/>
          <p:cNvSpPr txBox="1"/>
          <p:nvPr/>
        </p:nvSpPr>
        <p:spPr>
          <a:xfrm>
            <a:off x="381000" y="6019800"/>
            <a:ext cx="762000" cy="523220"/>
          </a:xfrm>
          <a:prstGeom prst="rect">
            <a:avLst/>
          </a:prstGeom>
          <a:noFill/>
        </p:spPr>
        <p:txBody>
          <a:bodyPr wrap="square" rtlCol="0">
            <a:spAutoFit/>
          </a:bodyPr>
          <a:lstStyle/>
          <a:p>
            <a:pPr algn="ctr"/>
            <a:r>
              <a:rPr lang="en-US" sz="2800" dirty="0" smtClean="0"/>
              <a:t>1</a:t>
            </a:r>
            <a:endParaRPr lang="en-US" dirty="0"/>
          </a:p>
        </p:txBody>
      </p:sp>
      <p:sp>
        <p:nvSpPr>
          <p:cNvPr id="11" name="TextBox 10"/>
          <p:cNvSpPr txBox="1"/>
          <p:nvPr/>
        </p:nvSpPr>
        <p:spPr>
          <a:xfrm>
            <a:off x="0" y="0"/>
            <a:ext cx="762000" cy="369332"/>
          </a:xfrm>
          <a:prstGeom prst="rect">
            <a:avLst/>
          </a:prstGeom>
          <a:noFill/>
        </p:spPr>
        <p:txBody>
          <a:bodyPr wrap="square" rtlCol="0">
            <a:spAutoFit/>
          </a:bodyPr>
          <a:lstStyle/>
          <a:p>
            <a:pPr algn="ctr"/>
            <a:r>
              <a:rPr lang="en-US" dirty="0" smtClean="0"/>
              <a:t>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1000"/>
                                        <p:tgtEl>
                                          <p:spTgt spid="4"/>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4"/>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1000"/>
                                        <p:tgtEl>
                                          <p:spTgt spid="7"/>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Useful Web Sites</a:t>
            </a:r>
            <a:endParaRPr lang="en-US" sz="4800" b="1" dirty="0"/>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sz="4400" b="1" dirty="0" smtClean="0"/>
          </a:p>
          <a:p>
            <a:pPr algn="ctr"/>
            <a:r>
              <a:rPr lang="en-US" sz="4400" b="1" dirty="0" err="1" smtClean="0"/>
              <a:t>JFax</a:t>
            </a:r>
            <a:endParaRPr lang="en-US" sz="4400" b="1" dirty="0" smtClean="0"/>
          </a:p>
          <a:p>
            <a:pPr algn="ctr"/>
            <a:endParaRPr lang="en-US" sz="4400" b="1" dirty="0"/>
          </a:p>
          <a:p>
            <a:pPr algn="ctr"/>
            <a:endParaRPr lang="en-US" sz="4400" b="1" dirty="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n-US" sz="4400" b="1" dirty="0" smtClean="0"/>
          </a:p>
          <a:p>
            <a:pPr algn="ctr"/>
            <a:r>
              <a:rPr lang="en-US" sz="4400" b="1" dirty="0" err="1" smtClean="0"/>
              <a:t>Zoomerang</a:t>
            </a:r>
            <a:endParaRPr lang="en-US" sz="4400" b="1" dirty="0" smtClean="0"/>
          </a:p>
          <a:p>
            <a:pPr algn="ctr"/>
            <a:endParaRPr lang="en-US" sz="4400" b="1" dirty="0" smtClean="0"/>
          </a:p>
          <a:p>
            <a:pPr algn="ctr"/>
            <a:endParaRPr lang="en-US" sz="4400" b="1" dirty="0"/>
          </a:p>
        </p:txBody>
      </p:sp>
      <p:sp>
        <p:nvSpPr>
          <p:cNvPr id="8" name="Smiley Face 7">
            <a:hlinkClick r:id="rId3"/>
          </p:cNvPr>
          <p:cNvSpPr/>
          <p:nvPr/>
        </p:nvSpPr>
        <p:spPr>
          <a:xfrm>
            <a:off x="19812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Smiley Face 8">
            <a:hlinkClick r:id="rId4"/>
          </p:cNvPr>
          <p:cNvSpPr/>
          <p:nvPr/>
        </p:nvSpPr>
        <p:spPr>
          <a:xfrm>
            <a:off x="62484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TextBox 9"/>
          <p:cNvSpPr txBox="1"/>
          <p:nvPr/>
        </p:nvSpPr>
        <p:spPr>
          <a:xfrm>
            <a:off x="7924800" y="6096000"/>
            <a:ext cx="762000" cy="523220"/>
          </a:xfrm>
          <a:prstGeom prst="rect">
            <a:avLst/>
          </a:prstGeom>
          <a:noFill/>
        </p:spPr>
        <p:txBody>
          <a:bodyPr wrap="square" rtlCol="0">
            <a:spAutoFit/>
          </a:bodyPr>
          <a:lstStyle/>
          <a:p>
            <a:pPr algn="ctr"/>
            <a:r>
              <a:rPr lang="en-US" sz="2800" dirty="0" smtClean="0"/>
              <a:t>1</a:t>
            </a:r>
            <a:endParaRPr lang="en-US" dirty="0"/>
          </a:p>
        </p:txBody>
      </p:sp>
      <p:sp>
        <p:nvSpPr>
          <p:cNvPr id="11" name="TextBox 10"/>
          <p:cNvSpPr txBox="1"/>
          <p:nvPr/>
        </p:nvSpPr>
        <p:spPr>
          <a:xfrm>
            <a:off x="0" y="0"/>
            <a:ext cx="762000" cy="369332"/>
          </a:xfrm>
          <a:prstGeom prst="rect">
            <a:avLst/>
          </a:prstGeom>
          <a:noFill/>
        </p:spPr>
        <p:txBody>
          <a:bodyPr wrap="square" rtlCol="0">
            <a:spAutoFit/>
          </a:bodyPr>
          <a:lstStyle/>
          <a:p>
            <a:pPr algn="ctr"/>
            <a:r>
              <a:rPr lang="en-US" dirty="0" smtClean="0"/>
              <a:t>7</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1000"/>
                                        <p:tgtEl>
                                          <p:spTgt spid="7"/>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7"/>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1000"/>
                                        <p:tgtEl>
                                          <p:spTgt spid="4"/>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11</a:t>
            </a:fld>
            <a:endParaRPr lang="en-US" dirty="0"/>
          </a:p>
        </p:txBody>
      </p:sp>
      <p:pic>
        <p:nvPicPr>
          <p:cNvPr id="4" name="Picture 3"/>
          <p:cNvPicPr>
            <a:picLocks noChangeAspect="1"/>
          </p:cNvPicPr>
          <p:nvPr/>
        </p:nvPicPr>
        <p:blipFill>
          <a:blip r:embed="rId2"/>
          <a:stretch>
            <a:fillRect/>
          </a:stretch>
        </p:blipFill>
        <p:spPr>
          <a:xfrm>
            <a:off x="824381" y="86143"/>
            <a:ext cx="7495238" cy="6685714"/>
          </a:xfrm>
          <a:prstGeom prst="rect">
            <a:avLst/>
          </a:prstGeom>
        </p:spPr>
      </p:pic>
    </p:spTree>
    <p:extLst>
      <p:ext uri="{BB962C8B-B14F-4D97-AF65-F5344CB8AC3E}">
        <p14:creationId xmlns:p14="http://schemas.microsoft.com/office/powerpoint/2010/main" val="12950445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Gadget</a:t>
            </a:r>
            <a:endParaRPr lang="en-US" sz="4800" b="1" dirty="0"/>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sz="4400" b="1" dirty="0" smtClean="0"/>
          </a:p>
          <a:p>
            <a:pPr algn="ctr"/>
            <a:r>
              <a:rPr lang="en-US" sz="4400" b="1" dirty="0" smtClean="0"/>
              <a:t>Power Squid</a:t>
            </a:r>
          </a:p>
          <a:p>
            <a:pPr algn="ctr"/>
            <a:endParaRPr lang="en-US" sz="4400" b="1" dirty="0"/>
          </a:p>
          <a:p>
            <a:pPr algn="ctr"/>
            <a:r>
              <a:rPr lang="en-US" sz="4400" b="1" dirty="0" smtClean="0"/>
              <a:t> </a:t>
            </a:r>
            <a:endParaRPr lang="en-US" sz="4400" b="1" dirty="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n-US" sz="4400" b="1" dirty="0" smtClean="0"/>
          </a:p>
          <a:p>
            <a:pPr algn="ctr"/>
            <a:r>
              <a:rPr lang="en-US" sz="4400" b="1" dirty="0" smtClean="0"/>
              <a:t>USB </a:t>
            </a:r>
            <a:r>
              <a:rPr lang="en-US" sz="4400" b="1" dirty="0"/>
              <a:t>Extension Cable </a:t>
            </a:r>
            <a:endParaRPr lang="en-US" sz="4400" b="1" dirty="0" smtClean="0"/>
          </a:p>
          <a:p>
            <a:pPr algn="ctr"/>
            <a:endParaRPr lang="en-US" sz="4400" b="1" dirty="0"/>
          </a:p>
        </p:txBody>
      </p:sp>
      <p:sp>
        <p:nvSpPr>
          <p:cNvPr id="10" name="TextBox 9"/>
          <p:cNvSpPr txBox="1"/>
          <p:nvPr/>
        </p:nvSpPr>
        <p:spPr>
          <a:xfrm>
            <a:off x="381000" y="6019800"/>
            <a:ext cx="762000" cy="523220"/>
          </a:xfrm>
          <a:prstGeom prst="rect">
            <a:avLst/>
          </a:prstGeom>
          <a:noFill/>
        </p:spPr>
        <p:txBody>
          <a:bodyPr wrap="square" rtlCol="0">
            <a:spAutoFit/>
          </a:bodyPr>
          <a:lstStyle/>
          <a:p>
            <a:pPr algn="ctr"/>
            <a:r>
              <a:rPr lang="en-US" sz="2800" dirty="0" smtClean="0"/>
              <a:t>1</a:t>
            </a:r>
            <a:endParaRPr lang="en-US" dirty="0"/>
          </a:p>
        </p:txBody>
      </p:sp>
      <p:sp>
        <p:nvSpPr>
          <p:cNvPr id="11" name="TextBox 10"/>
          <p:cNvSpPr txBox="1"/>
          <p:nvPr/>
        </p:nvSpPr>
        <p:spPr>
          <a:xfrm>
            <a:off x="0" y="0"/>
            <a:ext cx="762000" cy="369332"/>
          </a:xfrm>
          <a:prstGeom prst="rect">
            <a:avLst/>
          </a:prstGeom>
          <a:noFill/>
        </p:spPr>
        <p:txBody>
          <a:bodyPr wrap="square" rtlCol="0">
            <a:spAutoFit/>
          </a:bodyPr>
          <a:lstStyle/>
          <a:p>
            <a:pPr algn="ctr"/>
            <a:r>
              <a:rPr lang="en-US" dirty="0" smtClean="0"/>
              <a:t>8</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1000"/>
                                        <p:tgtEl>
                                          <p:spTgt spid="4"/>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4"/>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1000"/>
                                        <p:tgtEl>
                                          <p:spTgt spid="7"/>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Security</a:t>
            </a:r>
            <a:endParaRPr lang="en-US" sz="4800" b="1" dirty="0"/>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sz="4400" b="1" dirty="0" smtClean="0"/>
          </a:p>
          <a:p>
            <a:pPr algn="ctr"/>
            <a:r>
              <a:rPr lang="en-US" sz="4400" b="1" dirty="0" smtClean="0"/>
              <a:t>TruCrypt Hard Disk Encryption</a:t>
            </a:r>
            <a:endParaRPr lang="en-US" sz="4400" b="1" dirty="0"/>
          </a:p>
          <a:p>
            <a:pPr algn="ctr"/>
            <a:endParaRPr lang="en-US" sz="4400" b="1" dirty="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n-US" sz="4400" b="1" dirty="0" smtClean="0"/>
          </a:p>
          <a:p>
            <a:pPr algn="ctr"/>
            <a:r>
              <a:rPr lang="en-US" sz="4400" b="1" dirty="0" smtClean="0"/>
              <a:t>Security Cable</a:t>
            </a:r>
          </a:p>
          <a:p>
            <a:pPr algn="ctr"/>
            <a:endParaRPr lang="en-US" sz="4400" b="1" dirty="0" smtClean="0"/>
          </a:p>
          <a:p>
            <a:pPr algn="ctr"/>
            <a:endParaRPr lang="en-US" sz="4400" b="1" dirty="0"/>
          </a:p>
        </p:txBody>
      </p:sp>
      <p:sp>
        <p:nvSpPr>
          <p:cNvPr id="8" name="Smiley Face 7">
            <a:hlinkClick r:id="rId3"/>
          </p:cNvPr>
          <p:cNvSpPr/>
          <p:nvPr/>
        </p:nvSpPr>
        <p:spPr>
          <a:xfrm>
            <a:off x="19812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TextBox 9"/>
          <p:cNvSpPr txBox="1"/>
          <p:nvPr/>
        </p:nvSpPr>
        <p:spPr>
          <a:xfrm>
            <a:off x="7924800" y="6019800"/>
            <a:ext cx="762000" cy="523220"/>
          </a:xfrm>
          <a:prstGeom prst="rect">
            <a:avLst/>
          </a:prstGeom>
          <a:noFill/>
        </p:spPr>
        <p:txBody>
          <a:bodyPr wrap="square" rtlCol="0">
            <a:spAutoFit/>
          </a:bodyPr>
          <a:lstStyle/>
          <a:p>
            <a:pPr algn="ctr"/>
            <a:r>
              <a:rPr lang="en-US" sz="2800" dirty="0" smtClean="0"/>
              <a:t>1</a:t>
            </a:r>
            <a:endParaRPr lang="en-US" dirty="0"/>
          </a:p>
        </p:txBody>
      </p:sp>
      <p:sp>
        <p:nvSpPr>
          <p:cNvPr id="11" name="TextBox 10"/>
          <p:cNvSpPr txBox="1"/>
          <p:nvPr/>
        </p:nvSpPr>
        <p:spPr>
          <a:xfrm>
            <a:off x="0" y="0"/>
            <a:ext cx="762000" cy="369332"/>
          </a:xfrm>
          <a:prstGeom prst="rect">
            <a:avLst/>
          </a:prstGeom>
          <a:noFill/>
        </p:spPr>
        <p:txBody>
          <a:bodyPr wrap="square" rtlCol="0">
            <a:spAutoFit/>
          </a:bodyPr>
          <a:lstStyle/>
          <a:p>
            <a:pPr algn="ctr"/>
            <a:r>
              <a:rPr lang="en-US" dirty="0" smtClean="0"/>
              <a:t>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1000"/>
                                        <p:tgtEl>
                                          <p:spTgt spid="7"/>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7"/>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1000"/>
                                        <p:tgtEl>
                                          <p:spTgt spid="4"/>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a:t>Virus Protection</a:t>
            </a:r>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sz="4400" b="1" dirty="0" smtClean="0"/>
          </a:p>
          <a:p>
            <a:pPr algn="ctr"/>
            <a:r>
              <a:rPr lang="en-US" sz="4400" b="1" dirty="0" smtClean="0"/>
              <a:t>Avast - Free Virus Protection</a:t>
            </a:r>
          </a:p>
          <a:p>
            <a:pPr algn="ctr"/>
            <a:endParaRPr lang="en-US" sz="4400" b="1" dirty="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4400" b="1" dirty="0" smtClean="0"/>
              <a:t>Don’t use Norton – Norton is the Virus </a:t>
            </a:r>
            <a:endParaRPr lang="en-US" sz="4400" b="1" dirty="0"/>
          </a:p>
        </p:txBody>
      </p:sp>
      <p:sp>
        <p:nvSpPr>
          <p:cNvPr id="8" name="Smiley Face 7">
            <a:hlinkClick r:id="rId3"/>
          </p:cNvPr>
          <p:cNvSpPr/>
          <p:nvPr/>
        </p:nvSpPr>
        <p:spPr>
          <a:xfrm>
            <a:off x="19812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Smiley Face 8">
            <a:hlinkClick r:id="rId4"/>
          </p:cNvPr>
          <p:cNvSpPr/>
          <p:nvPr/>
        </p:nvSpPr>
        <p:spPr>
          <a:xfrm>
            <a:off x="62484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TextBox 9"/>
          <p:cNvSpPr txBox="1"/>
          <p:nvPr/>
        </p:nvSpPr>
        <p:spPr>
          <a:xfrm>
            <a:off x="8001000" y="6019800"/>
            <a:ext cx="762000" cy="523220"/>
          </a:xfrm>
          <a:prstGeom prst="rect">
            <a:avLst/>
          </a:prstGeom>
          <a:noFill/>
        </p:spPr>
        <p:txBody>
          <a:bodyPr wrap="square" rtlCol="0">
            <a:spAutoFit/>
          </a:bodyPr>
          <a:lstStyle/>
          <a:p>
            <a:pPr algn="ctr"/>
            <a:r>
              <a:rPr lang="en-US" sz="2800" dirty="0" smtClean="0"/>
              <a:t>1</a:t>
            </a:r>
            <a:endParaRPr lang="en-US" dirty="0"/>
          </a:p>
        </p:txBody>
      </p:sp>
      <p:sp>
        <p:nvSpPr>
          <p:cNvPr id="11" name="TextBox 10"/>
          <p:cNvSpPr txBox="1"/>
          <p:nvPr/>
        </p:nvSpPr>
        <p:spPr>
          <a:xfrm>
            <a:off x="0" y="0"/>
            <a:ext cx="762000" cy="523220"/>
          </a:xfrm>
          <a:prstGeom prst="rect">
            <a:avLst/>
          </a:prstGeom>
          <a:noFill/>
        </p:spPr>
        <p:txBody>
          <a:bodyPr wrap="square" rtlCol="0">
            <a:spAutoFit/>
          </a:bodyPr>
          <a:lstStyle/>
          <a:p>
            <a:pPr algn="ctr"/>
            <a:r>
              <a:rPr lang="en-US" sz="2800" dirty="0" smtClean="0"/>
              <a:t>10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1000"/>
                                        <p:tgtEl>
                                          <p:spTgt spid="7"/>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7"/>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1000"/>
                                        <p:tgtEl>
                                          <p:spTgt spid="4"/>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a:t>Ergonomic</a:t>
            </a:r>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sz="4400" b="1" dirty="0" smtClean="0"/>
          </a:p>
          <a:p>
            <a:pPr algn="ctr"/>
            <a:r>
              <a:rPr lang="en-US" sz="4400" b="1" dirty="0" smtClean="0"/>
              <a:t> Flat Panel Monitor</a:t>
            </a:r>
          </a:p>
          <a:p>
            <a:pPr algn="ctr"/>
            <a:endParaRPr lang="en-US" sz="4400" b="1" dirty="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n-US" sz="4400" b="1" dirty="0" smtClean="0"/>
          </a:p>
          <a:p>
            <a:pPr algn="ctr"/>
            <a:r>
              <a:rPr lang="en-US" sz="4400" b="1" dirty="0" smtClean="0"/>
              <a:t>Ergonomic </a:t>
            </a:r>
          </a:p>
          <a:p>
            <a:pPr algn="ctr"/>
            <a:r>
              <a:rPr lang="en-US" sz="4400" b="1" dirty="0" smtClean="0"/>
              <a:t>Key Board</a:t>
            </a:r>
          </a:p>
          <a:p>
            <a:pPr algn="ctr"/>
            <a:r>
              <a:rPr lang="en-US" sz="4400" b="1" dirty="0" smtClean="0"/>
              <a:t> </a:t>
            </a:r>
            <a:endParaRPr lang="en-US" sz="4400" b="1" dirty="0"/>
          </a:p>
        </p:txBody>
      </p:sp>
      <p:sp>
        <p:nvSpPr>
          <p:cNvPr id="8" name="Smiley Face 7">
            <a:hlinkClick r:id="rId3"/>
          </p:cNvPr>
          <p:cNvSpPr/>
          <p:nvPr/>
        </p:nvSpPr>
        <p:spPr>
          <a:xfrm>
            <a:off x="19812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TextBox 9"/>
          <p:cNvSpPr txBox="1"/>
          <p:nvPr/>
        </p:nvSpPr>
        <p:spPr>
          <a:xfrm>
            <a:off x="7924800" y="6019800"/>
            <a:ext cx="762000" cy="523220"/>
          </a:xfrm>
          <a:prstGeom prst="rect">
            <a:avLst/>
          </a:prstGeom>
          <a:noFill/>
        </p:spPr>
        <p:txBody>
          <a:bodyPr wrap="square" rtlCol="0">
            <a:spAutoFit/>
          </a:bodyPr>
          <a:lstStyle/>
          <a:p>
            <a:pPr algn="ctr"/>
            <a:r>
              <a:rPr lang="en-US" sz="2800" dirty="0" smtClean="0"/>
              <a:t>1</a:t>
            </a:r>
            <a:endParaRPr lang="en-US" dirty="0"/>
          </a:p>
        </p:txBody>
      </p:sp>
      <p:sp>
        <p:nvSpPr>
          <p:cNvPr id="11" name="TextBox 10"/>
          <p:cNvSpPr txBox="1"/>
          <p:nvPr/>
        </p:nvSpPr>
        <p:spPr>
          <a:xfrm>
            <a:off x="0" y="0"/>
            <a:ext cx="762000" cy="523220"/>
          </a:xfrm>
          <a:prstGeom prst="rect">
            <a:avLst/>
          </a:prstGeom>
          <a:noFill/>
        </p:spPr>
        <p:txBody>
          <a:bodyPr wrap="square" rtlCol="0">
            <a:spAutoFit/>
          </a:bodyPr>
          <a:lstStyle/>
          <a:p>
            <a:pPr algn="ctr"/>
            <a:r>
              <a:rPr lang="en-US" sz="2800" dirty="0" smtClean="0"/>
              <a:t>11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1000"/>
                                        <p:tgtEl>
                                          <p:spTgt spid="7"/>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7"/>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1000"/>
                                        <p:tgtEl>
                                          <p:spTgt spid="4"/>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a:t>Buying Online</a:t>
            </a:r>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sz="4400" b="1" dirty="0" smtClean="0"/>
          </a:p>
          <a:p>
            <a:pPr algn="ctr"/>
            <a:r>
              <a:rPr lang="en-US" sz="4400" b="1" dirty="0" smtClean="0"/>
              <a:t>Pricegrabber </a:t>
            </a:r>
          </a:p>
          <a:p>
            <a:pPr algn="ctr"/>
            <a:r>
              <a:rPr lang="en-US" sz="4400" b="1" dirty="0" smtClean="0"/>
              <a:t>or PriceScan</a:t>
            </a:r>
          </a:p>
          <a:p>
            <a:pPr algn="ctr"/>
            <a:endParaRPr lang="en-US" sz="4400" b="1" dirty="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4400" b="1" dirty="0"/>
              <a:t>Quantity in </a:t>
            </a:r>
            <a:r>
              <a:rPr lang="en-US" sz="4400" b="1" dirty="0" smtClean="0"/>
              <a:t>Stock Status</a:t>
            </a:r>
            <a:r>
              <a:rPr lang="en-US" sz="4400" b="1" dirty="0"/>
              <a:t>? </a:t>
            </a:r>
            <a:r>
              <a:rPr lang="en-US" sz="4400" b="1" dirty="0" smtClean="0"/>
              <a:t>Avoid Drop Shippers </a:t>
            </a:r>
            <a:endParaRPr lang="en-US" sz="4400" b="1" dirty="0"/>
          </a:p>
        </p:txBody>
      </p:sp>
      <p:sp>
        <p:nvSpPr>
          <p:cNvPr id="8" name="Smiley Face 7">
            <a:hlinkClick r:id="rId3"/>
          </p:cNvPr>
          <p:cNvSpPr/>
          <p:nvPr/>
        </p:nvSpPr>
        <p:spPr>
          <a:xfrm>
            <a:off x="19812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Smiley Face 8">
            <a:hlinkClick r:id="rId4"/>
          </p:cNvPr>
          <p:cNvSpPr/>
          <p:nvPr/>
        </p:nvSpPr>
        <p:spPr>
          <a:xfrm>
            <a:off x="62484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TextBox 9"/>
          <p:cNvSpPr txBox="1"/>
          <p:nvPr/>
        </p:nvSpPr>
        <p:spPr>
          <a:xfrm>
            <a:off x="381000" y="6019800"/>
            <a:ext cx="762000" cy="523220"/>
          </a:xfrm>
          <a:prstGeom prst="rect">
            <a:avLst/>
          </a:prstGeom>
          <a:noFill/>
        </p:spPr>
        <p:txBody>
          <a:bodyPr wrap="square" rtlCol="0">
            <a:spAutoFit/>
          </a:bodyPr>
          <a:lstStyle/>
          <a:p>
            <a:pPr algn="ctr"/>
            <a:r>
              <a:rPr lang="en-US" sz="2800" dirty="0" smtClean="0"/>
              <a:t>1</a:t>
            </a:r>
            <a:endParaRPr lang="en-US" dirty="0"/>
          </a:p>
        </p:txBody>
      </p:sp>
      <p:sp>
        <p:nvSpPr>
          <p:cNvPr id="11" name="TextBox 10"/>
          <p:cNvSpPr txBox="1"/>
          <p:nvPr/>
        </p:nvSpPr>
        <p:spPr>
          <a:xfrm>
            <a:off x="0" y="0"/>
            <a:ext cx="762000" cy="523220"/>
          </a:xfrm>
          <a:prstGeom prst="rect">
            <a:avLst/>
          </a:prstGeom>
          <a:noFill/>
        </p:spPr>
        <p:txBody>
          <a:bodyPr wrap="square" rtlCol="0">
            <a:spAutoFit/>
          </a:bodyPr>
          <a:lstStyle/>
          <a:p>
            <a:pPr algn="ctr"/>
            <a:r>
              <a:rPr lang="en-US" sz="2800" dirty="0" smtClean="0"/>
              <a:t>12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1000"/>
                                        <p:tgtEl>
                                          <p:spTgt spid="4"/>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4"/>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1000"/>
                                        <p:tgtEl>
                                          <p:spTgt spid="7"/>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Hardware Tip</a:t>
            </a:r>
            <a:endParaRPr lang="en-US" sz="4800" b="1" dirty="0"/>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sz="4400" b="1" dirty="0" smtClean="0"/>
          </a:p>
          <a:p>
            <a:pPr algn="ctr"/>
            <a:r>
              <a:rPr lang="en-US" sz="4400" b="1" dirty="0" smtClean="0"/>
              <a:t>Leave Computer On Always</a:t>
            </a:r>
          </a:p>
          <a:p>
            <a:pPr algn="ctr"/>
            <a:endParaRPr lang="en-US" sz="4400" b="1" dirty="0" smtClean="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n-US" sz="4400" b="1" dirty="0" smtClean="0"/>
          </a:p>
          <a:p>
            <a:pPr algn="ctr"/>
            <a:r>
              <a:rPr lang="en-US" sz="4400" b="1" dirty="0" smtClean="0"/>
              <a:t>Dual Flat Panel Monitors </a:t>
            </a:r>
          </a:p>
          <a:p>
            <a:pPr algn="ctr"/>
            <a:r>
              <a:rPr lang="en-US" sz="4400" b="1" dirty="0" smtClean="0"/>
              <a:t> </a:t>
            </a:r>
            <a:endParaRPr lang="en-US" sz="4400" b="1" dirty="0"/>
          </a:p>
        </p:txBody>
      </p:sp>
      <p:sp>
        <p:nvSpPr>
          <p:cNvPr id="9" name="Smiley Face 8">
            <a:hlinkClick r:id="rId3"/>
          </p:cNvPr>
          <p:cNvSpPr/>
          <p:nvPr/>
        </p:nvSpPr>
        <p:spPr>
          <a:xfrm>
            <a:off x="62484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TextBox 9"/>
          <p:cNvSpPr txBox="1"/>
          <p:nvPr/>
        </p:nvSpPr>
        <p:spPr>
          <a:xfrm>
            <a:off x="7924800" y="6019800"/>
            <a:ext cx="762000" cy="523220"/>
          </a:xfrm>
          <a:prstGeom prst="rect">
            <a:avLst/>
          </a:prstGeom>
          <a:noFill/>
        </p:spPr>
        <p:txBody>
          <a:bodyPr wrap="square" rtlCol="0">
            <a:spAutoFit/>
          </a:bodyPr>
          <a:lstStyle/>
          <a:p>
            <a:pPr algn="ctr"/>
            <a:r>
              <a:rPr lang="en-US" sz="2800" dirty="0" smtClean="0"/>
              <a:t>1</a:t>
            </a:r>
            <a:endParaRPr lang="en-US" dirty="0"/>
          </a:p>
        </p:txBody>
      </p:sp>
      <p:sp>
        <p:nvSpPr>
          <p:cNvPr id="11" name="Circular Arrow 10"/>
          <p:cNvSpPr/>
          <p:nvPr/>
        </p:nvSpPr>
        <p:spPr>
          <a:xfrm>
            <a:off x="1828800" y="6019800"/>
            <a:ext cx="762000" cy="838200"/>
          </a:xfrm>
          <a:prstGeom prst="circular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0" y="0"/>
            <a:ext cx="762000" cy="523220"/>
          </a:xfrm>
          <a:prstGeom prst="rect">
            <a:avLst/>
          </a:prstGeom>
          <a:noFill/>
        </p:spPr>
        <p:txBody>
          <a:bodyPr wrap="square" rtlCol="0">
            <a:spAutoFit/>
          </a:bodyPr>
          <a:lstStyle/>
          <a:p>
            <a:pPr algn="ctr"/>
            <a:r>
              <a:rPr lang="en-US" sz="2800" dirty="0" smtClean="0"/>
              <a:t>13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1000"/>
                                        <p:tgtEl>
                                          <p:spTgt spid="7"/>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7"/>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1000"/>
                                        <p:tgtEl>
                                          <p:spTgt spid="4"/>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http://shop.soyousa.com/image.php?productid=562"/>
          <p:cNvPicPr>
            <a:picLocks noChangeAspect="1" noChangeArrowheads="1"/>
          </p:cNvPicPr>
          <p:nvPr/>
        </p:nvPicPr>
        <p:blipFill>
          <a:blip r:embed="rId3"/>
          <a:srcRect/>
          <a:stretch>
            <a:fillRect/>
          </a:stretch>
        </p:blipFill>
        <p:spPr bwMode="auto">
          <a:xfrm>
            <a:off x="63500" y="-136525"/>
            <a:ext cx="9080500" cy="6807090"/>
          </a:xfrm>
          <a:prstGeom prst="rect">
            <a:avLst/>
          </a:prstGeom>
          <a:noFill/>
        </p:spPr>
      </p:pic>
      <p:pic>
        <p:nvPicPr>
          <p:cNvPr id="162820" name="Picture 4" descr="http://www.ablebits.com/images/duplicate-remover-in-excel.png"/>
          <p:cNvPicPr>
            <a:picLocks noChangeAspect="1" noChangeArrowheads="1"/>
          </p:cNvPicPr>
          <p:nvPr/>
        </p:nvPicPr>
        <p:blipFill>
          <a:blip r:embed="rId4"/>
          <a:srcRect/>
          <a:stretch>
            <a:fillRect/>
          </a:stretch>
        </p:blipFill>
        <p:spPr bwMode="auto">
          <a:xfrm>
            <a:off x="685800" y="1371600"/>
            <a:ext cx="3733800" cy="2895599"/>
          </a:xfrm>
          <a:prstGeom prst="rect">
            <a:avLst/>
          </a:prstGeom>
          <a:noFill/>
        </p:spPr>
      </p:pic>
      <p:pic>
        <p:nvPicPr>
          <p:cNvPr id="162821" name="Picture 5"/>
          <p:cNvPicPr>
            <a:picLocks noChangeAspect="1" noChangeArrowheads="1"/>
          </p:cNvPicPr>
          <p:nvPr/>
        </p:nvPicPr>
        <p:blipFill>
          <a:blip r:embed="rId5"/>
          <a:srcRect/>
          <a:stretch>
            <a:fillRect/>
          </a:stretch>
        </p:blipFill>
        <p:spPr bwMode="auto">
          <a:xfrm>
            <a:off x="4876800" y="1371600"/>
            <a:ext cx="3708400" cy="2971800"/>
          </a:xfrm>
          <a:prstGeom prst="rect">
            <a:avLst/>
          </a:prstGeom>
          <a:noFill/>
          <a:ln w="9525">
            <a:noFill/>
            <a:miter lim="800000"/>
            <a:headEnd/>
            <a:tailEnd/>
          </a:ln>
          <a:effectLst/>
        </p:spPr>
      </p:pic>
      <p:pic>
        <p:nvPicPr>
          <p:cNvPr id="162822" name="Picture 6"/>
          <p:cNvPicPr>
            <a:picLocks noChangeAspect="1" noChangeArrowheads="1"/>
          </p:cNvPicPr>
          <p:nvPr/>
        </p:nvPicPr>
        <p:blipFill>
          <a:blip r:embed="rId6"/>
          <a:srcRect/>
          <a:stretch>
            <a:fillRect/>
          </a:stretch>
        </p:blipFill>
        <p:spPr bwMode="auto">
          <a:xfrm>
            <a:off x="685800" y="1371600"/>
            <a:ext cx="3759200" cy="2895600"/>
          </a:xfrm>
          <a:prstGeom prst="rect">
            <a:avLst/>
          </a:prstGeom>
          <a:noFill/>
          <a:ln w="9525">
            <a:noFill/>
            <a:miter lim="800000"/>
            <a:headEnd/>
            <a:tailEnd/>
          </a:ln>
          <a:effectLst/>
        </p:spPr>
      </p:pic>
      <p:pic>
        <p:nvPicPr>
          <p:cNvPr id="162823" name="Picture 7"/>
          <p:cNvPicPr>
            <a:picLocks noChangeAspect="1" noChangeArrowheads="1"/>
          </p:cNvPicPr>
          <p:nvPr/>
        </p:nvPicPr>
        <p:blipFill>
          <a:blip r:embed="rId7"/>
          <a:srcRect/>
          <a:stretch>
            <a:fillRect/>
          </a:stretch>
        </p:blipFill>
        <p:spPr bwMode="auto">
          <a:xfrm>
            <a:off x="4876800" y="1371600"/>
            <a:ext cx="3657600" cy="2895600"/>
          </a:xfrm>
          <a:prstGeom prst="rect">
            <a:avLst/>
          </a:prstGeom>
          <a:noFill/>
          <a:ln w="9525">
            <a:noFill/>
            <a:miter lim="800000"/>
            <a:headEnd/>
            <a:tailEnd/>
          </a:ln>
          <a:effectLst/>
        </p:spPr>
      </p:pic>
      <p:pic>
        <p:nvPicPr>
          <p:cNvPr id="162824" name="Picture 8"/>
          <p:cNvPicPr>
            <a:picLocks noChangeAspect="1" noChangeArrowheads="1"/>
          </p:cNvPicPr>
          <p:nvPr/>
        </p:nvPicPr>
        <p:blipFill>
          <a:blip r:embed="rId8"/>
          <a:srcRect/>
          <a:stretch>
            <a:fillRect/>
          </a:stretch>
        </p:blipFill>
        <p:spPr bwMode="auto">
          <a:xfrm>
            <a:off x="685800" y="1371600"/>
            <a:ext cx="3886200" cy="2990850"/>
          </a:xfrm>
          <a:prstGeom prst="rect">
            <a:avLst/>
          </a:prstGeom>
          <a:noFill/>
          <a:ln w="9525">
            <a:noFill/>
            <a:miter lim="800000"/>
            <a:headEnd/>
            <a:tailEnd/>
          </a:ln>
          <a:effectLst/>
        </p:spPr>
      </p:pic>
      <p:pic>
        <p:nvPicPr>
          <p:cNvPr id="162826" name="Picture 10" descr="http://products.secureserver.net/email/screens/outlook1.png"/>
          <p:cNvPicPr>
            <a:picLocks noChangeAspect="1" noChangeArrowheads="1"/>
          </p:cNvPicPr>
          <p:nvPr/>
        </p:nvPicPr>
        <p:blipFill>
          <a:blip r:embed="rId9"/>
          <a:srcRect/>
          <a:stretch>
            <a:fillRect/>
          </a:stretch>
        </p:blipFill>
        <p:spPr bwMode="auto">
          <a:xfrm>
            <a:off x="4892903" y="1371600"/>
            <a:ext cx="3708172" cy="2971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8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28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28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28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28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28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
            <a:ext cx="9144000" cy="685800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endParaRPr lang="en-US" sz="4400" b="1" dirty="0" smtClean="0"/>
          </a:p>
          <a:p>
            <a:pPr algn="ctr"/>
            <a:r>
              <a:rPr lang="en-US" sz="4400" b="1" dirty="0" smtClean="0"/>
              <a:t>Leave </a:t>
            </a:r>
            <a:r>
              <a:rPr lang="en-US" sz="4400" b="1" dirty="0"/>
              <a:t>Computer On </a:t>
            </a:r>
            <a:r>
              <a:rPr lang="en-US" sz="4400" b="1" i="1" dirty="0" smtClean="0"/>
              <a:t>Always</a:t>
            </a:r>
            <a:endParaRPr lang="en-US" sz="2400" b="1" i="1" dirty="0" smtClean="0"/>
          </a:p>
          <a:p>
            <a:pPr algn="ctr"/>
            <a:endParaRPr lang="en-US" b="1" dirty="0" smtClean="0"/>
          </a:p>
          <a:p>
            <a:pPr marL="1200150" lvl="1" indent="-742950">
              <a:buAutoNum type="arabicPeriod"/>
            </a:pPr>
            <a:r>
              <a:rPr lang="en-US" sz="3200" b="1" dirty="0" smtClean="0">
                <a:solidFill>
                  <a:schemeClr val="tx1"/>
                </a:solidFill>
              </a:rPr>
              <a:t>It Will Last Longer</a:t>
            </a:r>
          </a:p>
          <a:p>
            <a:pPr marL="1200150" lvl="1" indent="-742950">
              <a:buAutoNum type="arabicPeriod"/>
            </a:pPr>
            <a:r>
              <a:rPr lang="en-US" sz="3200" b="1" dirty="0" smtClean="0">
                <a:solidFill>
                  <a:schemeClr val="tx1"/>
                </a:solidFill>
              </a:rPr>
              <a:t>Spam Check at 1:00am</a:t>
            </a:r>
          </a:p>
          <a:p>
            <a:pPr marL="1200150" lvl="1" indent="-742950">
              <a:buAutoNum type="arabicPeriod"/>
            </a:pPr>
            <a:r>
              <a:rPr lang="en-US" sz="3200" b="1" dirty="0" smtClean="0">
                <a:solidFill>
                  <a:schemeClr val="tx1"/>
                </a:solidFill>
              </a:rPr>
              <a:t>Virus Check at 2:00am</a:t>
            </a:r>
          </a:p>
          <a:p>
            <a:pPr marL="1200150" lvl="1" indent="-742950">
              <a:buAutoNum type="arabicPeriod"/>
            </a:pPr>
            <a:r>
              <a:rPr lang="en-US" sz="3200" b="1" dirty="0" smtClean="0">
                <a:solidFill>
                  <a:schemeClr val="tx1"/>
                </a:solidFill>
              </a:rPr>
              <a:t>Automatic Updates at 3:00am</a:t>
            </a:r>
          </a:p>
          <a:p>
            <a:pPr marL="1200150" lvl="1" indent="-742950">
              <a:buAutoNum type="arabicPeriod"/>
            </a:pPr>
            <a:r>
              <a:rPr lang="en-US" sz="3200" b="1" dirty="0" smtClean="0">
                <a:solidFill>
                  <a:schemeClr val="tx1"/>
                </a:solidFill>
              </a:rPr>
              <a:t>Backup at 4:00am</a:t>
            </a:r>
          </a:p>
          <a:p>
            <a:pPr marL="1200150" lvl="1" indent="-742950">
              <a:buAutoNum type="arabicPeriod"/>
            </a:pPr>
            <a:r>
              <a:rPr lang="en-US" sz="3200" b="1" dirty="0" smtClean="0">
                <a:solidFill>
                  <a:schemeClr val="tx1"/>
                </a:solidFill>
              </a:rPr>
              <a:t>Mail Retrieved Every 3 Minutes</a:t>
            </a:r>
          </a:p>
          <a:p>
            <a:pPr marL="1200150" lvl="1" indent="-742950">
              <a:buAutoNum type="arabicPeriod"/>
            </a:pPr>
            <a:r>
              <a:rPr lang="en-US" sz="3200" b="1" dirty="0" smtClean="0">
                <a:solidFill>
                  <a:schemeClr val="tx1"/>
                </a:solidFill>
              </a:rPr>
              <a:t>Remote Access Always Available</a:t>
            </a:r>
          </a:p>
          <a:p>
            <a:pPr marL="1200150" lvl="1" indent="-742950">
              <a:buAutoNum type="arabicPeriod"/>
            </a:pPr>
            <a:r>
              <a:rPr lang="en-US" sz="3200" b="1" dirty="0" smtClean="0">
                <a:solidFill>
                  <a:schemeClr val="tx1"/>
                </a:solidFill>
              </a:rPr>
              <a:t>Uses Same Energy as 40 Watt Light Bulb</a:t>
            </a:r>
          </a:p>
          <a:p>
            <a:pPr marL="1200150" lvl="1" indent="-742950">
              <a:buAutoNum type="arabicPeriod"/>
            </a:pPr>
            <a:r>
              <a:rPr lang="en-US" sz="3200" b="1" dirty="0" smtClean="0">
                <a:solidFill>
                  <a:schemeClr val="tx1"/>
                </a:solidFill>
              </a:rPr>
              <a:t>Monitor Should Cut Off After 10 Minutes</a:t>
            </a:r>
            <a:endParaRPr lang="en-US" sz="3600" b="1" dirty="0" smtClean="0">
              <a:solidFill>
                <a:schemeClr val="tx1"/>
              </a:solidFill>
            </a:endParaRPr>
          </a:p>
          <a:p>
            <a:pPr algn="ctr"/>
            <a:r>
              <a:rPr lang="en-US" sz="4400" b="1" dirty="0" smtClean="0"/>
              <a:t> </a:t>
            </a:r>
            <a:endParaRPr lang="en-US" sz="4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from="(-#ppt_w/2)" to="(#ppt_x)" calcmode="lin" valueType="num">
                                      <p:cBhvr>
                                        <p:cTn id="7" dur="600" fill="hold">
                                          <p:stCondLst>
                                            <p:cond delay="0"/>
                                          </p:stCondLst>
                                        </p:cTn>
                                        <p:tgtEl>
                                          <p:spTgt spid="2">
                                            <p:txEl>
                                              <p:pRg st="3" end="3"/>
                                            </p:txEl>
                                          </p:spTgt>
                                        </p:tgtEl>
                                        <p:attrNameLst>
                                          <p:attrName>ppt_x</p:attrName>
                                        </p:attrNameLst>
                                      </p:cBhvr>
                                    </p:anim>
                                    <p:anim from="0" to="-1.0" calcmode="lin" valueType="num">
                                      <p:cBhvr>
                                        <p:cTn id="8" dur="200" decel="50000" autoRev="1" fill="hold">
                                          <p:stCondLst>
                                            <p:cond delay="600"/>
                                          </p:stCondLst>
                                        </p:cTn>
                                        <p:tgtEl>
                                          <p:spTgt spid="2">
                                            <p:txEl>
                                              <p:pRg st="3" end="3"/>
                                            </p:txEl>
                                          </p:spTgt>
                                        </p:tgtEl>
                                        <p:attrNameLst>
                                          <p:attrName>xshear</p:attrName>
                                        </p:attrNameLst>
                                      </p:cBhvr>
                                    </p:anim>
                                    <p:animScale>
                                      <p:cBhvr>
                                        <p:cTn id="9" dur="200" decel="100000" autoRev="1" fill="hold">
                                          <p:stCondLst>
                                            <p:cond delay="600"/>
                                          </p:stCondLst>
                                        </p:cTn>
                                        <p:tgtEl>
                                          <p:spTgt spid="2">
                                            <p:txEl>
                                              <p:pRg st="3" end="3"/>
                                            </p:txEl>
                                          </p:spTgt>
                                        </p:tgtEl>
                                      </p:cBhvr>
                                      <p:from x="100000" y="100000"/>
                                      <p:to x="80000" y="100000"/>
                                    </p:animScale>
                                    <p:anim by="(#ppt_h/3+#ppt_w*0.1)" calcmode="lin" valueType="num">
                                      <p:cBhvr additive="sum">
                                        <p:cTn id="10" dur="200" decel="100000" autoRev="1" fill="hold">
                                          <p:stCondLst>
                                            <p:cond delay="600"/>
                                          </p:stCondLst>
                                        </p:cTn>
                                        <p:tgtEl>
                                          <p:spTgt spid="2">
                                            <p:txEl>
                                              <p:pRg st="3" end="3"/>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from="(-#ppt_w/2)" to="(#ppt_x)" calcmode="lin" valueType="num">
                                      <p:cBhvr>
                                        <p:cTn id="15" dur="600" fill="hold">
                                          <p:stCondLst>
                                            <p:cond delay="0"/>
                                          </p:stCondLst>
                                        </p:cTn>
                                        <p:tgtEl>
                                          <p:spTgt spid="2">
                                            <p:txEl>
                                              <p:pRg st="4" end="4"/>
                                            </p:txEl>
                                          </p:spTgt>
                                        </p:tgtEl>
                                        <p:attrNameLst>
                                          <p:attrName>ppt_x</p:attrName>
                                        </p:attrNameLst>
                                      </p:cBhvr>
                                    </p:anim>
                                    <p:anim from="0" to="-1.0" calcmode="lin" valueType="num">
                                      <p:cBhvr>
                                        <p:cTn id="16" dur="200" decel="50000" autoRev="1" fill="hold">
                                          <p:stCondLst>
                                            <p:cond delay="600"/>
                                          </p:stCondLst>
                                        </p:cTn>
                                        <p:tgtEl>
                                          <p:spTgt spid="2">
                                            <p:txEl>
                                              <p:pRg st="4" end="4"/>
                                            </p:txEl>
                                          </p:spTgt>
                                        </p:tgtEl>
                                        <p:attrNameLst>
                                          <p:attrName>xshear</p:attrName>
                                        </p:attrNameLst>
                                      </p:cBhvr>
                                    </p:anim>
                                    <p:animScale>
                                      <p:cBhvr>
                                        <p:cTn id="17" dur="200" decel="100000" autoRev="1" fill="hold">
                                          <p:stCondLst>
                                            <p:cond delay="600"/>
                                          </p:stCondLst>
                                        </p:cTn>
                                        <p:tgtEl>
                                          <p:spTgt spid="2">
                                            <p:txEl>
                                              <p:pRg st="4" end="4"/>
                                            </p:txEl>
                                          </p:spTgt>
                                        </p:tgtEl>
                                      </p:cBhvr>
                                      <p:from x="100000" y="100000"/>
                                      <p:to x="80000" y="100000"/>
                                    </p:animScale>
                                    <p:anim by="(#ppt_h/3+#ppt_w*0.1)" calcmode="lin" valueType="num">
                                      <p:cBhvr additive="sum">
                                        <p:cTn id="18" dur="200" decel="100000" autoRev="1" fill="hold">
                                          <p:stCondLst>
                                            <p:cond delay="600"/>
                                          </p:stCondLst>
                                        </p:cTn>
                                        <p:tgtEl>
                                          <p:spTgt spid="2">
                                            <p:txEl>
                                              <p:pRg st="4" end="4"/>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 from="(-#ppt_w/2)" to="(#ppt_x)" calcmode="lin" valueType="num">
                                      <p:cBhvr>
                                        <p:cTn id="23" dur="600" fill="hold">
                                          <p:stCondLst>
                                            <p:cond delay="0"/>
                                          </p:stCondLst>
                                        </p:cTn>
                                        <p:tgtEl>
                                          <p:spTgt spid="2">
                                            <p:txEl>
                                              <p:pRg st="5" end="5"/>
                                            </p:txEl>
                                          </p:spTgt>
                                        </p:tgtEl>
                                        <p:attrNameLst>
                                          <p:attrName>ppt_x</p:attrName>
                                        </p:attrNameLst>
                                      </p:cBhvr>
                                    </p:anim>
                                    <p:anim from="0" to="-1.0" calcmode="lin" valueType="num">
                                      <p:cBhvr>
                                        <p:cTn id="24" dur="200" decel="50000" autoRev="1" fill="hold">
                                          <p:stCondLst>
                                            <p:cond delay="600"/>
                                          </p:stCondLst>
                                        </p:cTn>
                                        <p:tgtEl>
                                          <p:spTgt spid="2">
                                            <p:txEl>
                                              <p:pRg st="5" end="5"/>
                                            </p:txEl>
                                          </p:spTgt>
                                        </p:tgtEl>
                                        <p:attrNameLst>
                                          <p:attrName>xshear</p:attrName>
                                        </p:attrNameLst>
                                      </p:cBhvr>
                                    </p:anim>
                                    <p:animScale>
                                      <p:cBhvr>
                                        <p:cTn id="25" dur="200" decel="100000" autoRev="1" fill="hold">
                                          <p:stCondLst>
                                            <p:cond delay="600"/>
                                          </p:stCondLst>
                                        </p:cTn>
                                        <p:tgtEl>
                                          <p:spTgt spid="2">
                                            <p:txEl>
                                              <p:pRg st="5" end="5"/>
                                            </p:txEl>
                                          </p:spTgt>
                                        </p:tgtEl>
                                      </p:cBhvr>
                                      <p:from x="100000" y="100000"/>
                                      <p:to x="80000" y="100000"/>
                                    </p:animScale>
                                    <p:anim by="(#ppt_h/3+#ppt_w*0.1)" calcmode="lin" valueType="num">
                                      <p:cBhvr additive="sum">
                                        <p:cTn id="26" dur="200" decel="100000" autoRev="1" fill="hold">
                                          <p:stCondLst>
                                            <p:cond delay="600"/>
                                          </p:stCondLst>
                                        </p:cTn>
                                        <p:tgtEl>
                                          <p:spTgt spid="2">
                                            <p:txEl>
                                              <p:pRg st="5" end="5"/>
                                            </p:txEl>
                                          </p:spTgt>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from="(-#ppt_w/2)" to="(#ppt_x)" calcmode="lin" valueType="num">
                                      <p:cBhvr>
                                        <p:cTn id="31" dur="600" fill="hold">
                                          <p:stCondLst>
                                            <p:cond delay="0"/>
                                          </p:stCondLst>
                                        </p:cTn>
                                        <p:tgtEl>
                                          <p:spTgt spid="2">
                                            <p:txEl>
                                              <p:pRg st="6" end="6"/>
                                            </p:txEl>
                                          </p:spTgt>
                                        </p:tgtEl>
                                        <p:attrNameLst>
                                          <p:attrName>ppt_x</p:attrName>
                                        </p:attrNameLst>
                                      </p:cBhvr>
                                    </p:anim>
                                    <p:anim from="0" to="-1.0" calcmode="lin" valueType="num">
                                      <p:cBhvr>
                                        <p:cTn id="32" dur="200" decel="50000" autoRev="1" fill="hold">
                                          <p:stCondLst>
                                            <p:cond delay="600"/>
                                          </p:stCondLst>
                                        </p:cTn>
                                        <p:tgtEl>
                                          <p:spTgt spid="2">
                                            <p:txEl>
                                              <p:pRg st="6" end="6"/>
                                            </p:txEl>
                                          </p:spTgt>
                                        </p:tgtEl>
                                        <p:attrNameLst>
                                          <p:attrName>xshear</p:attrName>
                                        </p:attrNameLst>
                                      </p:cBhvr>
                                    </p:anim>
                                    <p:animScale>
                                      <p:cBhvr>
                                        <p:cTn id="33" dur="200" decel="100000" autoRev="1" fill="hold">
                                          <p:stCondLst>
                                            <p:cond delay="600"/>
                                          </p:stCondLst>
                                        </p:cTn>
                                        <p:tgtEl>
                                          <p:spTgt spid="2">
                                            <p:txEl>
                                              <p:pRg st="6" end="6"/>
                                            </p:txEl>
                                          </p:spTgt>
                                        </p:tgtEl>
                                      </p:cBhvr>
                                      <p:from x="100000" y="100000"/>
                                      <p:to x="80000" y="100000"/>
                                    </p:animScale>
                                    <p:anim by="(#ppt_h/3+#ppt_w*0.1)" calcmode="lin" valueType="num">
                                      <p:cBhvr additive="sum">
                                        <p:cTn id="34" dur="200" decel="100000" autoRev="1" fill="hold">
                                          <p:stCondLst>
                                            <p:cond delay="600"/>
                                          </p:stCondLst>
                                        </p:cTn>
                                        <p:tgtEl>
                                          <p:spTgt spid="2">
                                            <p:txEl>
                                              <p:pRg st="6" end="6"/>
                                            </p:txEl>
                                          </p:spTgt>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 from="(-#ppt_w/2)" to="(#ppt_x)" calcmode="lin" valueType="num">
                                      <p:cBhvr>
                                        <p:cTn id="39" dur="600" fill="hold">
                                          <p:stCondLst>
                                            <p:cond delay="0"/>
                                          </p:stCondLst>
                                        </p:cTn>
                                        <p:tgtEl>
                                          <p:spTgt spid="2">
                                            <p:txEl>
                                              <p:pRg st="7" end="7"/>
                                            </p:txEl>
                                          </p:spTgt>
                                        </p:tgtEl>
                                        <p:attrNameLst>
                                          <p:attrName>ppt_x</p:attrName>
                                        </p:attrNameLst>
                                      </p:cBhvr>
                                    </p:anim>
                                    <p:anim from="0" to="-1.0" calcmode="lin" valueType="num">
                                      <p:cBhvr>
                                        <p:cTn id="40" dur="200" decel="50000" autoRev="1" fill="hold">
                                          <p:stCondLst>
                                            <p:cond delay="600"/>
                                          </p:stCondLst>
                                        </p:cTn>
                                        <p:tgtEl>
                                          <p:spTgt spid="2">
                                            <p:txEl>
                                              <p:pRg st="7" end="7"/>
                                            </p:txEl>
                                          </p:spTgt>
                                        </p:tgtEl>
                                        <p:attrNameLst>
                                          <p:attrName>xshear</p:attrName>
                                        </p:attrNameLst>
                                      </p:cBhvr>
                                    </p:anim>
                                    <p:animScale>
                                      <p:cBhvr>
                                        <p:cTn id="41" dur="200" decel="100000" autoRev="1" fill="hold">
                                          <p:stCondLst>
                                            <p:cond delay="600"/>
                                          </p:stCondLst>
                                        </p:cTn>
                                        <p:tgtEl>
                                          <p:spTgt spid="2">
                                            <p:txEl>
                                              <p:pRg st="7" end="7"/>
                                            </p:txEl>
                                          </p:spTgt>
                                        </p:tgtEl>
                                      </p:cBhvr>
                                      <p:from x="100000" y="100000"/>
                                      <p:to x="80000" y="100000"/>
                                    </p:animScale>
                                    <p:anim by="(#ppt_h/3+#ppt_w*0.1)" calcmode="lin" valueType="num">
                                      <p:cBhvr additive="sum">
                                        <p:cTn id="42" dur="200" decel="100000" autoRev="1" fill="hold">
                                          <p:stCondLst>
                                            <p:cond delay="600"/>
                                          </p:stCondLst>
                                        </p:cTn>
                                        <p:tgtEl>
                                          <p:spTgt spid="2">
                                            <p:txEl>
                                              <p:pRg st="7" end="7"/>
                                            </p:txEl>
                                          </p:spTgt>
                                        </p:tgtEl>
                                        <p:attrNameLst>
                                          <p:attrName>ppt_x</p:attrName>
                                        </p:attrNameLst>
                                      </p:cBhvr>
                                    </p:anim>
                                  </p:childTnLst>
                                </p:cTn>
                              </p:par>
                            </p:childTnLst>
                          </p:cTn>
                        </p:par>
                      </p:childTnLst>
                    </p:cTn>
                  </p:par>
                  <p:par>
                    <p:cTn id="43" fill="hold">
                      <p:stCondLst>
                        <p:cond delay="indefinite"/>
                      </p:stCondLst>
                      <p:childTnLst>
                        <p:par>
                          <p:cTn id="44" fill="hold">
                            <p:stCondLst>
                              <p:cond delay="0"/>
                            </p:stCondLst>
                            <p:childTnLst>
                              <p:par>
                                <p:cTn id="45" presetID="34"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 from="(-#ppt_w/2)" to="(#ppt_x)" calcmode="lin" valueType="num">
                                      <p:cBhvr>
                                        <p:cTn id="47" dur="600" fill="hold">
                                          <p:stCondLst>
                                            <p:cond delay="0"/>
                                          </p:stCondLst>
                                        </p:cTn>
                                        <p:tgtEl>
                                          <p:spTgt spid="2">
                                            <p:txEl>
                                              <p:pRg st="8" end="8"/>
                                            </p:txEl>
                                          </p:spTgt>
                                        </p:tgtEl>
                                        <p:attrNameLst>
                                          <p:attrName>ppt_x</p:attrName>
                                        </p:attrNameLst>
                                      </p:cBhvr>
                                    </p:anim>
                                    <p:anim from="0" to="-1.0" calcmode="lin" valueType="num">
                                      <p:cBhvr>
                                        <p:cTn id="48" dur="200" decel="50000" autoRev="1" fill="hold">
                                          <p:stCondLst>
                                            <p:cond delay="600"/>
                                          </p:stCondLst>
                                        </p:cTn>
                                        <p:tgtEl>
                                          <p:spTgt spid="2">
                                            <p:txEl>
                                              <p:pRg st="8" end="8"/>
                                            </p:txEl>
                                          </p:spTgt>
                                        </p:tgtEl>
                                        <p:attrNameLst>
                                          <p:attrName>xshear</p:attrName>
                                        </p:attrNameLst>
                                      </p:cBhvr>
                                    </p:anim>
                                    <p:animScale>
                                      <p:cBhvr>
                                        <p:cTn id="49" dur="200" decel="100000" autoRev="1" fill="hold">
                                          <p:stCondLst>
                                            <p:cond delay="600"/>
                                          </p:stCondLst>
                                        </p:cTn>
                                        <p:tgtEl>
                                          <p:spTgt spid="2">
                                            <p:txEl>
                                              <p:pRg st="8" end="8"/>
                                            </p:txEl>
                                          </p:spTgt>
                                        </p:tgtEl>
                                      </p:cBhvr>
                                      <p:from x="100000" y="100000"/>
                                      <p:to x="80000" y="100000"/>
                                    </p:animScale>
                                    <p:anim by="(#ppt_h/3+#ppt_w*0.1)" calcmode="lin" valueType="num">
                                      <p:cBhvr additive="sum">
                                        <p:cTn id="50" dur="200" decel="100000" autoRev="1" fill="hold">
                                          <p:stCondLst>
                                            <p:cond delay="600"/>
                                          </p:stCondLst>
                                        </p:cTn>
                                        <p:tgtEl>
                                          <p:spTgt spid="2">
                                            <p:txEl>
                                              <p:pRg st="8" end="8"/>
                                            </p:txEl>
                                          </p:spTgt>
                                        </p:tgtEl>
                                        <p:attrNameLst>
                                          <p:attrName>ppt_x</p:attrName>
                                        </p:attrNameLst>
                                      </p:cBhvr>
                                    </p:anim>
                                  </p:childTnLst>
                                </p:cTn>
                              </p:par>
                            </p:childTnLst>
                          </p:cTn>
                        </p:par>
                      </p:childTnLst>
                    </p:cTn>
                  </p:par>
                  <p:par>
                    <p:cTn id="51" fill="hold">
                      <p:stCondLst>
                        <p:cond delay="indefinite"/>
                      </p:stCondLst>
                      <p:childTnLst>
                        <p:par>
                          <p:cTn id="52" fill="hold">
                            <p:stCondLst>
                              <p:cond delay="0"/>
                            </p:stCondLst>
                            <p:childTnLst>
                              <p:par>
                                <p:cTn id="53" presetID="34" presetClass="entr" presetSubtype="0" fill="hold" nodeType="clickEffect">
                                  <p:stCondLst>
                                    <p:cond delay="0"/>
                                  </p:stCondLst>
                                  <p:childTnLst>
                                    <p:set>
                                      <p:cBhvr>
                                        <p:cTn id="54" dur="1" fill="hold">
                                          <p:stCondLst>
                                            <p:cond delay="0"/>
                                          </p:stCondLst>
                                        </p:cTn>
                                        <p:tgtEl>
                                          <p:spTgt spid="2">
                                            <p:txEl>
                                              <p:pRg st="9" end="9"/>
                                            </p:txEl>
                                          </p:spTgt>
                                        </p:tgtEl>
                                        <p:attrNameLst>
                                          <p:attrName>style.visibility</p:attrName>
                                        </p:attrNameLst>
                                      </p:cBhvr>
                                      <p:to>
                                        <p:strVal val="visible"/>
                                      </p:to>
                                    </p:set>
                                    <p:anim from="(-#ppt_w/2)" to="(#ppt_x)" calcmode="lin" valueType="num">
                                      <p:cBhvr>
                                        <p:cTn id="55" dur="600" fill="hold">
                                          <p:stCondLst>
                                            <p:cond delay="0"/>
                                          </p:stCondLst>
                                        </p:cTn>
                                        <p:tgtEl>
                                          <p:spTgt spid="2">
                                            <p:txEl>
                                              <p:pRg st="9" end="9"/>
                                            </p:txEl>
                                          </p:spTgt>
                                        </p:tgtEl>
                                        <p:attrNameLst>
                                          <p:attrName>ppt_x</p:attrName>
                                        </p:attrNameLst>
                                      </p:cBhvr>
                                    </p:anim>
                                    <p:anim from="0" to="-1.0" calcmode="lin" valueType="num">
                                      <p:cBhvr>
                                        <p:cTn id="56" dur="200" decel="50000" autoRev="1" fill="hold">
                                          <p:stCondLst>
                                            <p:cond delay="600"/>
                                          </p:stCondLst>
                                        </p:cTn>
                                        <p:tgtEl>
                                          <p:spTgt spid="2">
                                            <p:txEl>
                                              <p:pRg st="9" end="9"/>
                                            </p:txEl>
                                          </p:spTgt>
                                        </p:tgtEl>
                                        <p:attrNameLst>
                                          <p:attrName>xshear</p:attrName>
                                        </p:attrNameLst>
                                      </p:cBhvr>
                                    </p:anim>
                                    <p:animScale>
                                      <p:cBhvr>
                                        <p:cTn id="57" dur="200" decel="100000" autoRev="1" fill="hold">
                                          <p:stCondLst>
                                            <p:cond delay="600"/>
                                          </p:stCondLst>
                                        </p:cTn>
                                        <p:tgtEl>
                                          <p:spTgt spid="2">
                                            <p:txEl>
                                              <p:pRg st="9" end="9"/>
                                            </p:txEl>
                                          </p:spTgt>
                                        </p:tgtEl>
                                      </p:cBhvr>
                                      <p:from x="100000" y="100000"/>
                                      <p:to x="80000" y="100000"/>
                                    </p:animScale>
                                    <p:anim by="(#ppt_h/3+#ppt_w*0.1)" calcmode="lin" valueType="num">
                                      <p:cBhvr additive="sum">
                                        <p:cTn id="58" dur="200" decel="100000" autoRev="1" fill="hold">
                                          <p:stCondLst>
                                            <p:cond delay="600"/>
                                          </p:stCondLst>
                                        </p:cTn>
                                        <p:tgtEl>
                                          <p:spTgt spid="2">
                                            <p:txEl>
                                              <p:pRg st="9" end="9"/>
                                            </p:txEl>
                                          </p:spTgt>
                                        </p:tgtEl>
                                        <p:attrNameLst>
                                          <p:attrName>ppt_x</p:attrName>
                                        </p:attrNameLst>
                                      </p:cBhvr>
                                    </p:anim>
                                  </p:childTnLst>
                                </p:cTn>
                              </p:par>
                            </p:childTnLst>
                          </p:cTn>
                        </p:par>
                      </p:childTnLst>
                    </p:cTn>
                  </p:par>
                  <p:par>
                    <p:cTn id="59" fill="hold">
                      <p:stCondLst>
                        <p:cond delay="indefinite"/>
                      </p:stCondLst>
                      <p:childTnLst>
                        <p:par>
                          <p:cTn id="60" fill="hold">
                            <p:stCondLst>
                              <p:cond delay="0"/>
                            </p:stCondLst>
                            <p:childTnLst>
                              <p:par>
                                <p:cTn id="61" presetID="34" presetClass="entr" presetSubtype="0" fill="hold" nodeType="clickEffect">
                                  <p:stCondLst>
                                    <p:cond delay="0"/>
                                  </p:stCondLst>
                                  <p:childTnLst>
                                    <p:set>
                                      <p:cBhvr>
                                        <p:cTn id="62" dur="1" fill="hold">
                                          <p:stCondLst>
                                            <p:cond delay="0"/>
                                          </p:stCondLst>
                                        </p:cTn>
                                        <p:tgtEl>
                                          <p:spTgt spid="2">
                                            <p:txEl>
                                              <p:pRg st="10" end="10"/>
                                            </p:txEl>
                                          </p:spTgt>
                                        </p:tgtEl>
                                        <p:attrNameLst>
                                          <p:attrName>style.visibility</p:attrName>
                                        </p:attrNameLst>
                                      </p:cBhvr>
                                      <p:to>
                                        <p:strVal val="visible"/>
                                      </p:to>
                                    </p:set>
                                    <p:anim from="(-#ppt_w/2)" to="(#ppt_x)" calcmode="lin" valueType="num">
                                      <p:cBhvr>
                                        <p:cTn id="63" dur="600" fill="hold">
                                          <p:stCondLst>
                                            <p:cond delay="0"/>
                                          </p:stCondLst>
                                        </p:cTn>
                                        <p:tgtEl>
                                          <p:spTgt spid="2">
                                            <p:txEl>
                                              <p:pRg st="10" end="10"/>
                                            </p:txEl>
                                          </p:spTgt>
                                        </p:tgtEl>
                                        <p:attrNameLst>
                                          <p:attrName>ppt_x</p:attrName>
                                        </p:attrNameLst>
                                      </p:cBhvr>
                                    </p:anim>
                                    <p:anim from="0" to="-1.0" calcmode="lin" valueType="num">
                                      <p:cBhvr>
                                        <p:cTn id="64" dur="200" decel="50000" autoRev="1" fill="hold">
                                          <p:stCondLst>
                                            <p:cond delay="600"/>
                                          </p:stCondLst>
                                        </p:cTn>
                                        <p:tgtEl>
                                          <p:spTgt spid="2">
                                            <p:txEl>
                                              <p:pRg st="10" end="10"/>
                                            </p:txEl>
                                          </p:spTgt>
                                        </p:tgtEl>
                                        <p:attrNameLst>
                                          <p:attrName>xshear</p:attrName>
                                        </p:attrNameLst>
                                      </p:cBhvr>
                                    </p:anim>
                                    <p:animScale>
                                      <p:cBhvr>
                                        <p:cTn id="65" dur="200" decel="100000" autoRev="1" fill="hold">
                                          <p:stCondLst>
                                            <p:cond delay="600"/>
                                          </p:stCondLst>
                                        </p:cTn>
                                        <p:tgtEl>
                                          <p:spTgt spid="2">
                                            <p:txEl>
                                              <p:pRg st="10" end="10"/>
                                            </p:txEl>
                                          </p:spTgt>
                                        </p:tgtEl>
                                      </p:cBhvr>
                                      <p:from x="100000" y="100000"/>
                                      <p:to x="80000" y="100000"/>
                                    </p:animScale>
                                    <p:anim by="(#ppt_h/3+#ppt_w*0.1)" calcmode="lin" valueType="num">
                                      <p:cBhvr additive="sum">
                                        <p:cTn id="66" dur="200" decel="100000" autoRev="1" fill="hold">
                                          <p:stCondLst>
                                            <p:cond delay="600"/>
                                          </p:stCondLst>
                                        </p:cTn>
                                        <p:tgtEl>
                                          <p:spTgt spid="2">
                                            <p:txEl>
                                              <p:pRg st="10" end="10"/>
                                            </p:txEl>
                                          </p:spTgt>
                                        </p:tgtEl>
                                        <p:attrNameLst>
                                          <p:attrName>ppt_x</p:attrName>
                                        </p:attrNameLst>
                                      </p:cBhvr>
                                    </p:anim>
                                  </p:childTnLst>
                                </p:cTn>
                              </p:par>
                            </p:childTnLst>
                          </p:cTn>
                        </p:par>
                      </p:childTnLst>
                    </p:cTn>
                  </p:par>
                  <p:par>
                    <p:cTn id="67" fill="hold">
                      <p:stCondLst>
                        <p:cond delay="indefinite"/>
                      </p:stCondLst>
                      <p:childTnLst>
                        <p:par>
                          <p:cTn id="68" fill="hold">
                            <p:stCondLst>
                              <p:cond delay="0"/>
                            </p:stCondLst>
                            <p:childTnLst>
                              <p:par>
                                <p:cTn id="69" presetID="34" presetClass="entr" presetSubtype="0" fill="hold" nodeType="clickEffect">
                                  <p:stCondLst>
                                    <p:cond delay="0"/>
                                  </p:stCondLst>
                                  <p:childTnLst>
                                    <p:set>
                                      <p:cBhvr>
                                        <p:cTn id="70" dur="1" fill="hold">
                                          <p:stCondLst>
                                            <p:cond delay="0"/>
                                          </p:stCondLst>
                                        </p:cTn>
                                        <p:tgtEl>
                                          <p:spTgt spid="2">
                                            <p:txEl>
                                              <p:pRg st="11" end="11"/>
                                            </p:txEl>
                                          </p:spTgt>
                                        </p:tgtEl>
                                        <p:attrNameLst>
                                          <p:attrName>style.visibility</p:attrName>
                                        </p:attrNameLst>
                                      </p:cBhvr>
                                      <p:to>
                                        <p:strVal val="visible"/>
                                      </p:to>
                                    </p:set>
                                    <p:anim from="(-#ppt_w/2)" to="(#ppt_x)" calcmode="lin" valueType="num">
                                      <p:cBhvr>
                                        <p:cTn id="71" dur="600" fill="hold">
                                          <p:stCondLst>
                                            <p:cond delay="0"/>
                                          </p:stCondLst>
                                        </p:cTn>
                                        <p:tgtEl>
                                          <p:spTgt spid="2">
                                            <p:txEl>
                                              <p:pRg st="11" end="11"/>
                                            </p:txEl>
                                          </p:spTgt>
                                        </p:tgtEl>
                                        <p:attrNameLst>
                                          <p:attrName>ppt_x</p:attrName>
                                        </p:attrNameLst>
                                      </p:cBhvr>
                                    </p:anim>
                                    <p:anim from="0" to="-1.0" calcmode="lin" valueType="num">
                                      <p:cBhvr>
                                        <p:cTn id="72" dur="200" decel="50000" autoRev="1" fill="hold">
                                          <p:stCondLst>
                                            <p:cond delay="600"/>
                                          </p:stCondLst>
                                        </p:cTn>
                                        <p:tgtEl>
                                          <p:spTgt spid="2">
                                            <p:txEl>
                                              <p:pRg st="11" end="11"/>
                                            </p:txEl>
                                          </p:spTgt>
                                        </p:tgtEl>
                                        <p:attrNameLst>
                                          <p:attrName>xshear</p:attrName>
                                        </p:attrNameLst>
                                      </p:cBhvr>
                                    </p:anim>
                                    <p:animScale>
                                      <p:cBhvr>
                                        <p:cTn id="73" dur="200" decel="100000" autoRev="1" fill="hold">
                                          <p:stCondLst>
                                            <p:cond delay="600"/>
                                          </p:stCondLst>
                                        </p:cTn>
                                        <p:tgtEl>
                                          <p:spTgt spid="2">
                                            <p:txEl>
                                              <p:pRg st="11" end="11"/>
                                            </p:txEl>
                                          </p:spTgt>
                                        </p:tgtEl>
                                      </p:cBhvr>
                                      <p:from x="100000" y="100000"/>
                                      <p:to x="80000" y="100000"/>
                                    </p:animScale>
                                    <p:anim by="(#ppt_h/3+#ppt_w*0.1)" calcmode="lin" valueType="num">
                                      <p:cBhvr additive="sum">
                                        <p:cTn id="74" dur="200" decel="100000" autoRev="1" fill="hold">
                                          <p:stCondLst>
                                            <p:cond delay="600"/>
                                          </p:stCondLst>
                                        </p:cTn>
                                        <p:tgtEl>
                                          <p:spTgt spid="2">
                                            <p:txEl>
                                              <p:pRg st="11" end="11"/>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Microsoft Word</a:t>
            </a:r>
            <a:endParaRPr lang="en-US" sz="4800" b="1" dirty="0"/>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sz="4400" b="1" dirty="0" smtClean="0"/>
          </a:p>
          <a:p>
            <a:pPr algn="ctr"/>
            <a:r>
              <a:rPr lang="en-US" sz="4400" b="1" dirty="0" smtClean="0"/>
              <a:t>Voice Recognition</a:t>
            </a:r>
          </a:p>
          <a:p>
            <a:pPr algn="ctr"/>
            <a:r>
              <a:rPr lang="en-US" sz="4400" b="1" dirty="0" smtClean="0"/>
              <a:t> </a:t>
            </a:r>
            <a:endParaRPr lang="en-US" sz="4400" b="1" dirty="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n-US" sz="4400" b="1" dirty="0" smtClean="0"/>
          </a:p>
          <a:p>
            <a:pPr algn="ctr"/>
            <a:r>
              <a:rPr lang="en-US" sz="4400" b="1" dirty="0" smtClean="0"/>
              <a:t>Auto Summarize</a:t>
            </a:r>
          </a:p>
          <a:p>
            <a:pPr algn="ctr"/>
            <a:r>
              <a:rPr lang="en-US" sz="4400" b="1" dirty="0" smtClean="0"/>
              <a:t> </a:t>
            </a:r>
            <a:endParaRPr lang="en-US" sz="4400" b="1" dirty="0"/>
          </a:p>
        </p:txBody>
      </p:sp>
      <p:sp>
        <p:nvSpPr>
          <p:cNvPr id="10" name="TextBox 9"/>
          <p:cNvSpPr txBox="1"/>
          <p:nvPr/>
        </p:nvSpPr>
        <p:spPr>
          <a:xfrm>
            <a:off x="381000" y="6019800"/>
            <a:ext cx="762000" cy="523220"/>
          </a:xfrm>
          <a:prstGeom prst="rect">
            <a:avLst/>
          </a:prstGeom>
          <a:noFill/>
        </p:spPr>
        <p:txBody>
          <a:bodyPr wrap="square" rtlCol="0">
            <a:spAutoFit/>
          </a:bodyPr>
          <a:lstStyle/>
          <a:p>
            <a:pPr algn="ctr"/>
            <a:r>
              <a:rPr lang="en-US" sz="2800" dirty="0" smtClean="0"/>
              <a:t>1</a:t>
            </a:r>
            <a:endParaRPr lang="en-US" dirty="0"/>
          </a:p>
        </p:txBody>
      </p:sp>
      <p:sp>
        <p:nvSpPr>
          <p:cNvPr id="9" name="TextBox 8"/>
          <p:cNvSpPr txBox="1"/>
          <p:nvPr/>
        </p:nvSpPr>
        <p:spPr>
          <a:xfrm>
            <a:off x="0" y="0"/>
            <a:ext cx="762000" cy="523220"/>
          </a:xfrm>
          <a:prstGeom prst="rect">
            <a:avLst/>
          </a:prstGeom>
          <a:noFill/>
        </p:spPr>
        <p:txBody>
          <a:bodyPr wrap="square" rtlCol="0">
            <a:spAutoFit/>
          </a:bodyPr>
          <a:lstStyle/>
          <a:p>
            <a:pPr algn="ctr"/>
            <a:r>
              <a:rPr lang="en-US" sz="2800" dirty="0" smtClean="0"/>
              <a:t>14</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1000"/>
                                        <p:tgtEl>
                                          <p:spTgt spid="4"/>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4"/>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1000"/>
                                        <p:tgtEl>
                                          <p:spTgt spid="7"/>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Outlook</a:t>
            </a:r>
            <a:endParaRPr lang="en-US" sz="4800" b="1" dirty="0"/>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400" b="1" dirty="0"/>
              <a:t>Signature Block with Disclosure Statement </a:t>
            </a:r>
            <a:endParaRPr lang="en-US" sz="4400" b="1" dirty="0" smtClean="0"/>
          </a:p>
          <a:p>
            <a:pPr algn="ctr"/>
            <a:endParaRPr lang="en-US" sz="4400" b="1" dirty="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4400" b="1" dirty="0"/>
              <a:t>Set up Rules </a:t>
            </a:r>
            <a:endParaRPr lang="en-US" sz="4400" b="1" dirty="0" smtClean="0"/>
          </a:p>
          <a:p>
            <a:pPr algn="ctr"/>
            <a:r>
              <a:rPr lang="en-US" sz="4400" b="1" dirty="0" smtClean="0"/>
              <a:t>to </a:t>
            </a:r>
            <a:r>
              <a:rPr lang="en-US" sz="4400" b="1" dirty="0"/>
              <a:t>Block </a:t>
            </a:r>
            <a:r>
              <a:rPr lang="en-US" sz="4400" b="1" dirty="0" smtClean="0"/>
              <a:t>Mail with Specific </a:t>
            </a:r>
            <a:r>
              <a:rPr lang="en-US" sz="4400" b="1" dirty="0"/>
              <a:t>W</a:t>
            </a:r>
            <a:r>
              <a:rPr lang="en-US" sz="4400" b="1" dirty="0" smtClean="0"/>
              <a:t>ords/Organize</a:t>
            </a:r>
            <a:endParaRPr lang="en-US" sz="4400" b="1" dirty="0"/>
          </a:p>
        </p:txBody>
      </p:sp>
      <p:sp>
        <p:nvSpPr>
          <p:cNvPr id="8" name="Smiley Face 7">
            <a:hlinkClick r:id="rId3"/>
          </p:cNvPr>
          <p:cNvSpPr/>
          <p:nvPr/>
        </p:nvSpPr>
        <p:spPr>
          <a:xfrm>
            <a:off x="19812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TextBox 9"/>
          <p:cNvSpPr txBox="1"/>
          <p:nvPr/>
        </p:nvSpPr>
        <p:spPr>
          <a:xfrm>
            <a:off x="381000" y="6019800"/>
            <a:ext cx="762000" cy="523220"/>
          </a:xfrm>
          <a:prstGeom prst="rect">
            <a:avLst/>
          </a:prstGeom>
          <a:noFill/>
        </p:spPr>
        <p:txBody>
          <a:bodyPr wrap="square" rtlCol="0">
            <a:spAutoFit/>
          </a:bodyPr>
          <a:lstStyle/>
          <a:p>
            <a:pPr algn="ctr"/>
            <a:r>
              <a:rPr lang="en-US" sz="2800" dirty="0" smtClean="0"/>
              <a:t>1</a:t>
            </a:r>
            <a:endParaRPr lang="en-US" dirty="0"/>
          </a:p>
        </p:txBody>
      </p:sp>
      <p:sp>
        <p:nvSpPr>
          <p:cNvPr id="11" name="TextBox 10"/>
          <p:cNvSpPr txBox="1"/>
          <p:nvPr/>
        </p:nvSpPr>
        <p:spPr>
          <a:xfrm>
            <a:off x="0" y="0"/>
            <a:ext cx="762000" cy="523220"/>
          </a:xfrm>
          <a:prstGeom prst="rect">
            <a:avLst/>
          </a:prstGeom>
          <a:noFill/>
        </p:spPr>
        <p:txBody>
          <a:bodyPr wrap="square" rtlCol="0">
            <a:spAutoFit/>
          </a:bodyPr>
          <a:lstStyle/>
          <a:p>
            <a:pPr algn="ctr"/>
            <a:r>
              <a:rPr lang="en-US" sz="2800" dirty="0" smtClean="0"/>
              <a:t>15</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1000"/>
                                        <p:tgtEl>
                                          <p:spTgt spid="4"/>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4"/>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1000"/>
                                        <p:tgtEl>
                                          <p:spTgt spid="7"/>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12</a:t>
            </a:fld>
            <a:endParaRPr lang="en-US" dirty="0"/>
          </a:p>
        </p:txBody>
      </p:sp>
      <p:pic>
        <p:nvPicPr>
          <p:cNvPr id="4" name="Picture 3"/>
          <p:cNvPicPr>
            <a:picLocks noChangeAspect="1"/>
          </p:cNvPicPr>
          <p:nvPr/>
        </p:nvPicPr>
        <p:blipFill>
          <a:blip r:embed="rId2"/>
          <a:stretch>
            <a:fillRect/>
          </a:stretch>
        </p:blipFill>
        <p:spPr>
          <a:xfrm>
            <a:off x="1676400" y="609600"/>
            <a:ext cx="5486400" cy="5472511"/>
          </a:xfrm>
          <a:prstGeom prst="rect">
            <a:avLst/>
          </a:prstGeom>
        </p:spPr>
      </p:pic>
    </p:spTree>
    <p:extLst>
      <p:ext uri="{BB962C8B-B14F-4D97-AF65-F5344CB8AC3E}">
        <p14:creationId xmlns:p14="http://schemas.microsoft.com/office/powerpoint/2010/main" val="6421733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Useful Web Site</a:t>
            </a:r>
            <a:endParaRPr lang="en-US" sz="4800" b="1" dirty="0"/>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sz="4400" b="1" dirty="0" smtClean="0"/>
          </a:p>
          <a:p>
            <a:pPr algn="ctr"/>
            <a:r>
              <a:rPr lang="en-US" sz="4400" b="1" dirty="0" smtClean="0"/>
              <a:t>Skype</a:t>
            </a:r>
          </a:p>
          <a:p>
            <a:pPr algn="ctr"/>
            <a:endParaRPr lang="en-US" sz="4400" b="1" dirty="0" smtClean="0"/>
          </a:p>
          <a:p>
            <a:pPr algn="ctr"/>
            <a:endParaRPr lang="en-US" sz="4400" b="1" dirty="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n-US" sz="4400" b="1" dirty="0" smtClean="0"/>
          </a:p>
          <a:p>
            <a:pPr algn="ctr"/>
            <a:r>
              <a:rPr lang="en-US" sz="4400" b="1" dirty="0" smtClean="0"/>
              <a:t>Linked-in </a:t>
            </a:r>
          </a:p>
          <a:p>
            <a:pPr algn="ctr"/>
            <a:endParaRPr lang="en-US" sz="4400" b="1" dirty="0" smtClean="0"/>
          </a:p>
          <a:p>
            <a:pPr algn="ctr"/>
            <a:endParaRPr lang="en-US" sz="4400" b="1" dirty="0"/>
          </a:p>
        </p:txBody>
      </p:sp>
      <p:sp>
        <p:nvSpPr>
          <p:cNvPr id="9" name="Smiley Face 8">
            <a:hlinkClick r:id="rId3"/>
          </p:cNvPr>
          <p:cNvSpPr/>
          <p:nvPr/>
        </p:nvSpPr>
        <p:spPr>
          <a:xfrm>
            <a:off x="19812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Smiley Face 9">
            <a:hlinkClick r:id="rId4"/>
          </p:cNvPr>
          <p:cNvSpPr/>
          <p:nvPr/>
        </p:nvSpPr>
        <p:spPr>
          <a:xfrm>
            <a:off x="62484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1" name="TextBox 10"/>
          <p:cNvSpPr txBox="1"/>
          <p:nvPr/>
        </p:nvSpPr>
        <p:spPr>
          <a:xfrm>
            <a:off x="381000" y="6019800"/>
            <a:ext cx="762000" cy="523220"/>
          </a:xfrm>
          <a:prstGeom prst="rect">
            <a:avLst/>
          </a:prstGeom>
          <a:noFill/>
        </p:spPr>
        <p:txBody>
          <a:bodyPr wrap="square" rtlCol="0">
            <a:spAutoFit/>
          </a:bodyPr>
          <a:lstStyle/>
          <a:p>
            <a:pPr algn="ctr"/>
            <a:r>
              <a:rPr lang="en-US" sz="2800" dirty="0" smtClean="0"/>
              <a:t>1</a:t>
            </a:r>
            <a:endParaRPr lang="en-US" dirty="0"/>
          </a:p>
        </p:txBody>
      </p:sp>
      <p:sp>
        <p:nvSpPr>
          <p:cNvPr id="12" name="TextBox 11"/>
          <p:cNvSpPr txBox="1"/>
          <p:nvPr/>
        </p:nvSpPr>
        <p:spPr>
          <a:xfrm>
            <a:off x="0" y="0"/>
            <a:ext cx="762000" cy="523220"/>
          </a:xfrm>
          <a:prstGeom prst="rect">
            <a:avLst/>
          </a:prstGeom>
          <a:noFill/>
        </p:spPr>
        <p:txBody>
          <a:bodyPr wrap="square" rtlCol="0">
            <a:spAutoFit/>
          </a:bodyPr>
          <a:lstStyle/>
          <a:p>
            <a:pPr algn="ctr"/>
            <a:r>
              <a:rPr lang="en-US" sz="2800" dirty="0" smtClean="0"/>
              <a:t>27</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1000"/>
                                        <p:tgtEl>
                                          <p:spTgt spid="4"/>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4"/>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1000"/>
                                        <p:tgtEl>
                                          <p:spTgt spid="7"/>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Media Player</a:t>
            </a:r>
            <a:endParaRPr lang="en-US" sz="4800" b="1" dirty="0"/>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sz="4400" b="1" dirty="0" smtClean="0"/>
          </a:p>
          <a:p>
            <a:pPr algn="ctr"/>
            <a:r>
              <a:rPr lang="en-US" sz="4400" b="1" dirty="0" smtClean="0"/>
              <a:t>Rip </a:t>
            </a:r>
            <a:r>
              <a:rPr lang="en-US" sz="4400" b="1" dirty="0"/>
              <a:t>and Burn CDs </a:t>
            </a:r>
            <a:endParaRPr lang="en-US" sz="4400" b="1" dirty="0" smtClean="0"/>
          </a:p>
          <a:p>
            <a:pPr algn="ctr"/>
            <a:endParaRPr lang="en-US" sz="4400" b="1" dirty="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4400" b="1" dirty="0"/>
              <a:t>Create Playlist, Sync to </a:t>
            </a:r>
            <a:r>
              <a:rPr lang="en-US" sz="4400" b="1" dirty="0" smtClean="0"/>
              <a:t>Your MP3 Device,</a:t>
            </a:r>
          </a:p>
          <a:p>
            <a:pPr algn="ctr"/>
            <a:r>
              <a:rPr lang="en-US" sz="4400" b="1" dirty="0" smtClean="0"/>
              <a:t>Avoid </a:t>
            </a:r>
            <a:r>
              <a:rPr lang="en-US" sz="4400" b="1" dirty="0" err="1" smtClean="0"/>
              <a:t>DiePods</a:t>
            </a:r>
            <a:endParaRPr lang="en-US" sz="4400" b="1" dirty="0"/>
          </a:p>
        </p:txBody>
      </p:sp>
      <p:sp>
        <p:nvSpPr>
          <p:cNvPr id="9" name="Smiley Face 8">
            <a:hlinkClick r:id="rId3"/>
          </p:cNvPr>
          <p:cNvSpPr/>
          <p:nvPr/>
        </p:nvSpPr>
        <p:spPr>
          <a:xfrm>
            <a:off x="62484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TextBox 9"/>
          <p:cNvSpPr txBox="1"/>
          <p:nvPr/>
        </p:nvSpPr>
        <p:spPr>
          <a:xfrm>
            <a:off x="381000" y="6019800"/>
            <a:ext cx="762000" cy="523220"/>
          </a:xfrm>
          <a:prstGeom prst="rect">
            <a:avLst/>
          </a:prstGeom>
          <a:noFill/>
        </p:spPr>
        <p:txBody>
          <a:bodyPr wrap="square" rtlCol="0">
            <a:spAutoFit/>
          </a:bodyPr>
          <a:lstStyle/>
          <a:p>
            <a:pPr algn="ctr"/>
            <a:r>
              <a:rPr lang="en-US" sz="2800" dirty="0" smtClean="0"/>
              <a:t>1</a:t>
            </a:r>
            <a:endParaRPr lang="en-US" dirty="0"/>
          </a:p>
        </p:txBody>
      </p:sp>
      <p:sp>
        <p:nvSpPr>
          <p:cNvPr id="11" name="TextBox 10"/>
          <p:cNvSpPr txBox="1"/>
          <p:nvPr/>
        </p:nvSpPr>
        <p:spPr>
          <a:xfrm>
            <a:off x="0" y="0"/>
            <a:ext cx="762000" cy="523220"/>
          </a:xfrm>
          <a:prstGeom prst="rect">
            <a:avLst/>
          </a:prstGeom>
          <a:noFill/>
        </p:spPr>
        <p:txBody>
          <a:bodyPr wrap="square" rtlCol="0">
            <a:spAutoFit/>
          </a:bodyPr>
          <a:lstStyle/>
          <a:p>
            <a:pPr algn="ctr"/>
            <a:r>
              <a:rPr lang="en-US" sz="2800" dirty="0" smtClean="0"/>
              <a:t>16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1000"/>
                                        <p:tgtEl>
                                          <p:spTgt spid="4"/>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4"/>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1000"/>
                                        <p:tgtEl>
                                          <p:spTgt spid="7"/>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a:t>Fun Web Sites</a:t>
            </a:r>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sz="4400" b="1" dirty="0" smtClean="0"/>
          </a:p>
          <a:p>
            <a:pPr algn="ctr"/>
            <a:r>
              <a:rPr lang="en-US" sz="4400" b="1" dirty="0" smtClean="0"/>
              <a:t>Police </a:t>
            </a:r>
            <a:r>
              <a:rPr lang="en-US" sz="4400" b="1" dirty="0"/>
              <a:t>and Fire Scanners </a:t>
            </a:r>
            <a:endParaRPr lang="en-US" sz="4400" b="1" dirty="0" smtClean="0"/>
          </a:p>
          <a:p>
            <a:pPr algn="ctr"/>
            <a:endParaRPr lang="en-US" sz="4400" b="1" dirty="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4400" b="1" dirty="0" smtClean="0"/>
              <a:t>Magic 8 Ball </a:t>
            </a:r>
          </a:p>
          <a:p>
            <a:pPr algn="ctr"/>
            <a:r>
              <a:rPr lang="en-US" sz="4400" b="1" dirty="0" smtClean="0"/>
              <a:t>or </a:t>
            </a:r>
          </a:p>
          <a:p>
            <a:pPr algn="ctr"/>
            <a:r>
              <a:rPr lang="en-US" sz="4400" b="1" dirty="0" smtClean="0"/>
              <a:t>Bubble Wrap</a:t>
            </a:r>
          </a:p>
          <a:p>
            <a:pPr algn="ctr"/>
            <a:endParaRPr lang="en-US" sz="4400" b="1" dirty="0"/>
          </a:p>
        </p:txBody>
      </p:sp>
      <p:sp>
        <p:nvSpPr>
          <p:cNvPr id="8" name="Smiley Face 7">
            <a:hlinkClick r:id="rId3"/>
          </p:cNvPr>
          <p:cNvSpPr/>
          <p:nvPr/>
        </p:nvSpPr>
        <p:spPr>
          <a:xfrm>
            <a:off x="19812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Smiley Face 8">
            <a:hlinkClick r:id="rId4"/>
          </p:cNvPr>
          <p:cNvSpPr/>
          <p:nvPr/>
        </p:nvSpPr>
        <p:spPr>
          <a:xfrm>
            <a:off x="62484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Smiley Face 9">
            <a:hlinkClick r:id="rId5"/>
          </p:cNvPr>
          <p:cNvSpPr/>
          <p:nvPr/>
        </p:nvSpPr>
        <p:spPr>
          <a:xfrm>
            <a:off x="70866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1" name="TextBox 10"/>
          <p:cNvSpPr txBox="1"/>
          <p:nvPr/>
        </p:nvSpPr>
        <p:spPr>
          <a:xfrm>
            <a:off x="8001000" y="6019800"/>
            <a:ext cx="762000" cy="523220"/>
          </a:xfrm>
          <a:prstGeom prst="rect">
            <a:avLst/>
          </a:prstGeom>
          <a:noFill/>
        </p:spPr>
        <p:txBody>
          <a:bodyPr wrap="square" rtlCol="0">
            <a:spAutoFit/>
          </a:bodyPr>
          <a:lstStyle/>
          <a:p>
            <a:pPr algn="ctr"/>
            <a:r>
              <a:rPr lang="en-US" sz="2800" dirty="0" smtClean="0"/>
              <a:t>1</a:t>
            </a:r>
            <a:endParaRPr lang="en-US" dirty="0"/>
          </a:p>
        </p:txBody>
      </p:sp>
      <p:sp>
        <p:nvSpPr>
          <p:cNvPr id="12" name="TextBox 11"/>
          <p:cNvSpPr txBox="1"/>
          <p:nvPr/>
        </p:nvSpPr>
        <p:spPr>
          <a:xfrm>
            <a:off x="0" y="0"/>
            <a:ext cx="762000" cy="523220"/>
          </a:xfrm>
          <a:prstGeom prst="rect">
            <a:avLst/>
          </a:prstGeom>
          <a:noFill/>
        </p:spPr>
        <p:txBody>
          <a:bodyPr wrap="square" rtlCol="0">
            <a:spAutoFit/>
          </a:bodyPr>
          <a:lstStyle/>
          <a:p>
            <a:pPr algn="ctr"/>
            <a:r>
              <a:rPr lang="en-US" sz="2800" dirty="0" smtClean="0"/>
              <a:t>17</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1000"/>
                                        <p:tgtEl>
                                          <p:spTgt spid="7"/>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7"/>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1000"/>
                                        <p:tgtEl>
                                          <p:spTgt spid="4"/>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a:t>Windows Control Panel</a:t>
            </a:r>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sz="4400" b="1" dirty="0" smtClean="0"/>
          </a:p>
          <a:p>
            <a:pPr algn="ctr"/>
            <a:r>
              <a:rPr lang="en-US" sz="4400" b="1" dirty="0" smtClean="0"/>
              <a:t>Regional Language </a:t>
            </a:r>
            <a:r>
              <a:rPr lang="en-US" sz="4400" b="1" dirty="0"/>
              <a:t>Settings </a:t>
            </a:r>
            <a:endParaRPr lang="en-US" sz="4400" b="1" dirty="0" smtClean="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n-US" sz="4400" b="1" dirty="0" smtClean="0"/>
          </a:p>
          <a:p>
            <a:pPr algn="ctr"/>
            <a:r>
              <a:rPr lang="en-US" sz="4400" b="1" dirty="0" smtClean="0"/>
              <a:t>Snapshot </a:t>
            </a:r>
            <a:r>
              <a:rPr lang="en-US" sz="4400" b="1" dirty="0"/>
              <a:t>and Restore </a:t>
            </a:r>
            <a:endParaRPr lang="en-US" sz="4400" b="1" dirty="0" smtClean="0"/>
          </a:p>
          <a:p>
            <a:pPr algn="ctr"/>
            <a:endParaRPr lang="en-US" sz="4400" b="1" dirty="0"/>
          </a:p>
        </p:txBody>
      </p:sp>
      <p:sp>
        <p:nvSpPr>
          <p:cNvPr id="12" name="TextBox 11"/>
          <p:cNvSpPr txBox="1"/>
          <p:nvPr/>
        </p:nvSpPr>
        <p:spPr>
          <a:xfrm>
            <a:off x="381000" y="6019800"/>
            <a:ext cx="762000" cy="523220"/>
          </a:xfrm>
          <a:prstGeom prst="rect">
            <a:avLst/>
          </a:prstGeom>
          <a:noFill/>
        </p:spPr>
        <p:txBody>
          <a:bodyPr wrap="square" rtlCol="0">
            <a:spAutoFit/>
          </a:bodyPr>
          <a:lstStyle/>
          <a:p>
            <a:pPr algn="ctr"/>
            <a:r>
              <a:rPr lang="en-US" sz="2800" dirty="0" smtClean="0"/>
              <a:t>1</a:t>
            </a:r>
            <a:endParaRPr lang="en-US" dirty="0"/>
          </a:p>
        </p:txBody>
      </p:sp>
      <p:sp>
        <p:nvSpPr>
          <p:cNvPr id="9" name="TextBox 8"/>
          <p:cNvSpPr txBox="1"/>
          <p:nvPr/>
        </p:nvSpPr>
        <p:spPr>
          <a:xfrm>
            <a:off x="0" y="0"/>
            <a:ext cx="762000" cy="523220"/>
          </a:xfrm>
          <a:prstGeom prst="rect">
            <a:avLst/>
          </a:prstGeom>
          <a:noFill/>
        </p:spPr>
        <p:txBody>
          <a:bodyPr wrap="square" rtlCol="0">
            <a:spAutoFit/>
          </a:bodyPr>
          <a:lstStyle/>
          <a:p>
            <a:pPr algn="ctr"/>
            <a:r>
              <a:rPr lang="en-US" sz="2800" dirty="0" smtClean="0"/>
              <a:t>19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1000"/>
                                        <p:tgtEl>
                                          <p:spTgt spid="4"/>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4"/>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1000"/>
                                        <p:tgtEl>
                                          <p:spTgt spid="7"/>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a:t>Digital Photographs</a:t>
            </a:r>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r>
              <a:rPr lang="en-US" sz="4400" b="1" dirty="0" smtClean="0"/>
              <a:t>Photoshop’s Healing, </a:t>
            </a:r>
            <a:r>
              <a:rPr lang="en-US" sz="4400" b="1" dirty="0"/>
              <a:t>Blurring </a:t>
            </a:r>
            <a:r>
              <a:rPr lang="en-US" sz="4400" b="1" dirty="0" smtClean="0"/>
              <a:t>&amp; </a:t>
            </a:r>
            <a:r>
              <a:rPr lang="en-US" sz="4400" b="1" dirty="0"/>
              <a:t>Cloning </a:t>
            </a:r>
            <a:r>
              <a:rPr lang="en-US" sz="4400" b="1" dirty="0" smtClean="0"/>
              <a:t>Tools </a:t>
            </a:r>
            <a:endParaRPr lang="en-US" sz="4400" b="1" dirty="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4400" b="1" dirty="0"/>
              <a:t>View as </a:t>
            </a:r>
            <a:endParaRPr lang="en-US" sz="4400" b="1" dirty="0" smtClean="0"/>
          </a:p>
          <a:p>
            <a:pPr algn="ctr"/>
            <a:r>
              <a:rPr lang="en-US" sz="4400" b="1" dirty="0" smtClean="0"/>
              <a:t>Film Strip or </a:t>
            </a:r>
            <a:r>
              <a:rPr lang="en-US" sz="4400" b="1" dirty="0"/>
              <a:t>Slide </a:t>
            </a:r>
            <a:r>
              <a:rPr lang="en-US" sz="4400" b="1" dirty="0" smtClean="0"/>
              <a:t>Show</a:t>
            </a:r>
          </a:p>
          <a:p>
            <a:pPr algn="ctr"/>
            <a:endParaRPr lang="en-US" sz="4400" b="1" dirty="0"/>
          </a:p>
        </p:txBody>
      </p:sp>
      <p:sp>
        <p:nvSpPr>
          <p:cNvPr id="8" name="TextBox 7"/>
          <p:cNvSpPr txBox="1"/>
          <p:nvPr/>
        </p:nvSpPr>
        <p:spPr>
          <a:xfrm>
            <a:off x="8001000" y="5943600"/>
            <a:ext cx="762000" cy="523220"/>
          </a:xfrm>
          <a:prstGeom prst="rect">
            <a:avLst/>
          </a:prstGeom>
          <a:noFill/>
        </p:spPr>
        <p:txBody>
          <a:bodyPr wrap="square" rtlCol="0">
            <a:spAutoFit/>
          </a:bodyPr>
          <a:lstStyle/>
          <a:p>
            <a:pPr algn="ctr"/>
            <a:r>
              <a:rPr lang="en-US" sz="2800" dirty="0" smtClean="0"/>
              <a:t>1</a:t>
            </a:r>
            <a:endParaRPr lang="en-US" dirty="0"/>
          </a:p>
        </p:txBody>
      </p:sp>
      <p:sp>
        <p:nvSpPr>
          <p:cNvPr id="9" name="TextBox 8"/>
          <p:cNvSpPr txBox="1"/>
          <p:nvPr/>
        </p:nvSpPr>
        <p:spPr>
          <a:xfrm>
            <a:off x="0" y="0"/>
            <a:ext cx="762000" cy="523220"/>
          </a:xfrm>
          <a:prstGeom prst="rect">
            <a:avLst/>
          </a:prstGeom>
          <a:noFill/>
        </p:spPr>
        <p:txBody>
          <a:bodyPr wrap="square" rtlCol="0">
            <a:spAutoFit/>
          </a:bodyPr>
          <a:lstStyle/>
          <a:p>
            <a:pPr algn="ctr"/>
            <a:r>
              <a:rPr lang="en-US" sz="2800" dirty="0" smtClean="0"/>
              <a:t>20</a:t>
            </a:r>
            <a:endParaRPr lang="en-US" dirty="0"/>
          </a:p>
        </p:txBody>
      </p:sp>
      <p:sp>
        <p:nvSpPr>
          <p:cNvPr id="10" name="Smiley Face 9">
            <a:hlinkClick r:id="rId3"/>
          </p:cNvPr>
          <p:cNvSpPr/>
          <p:nvPr/>
        </p:nvSpPr>
        <p:spPr>
          <a:xfrm>
            <a:off x="19812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1000"/>
                                        <p:tgtEl>
                                          <p:spTgt spid="7"/>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7"/>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1000"/>
                                        <p:tgtEl>
                                          <p:spTgt spid="4"/>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a:t>Backup</a:t>
            </a:r>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sz="4400" b="1" dirty="0" smtClean="0"/>
          </a:p>
          <a:p>
            <a:pPr algn="ctr"/>
            <a:r>
              <a:rPr lang="en-US" sz="4400" b="1" dirty="0" smtClean="0"/>
              <a:t>Windows Backup </a:t>
            </a:r>
          </a:p>
          <a:p>
            <a:pPr algn="ctr"/>
            <a:endParaRPr lang="en-US" sz="4400" b="1" dirty="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n-US" sz="4400" b="1" dirty="0" smtClean="0"/>
          </a:p>
          <a:p>
            <a:pPr algn="ctr"/>
            <a:r>
              <a:rPr lang="en-US" sz="4400" b="1" dirty="0" smtClean="0"/>
              <a:t>QuickBooks </a:t>
            </a:r>
            <a:r>
              <a:rPr lang="en-US" sz="4400" b="1" dirty="0"/>
              <a:t>Online Backup </a:t>
            </a:r>
            <a:endParaRPr lang="en-US" sz="4400" b="1" dirty="0" smtClean="0"/>
          </a:p>
          <a:p>
            <a:pPr algn="ctr"/>
            <a:endParaRPr lang="en-US" sz="4400" b="1" dirty="0"/>
          </a:p>
        </p:txBody>
      </p:sp>
      <p:sp>
        <p:nvSpPr>
          <p:cNvPr id="9" name="Smiley Face 8">
            <a:hlinkClick r:id="rId3"/>
          </p:cNvPr>
          <p:cNvSpPr/>
          <p:nvPr/>
        </p:nvSpPr>
        <p:spPr>
          <a:xfrm>
            <a:off x="62484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TextBox 9"/>
          <p:cNvSpPr txBox="1"/>
          <p:nvPr/>
        </p:nvSpPr>
        <p:spPr>
          <a:xfrm>
            <a:off x="381000" y="6019800"/>
            <a:ext cx="762000" cy="523220"/>
          </a:xfrm>
          <a:prstGeom prst="rect">
            <a:avLst/>
          </a:prstGeom>
          <a:noFill/>
        </p:spPr>
        <p:txBody>
          <a:bodyPr wrap="square" rtlCol="0">
            <a:spAutoFit/>
          </a:bodyPr>
          <a:lstStyle/>
          <a:p>
            <a:pPr algn="ctr"/>
            <a:r>
              <a:rPr lang="en-US" sz="2800" dirty="0" smtClean="0"/>
              <a:t>1</a:t>
            </a:r>
            <a:endParaRPr lang="en-US" dirty="0"/>
          </a:p>
        </p:txBody>
      </p:sp>
      <p:sp>
        <p:nvSpPr>
          <p:cNvPr id="11" name="TextBox 10"/>
          <p:cNvSpPr txBox="1"/>
          <p:nvPr/>
        </p:nvSpPr>
        <p:spPr>
          <a:xfrm>
            <a:off x="0" y="0"/>
            <a:ext cx="762000" cy="523220"/>
          </a:xfrm>
          <a:prstGeom prst="rect">
            <a:avLst/>
          </a:prstGeom>
          <a:noFill/>
        </p:spPr>
        <p:txBody>
          <a:bodyPr wrap="square" rtlCol="0">
            <a:spAutoFit/>
          </a:bodyPr>
          <a:lstStyle/>
          <a:p>
            <a:pPr algn="ctr"/>
            <a:r>
              <a:rPr lang="en-US" sz="2800" dirty="0" smtClean="0"/>
              <a:t>21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1000"/>
                                        <p:tgtEl>
                                          <p:spTgt spid="4"/>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4"/>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1000"/>
                                        <p:tgtEl>
                                          <p:spTgt spid="7"/>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QuickBooks</a:t>
            </a:r>
            <a:endParaRPr lang="en-US" sz="4800" b="1" dirty="0"/>
          </a:p>
        </p:txBody>
      </p:sp>
      <p:sp>
        <p:nvSpPr>
          <p:cNvPr id="4" name="TextBox 3"/>
          <p:cNvSpPr txBox="1"/>
          <p:nvPr/>
        </p:nvSpPr>
        <p:spPr>
          <a:xfrm>
            <a:off x="3810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400" b="1" dirty="0"/>
              <a:t>Merge Duplicated Vendors or Customers </a:t>
            </a:r>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4400" b="1" dirty="0"/>
              <a:t>Calculator Tape in all Financial Fields </a:t>
            </a:r>
            <a:endParaRPr lang="en-US" sz="4400" b="1" dirty="0" smtClean="0"/>
          </a:p>
          <a:p>
            <a:pPr algn="ctr"/>
            <a:endParaRPr lang="en-US" sz="4400" b="1" dirty="0"/>
          </a:p>
        </p:txBody>
      </p:sp>
      <p:sp>
        <p:nvSpPr>
          <p:cNvPr id="8" name="TextBox 7"/>
          <p:cNvSpPr txBox="1"/>
          <p:nvPr/>
        </p:nvSpPr>
        <p:spPr>
          <a:xfrm>
            <a:off x="8001000" y="6019800"/>
            <a:ext cx="762000" cy="523220"/>
          </a:xfrm>
          <a:prstGeom prst="rect">
            <a:avLst/>
          </a:prstGeom>
          <a:noFill/>
        </p:spPr>
        <p:txBody>
          <a:bodyPr wrap="square" rtlCol="0">
            <a:spAutoFit/>
          </a:bodyPr>
          <a:lstStyle/>
          <a:p>
            <a:pPr algn="ctr"/>
            <a:r>
              <a:rPr lang="en-US" sz="2800" dirty="0" smtClean="0"/>
              <a:t>1</a:t>
            </a:r>
            <a:endParaRPr lang="en-US" dirty="0"/>
          </a:p>
        </p:txBody>
      </p:sp>
      <p:sp>
        <p:nvSpPr>
          <p:cNvPr id="9" name="TextBox 8"/>
          <p:cNvSpPr txBox="1"/>
          <p:nvPr/>
        </p:nvSpPr>
        <p:spPr>
          <a:xfrm>
            <a:off x="0" y="0"/>
            <a:ext cx="762000" cy="523220"/>
          </a:xfrm>
          <a:prstGeom prst="rect">
            <a:avLst/>
          </a:prstGeom>
          <a:noFill/>
        </p:spPr>
        <p:txBody>
          <a:bodyPr wrap="square" rtlCol="0">
            <a:spAutoFit/>
          </a:bodyPr>
          <a:lstStyle/>
          <a:p>
            <a:pPr algn="ctr"/>
            <a:r>
              <a:rPr lang="en-US" sz="2800" dirty="0" smtClean="0"/>
              <a:t>22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1000"/>
                                        <p:tgtEl>
                                          <p:spTgt spid="7"/>
                                        </p:tgtEl>
                                      </p:cBhvr>
                                    </p:animEffect>
                                  </p:childTnLst>
                                </p:cTn>
                              </p:par>
                              <p:par>
                                <p:cTn id="21" presetID="8" presetClass="emph" presetSubtype="0" fill="hold" grpId="1" nodeType="withEffect">
                                  <p:stCondLst>
                                    <p:cond delay="0"/>
                                  </p:stCondLst>
                                  <p:childTnLst>
                                    <p:animRot by="21600000">
                                      <p:cBhvr>
                                        <p:cTn id="22" dur="1000" fill="hold"/>
                                        <p:tgtEl>
                                          <p:spTgt spid="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1000"/>
                                        <p:tgtEl>
                                          <p:spTgt spid="4"/>
                                        </p:tgtEl>
                                      </p:cBhvr>
                                    </p:animEffect>
                                  </p:childTnLst>
                                </p:cTn>
                              </p:par>
                              <p:par>
                                <p:cTn id="28" presetID="8" presetClass="emph" presetSubtype="0" fill="hold" grpId="1" nodeType="withEffect">
                                  <p:stCondLst>
                                    <p:cond delay="0"/>
                                  </p:stCondLst>
                                  <p:childTnLst>
                                    <p:animRot by="21600000">
                                      <p:cBhvr>
                                        <p:cTn id="29"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a:t>Printers</a:t>
            </a:r>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400" b="1" dirty="0"/>
              <a:t>Never </a:t>
            </a:r>
            <a:r>
              <a:rPr lang="en-US" sz="4400" b="1" dirty="0" smtClean="0"/>
              <a:t>Hook Printer </a:t>
            </a:r>
            <a:r>
              <a:rPr lang="en-US" sz="4400" b="1" dirty="0"/>
              <a:t>with Parallel </a:t>
            </a:r>
            <a:r>
              <a:rPr lang="en-US" sz="4400" b="1" dirty="0" smtClean="0"/>
              <a:t>Cable</a:t>
            </a:r>
          </a:p>
          <a:p>
            <a:pPr algn="ctr"/>
            <a:endParaRPr lang="en-US" sz="4400" b="1" dirty="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4400" b="1" dirty="0"/>
              <a:t>Set up </a:t>
            </a:r>
            <a:r>
              <a:rPr lang="en-US" sz="4400" b="1" dirty="0" smtClean="0"/>
              <a:t>Multiple Instances </a:t>
            </a:r>
            <a:r>
              <a:rPr lang="en-US" sz="4400" b="1" dirty="0"/>
              <a:t>of the </a:t>
            </a:r>
            <a:r>
              <a:rPr lang="en-US" sz="4400" b="1" dirty="0" smtClean="0"/>
              <a:t>Same Printer Driver</a:t>
            </a:r>
            <a:endParaRPr lang="en-US" sz="4400" b="1" dirty="0"/>
          </a:p>
        </p:txBody>
      </p:sp>
      <p:sp>
        <p:nvSpPr>
          <p:cNvPr id="8" name="TextBox 7"/>
          <p:cNvSpPr txBox="1"/>
          <p:nvPr/>
        </p:nvSpPr>
        <p:spPr>
          <a:xfrm>
            <a:off x="381000" y="6019800"/>
            <a:ext cx="762000" cy="523220"/>
          </a:xfrm>
          <a:prstGeom prst="rect">
            <a:avLst/>
          </a:prstGeom>
          <a:noFill/>
        </p:spPr>
        <p:txBody>
          <a:bodyPr wrap="square" rtlCol="0">
            <a:spAutoFit/>
          </a:bodyPr>
          <a:lstStyle/>
          <a:p>
            <a:pPr algn="ctr"/>
            <a:r>
              <a:rPr lang="en-US" sz="2800" dirty="0" smtClean="0"/>
              <a:t>1</a:t>
            </a:r>
            <a:endParaRPr lang="en-US" dirty="0"/>
          </a:p>
        </p:txBody>
      </p:sp>
      <p:sp>
        <p:nvSpPr>
          <p:cNvPr id="9" name="TextBox 8"/>
          <p:cNvSpPr txBox="1"/>
          <p:nvPr/>
        </p:nvSpPr>
        <p:spPr>
          <a:xfrm>
            <a:off x="0" y="0"/>
            <a:ext cx="762000" cy="523220"/>
          </a:xfrm>
          <a:prstGeom prst="rect">
            <a:avLst/>
          </a:prstGeom>
          <a:noFill/>
        </p:spPr>
        <p:txBody>
          <a:bodyPr wrap="square" rtlCol="0">
            <a:spAutoFit/>
          </a:bodyPr>
          <a:lstStyle/>
          <a:p>
            <a:pPr algn="ctr"/>
            <a:r>
              <a:rPr lang="en-US" sz="2800" dirty="0" smtClean="0"/>
              <a:t>23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1000"/>
                                        <p:tgtEl>
                                          <p:spTgt spid="4"/>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4"/>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1000"/>
                                        <p:tgtEl>
                                          <p:spTgt spid="7"/>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Wireless</a:t>
            </a:r>
            <a:endParaRPr lang="en-US" sz="4800" b="1" dirty="0"/>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400" b="1" dirty="0"/>
              <a:t>Change Password on Wireless </a:t>
            </a:r>
            <a:r>
              <a:rPr lang="en-US" sz="4400" b="1" dirty="0" smtClean="0"/>
              <a:t>Router</a:t>
            </a:r>
          </a:p>
          <a:p>
            <a:pPr algn="ctr"/>
            <a:endParaRPr lang="en-US" sz="4400" b="1" dirty="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4400" b="1" dirty="0"/>
              <a:t>Pre-N Standard – 10X the </a:t>
            </a:r>
            <a:r>
              <a:rPr lang="en-US" sz="4400" b="1" dirty="0" smtClean="0"/>
              <a:t>Range</a:t>
            </a:r>
            <a:r>
              <a:rPr lang="en-US" sz="4400" b="1" dirty="0"/>
              <a:t>, 15X the </a:t>
            </a:r>
            <a:r>
              <a:rPr lang="en-US" sz="4400" b="1" dirty="0" smtClean="0"/>
              <a:t>Performance</a:t>
            </a:r>
            <a:endParaRPr lang="en-US" sz="4400" b="1" dirty="0"/>
          </a:p>
        </p:txBody>
      </p:sp>
      <p:sp>
        <p:nvSpPr>
          <p:cNvPr id="8" name="TextBox 7"/>
          <p:cNvSpPr txBox="1"/>
          <p:nvPr/>
        </p:nvSpPr>
        <p:spPr>
          <a:xfrm>
            <a:off x="8001000" y="5943600"/>
            <a:ext cx="762000" cy="523220"/>
          </a:xfrm>
          <a:prstGeom prst="rect">
            <a:avLst/>
          </a:prstGeom>
          <a:noFill/>
        </p:spPr>
        <p:txBody>
          <a:bodyPr wrap="square" rtlCol="0">
            <a:spAutoFit/>
          </a:bodyPr>
          <a:lstStyle/>
          <a:p>
            <a:pPr algn="ctr"/>
            <a:r>
              <a:rPr lang="en-US" sz="2800" dirty="0" smtClean="0"/>
              <a:t>1</a:t>
            </a:r>
            <a:endParaRPr lang="en-US" dirty="0"/>
          </a:p>
        </p:txBody>
      </p:sp>
      <p:sp>
        <p:nvSpPr>
          <p:cNvPr id="9" name="Circular Arrow 8"/>
          <p:cNvSpPr/>
          <p:nvPr/>
        </p:nvSpPr>
        <p:spPr>
          <a:xfrm>
            <a:off x="6324600" y="6019800"/>
            <a:ext cx="762000" cy="838200"/>
          </a:xfrm>
          <a:prstGeom prst="circular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0" y="0"/>
            <a:ext cx="762000" cy="523220"/>
          </a:xfrm>
          <a:prstGeom prst="rect">
            <a:avLst/>
          </a:prstGeom>
          <a:noFill/>
        </p:spPr>
        <p:txBody>
          <a:bodyPr wrap="square" rtlCol="0">
            <a:spAutoFit/>
          </a:bodyPr>
          <a:lstStyle/>
          <a:p>
            <a:pPr algn="ctr"/>
            <a:r>
              <a:rPr lang="en-US" sz="2800" dirty="0" smtClean="0"/>
              <a:t>24</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1000"/>
                                        <p:tgtEl>
                                          <p:spTgt spid="7"/>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7"/>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1000"/>
                                        <p:tgtEl>
                                          <p:spTgt spid="4"/>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re-n_3d_a"/>
          <p:cNvPicPr>
            <a:picLocks noChangeAspect="1" noChangeArrowheads="1"/>
          </p:cNvPicPr>
          <p:nvPr/>
        </p:nvPicPr>
        <p:blipFill>
          <a:blip r:embed="rId3"/>
          <a:srcRect/>
          <a:stretch>
            <a:fillRect/>
          </a:stretch>
        </p:blipFill>
        <p:spPr bwMode="auto">
          <a:xfrm>
            <a:off x="1" y="1130007"/>
            <a:ext cx="9144000" cy="5727993"/>
          </a:xfrm>
          <a:prstGeom prst="rect">
            <a:avLst/>
          </a:prstGeom>
          <a:noFill/>
          <a:ln w="9525">
            <a:noFill/>
            <a:miter lim="800000"/>
            <a:headEnd/>
            <a:tailEnd/>
          </a:ln>
        </p:spPr>
      </p:pic>
      <p:cxnSp>
        <p:nvCxnSpPr>
          <p:cNvPr id="4" name="Straight Arrow Connector 3"/>
          <p:cNvCxnSpPr/>
          <p:nvPr/>
        </p:nvCxnSpPr>
        <p:spPr>
          <a:xfrm flipV="1">
            <a:off x="2286000" y="3810000"/>
            <a:ext cx="1828800" cy="13716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286000" y="3886200"/>
            <a:ext cx="1752600" cy="1295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4.9688E-6 L 0.175 -0.1664 " pathEditMode="relative" rAng="0" ptsTypes="AA">
                                      <p:cBhvr>
                                        <p:cTn id="6" dur="2000" fill="hold"/>
                                        <p:tgtEl>
                                          <p:spTgt spid="4"/>
                                        </p:tgtEl>
                                        <p:attrNameLst>
                                          <p:attrName>ppt_x</p:attrName>
                                          <p:attrName>ppt_y</p:attrName>
                                        </p:attrNameLst>
                                      </p:cBhvr>
                                      <p:rCtr x="8700" y="-8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13</a:t>
            </a:fld>
            <a:endParaRPr lang="en-US" dirty="0"/>
          </a:p>
        </p:txBody>
      </p:sp>
      <p:pic>
        <p:nvPicPr>
          <p:cNvPr id="4" name="Picture 3"/>
          <p:cNvPicPr>
            <a:picLocks noChangeAspect="1"/>
          </p:cNvPicPr>
          <p:nvPr/>
        </p:nvPicPr>
        <p:blipFill>
          <a:blip r:embed="rId2"/>
          <a:stretch>
            <a:fillRect/>
          </a:stretch>
        </p:blipFill>
        <p:spPr>
          <a:xfrm>
            <a:off x="1600200" y="227958"/>
            <a:ext cx="5486400" cy="6031546"/>
          </a:xfrm>
          <a:prstGeom prst="rect">
            <a:avLst/>
          </a:prstGeom>
        </p:spPr>
      </p:pic>
    </p:spTree>
    <p:extLst>
      <p:ext uri="{BB962C8B-B14F-4D97-AF65-F5344CB8AC3E}">
        <p14:creationId xmlns:p14="http://schemas.microsoft.com/office/powerpoint/2010/main" val="341574175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Useful Web Site</a:t>
            </a:r>
            <a:endParaRPr lang="en-US" sz="4800" b="1" dirty="0"/>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sz="4400" b="1" dirty="0" smtClean="0"/>
          </a:p>
          <a:p>
            <a:pPr algn="ctr"/>
            <a:r>
              <a:rPr lang="en-US" sz="4400" b="1" dirty="0" smtClean="0"/>
              <a:t>Plaxo</a:t>
            </a:r>
          </a:p>
          <a:p>
            <a:pPr algn="ctr"/>
            <a:r>
              <a:rPr lang="en-US" sz="4400" b="1" dirty="0" smtClean="0"/>
              <a:t>(Free)</a:t>
            </a:r>
          </a:p>
          <a:p>
            <a:pPr algn="ctr"/>
            <a:endParaRPr lang="en-US" sz="4400" b="1" dirty="0" smtClean="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n-US" sz="4400" b="1" dirty="0" smtClean="0"/>
          </a:p>
          <a:p>
            <a:pPr algn="ctr"/>
            <a:r>
              <a:rPr lang="en-US" sz="4400" b="1" dirty="0" smtClean="0"/>
              <a:t>Log Me In</a:t>
            </a:r>
          </a:p>
          <a:p>
            <a:pPr algn="ctr"/>
            <a:r>
              <a:rPr lang="en-US" sz="4400" b="1" dirty="0" smtClean="0"/>
              <a:t>(Free)</a:t>
            </a:r>
          </a:p>
          <a:p>
            <a:pPr algn="ctr"/>
            <a:endParaRPr lang="en-US" sz="4400" b="1" dirty="0"/>
          </a:p>
        </p:txBody>
      </p:sp>
      <p:sp>
        <p:nvSpPr>
          <p:cNvPr id="8" name="Smiley Face 7">
            <a:hlinkClick r:id="rId3"/>
          </p:cNvPr>
          <p:cNvSpPr/>
          <p:nvPr/>
        </p:nvSpPr>
        <p:spPr>
          <a:xfrm>
            <a:off x="19812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Smiley Face 8">
            <a:hlinkClick r:id="rId4"/>
          </p:cNvPr>
          <p:cNvSpPr/>
          <p:nvPr/>
        </p:nvSpPr>
        <p:spPr>
          <a:xfrm>
            <a:off x="62484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TextBox 9"/>
          <p:cNvSpPr txBox="1"/>
          <p:nvPr/>
        </p:nvSpPr>
        <p:spPr>
          <a:xfrm>
            <a:off x="8001000" y="6019800"/>
            <a:ext cx="762000" cy="523220"/>
          </a:xfrm>
          <a:prstGeom prst="rect">
            <a:avLst/>
          </a:prstGeom>
          <a:noFill/>
        </p:spPr>
        <p:txBody>
          <a:bodyPr wrap="square" rtlCol="0">
            <a:spAutoFit/>
          </a:bodyPr>
          <a:lstStyle/>
          <a:p>
            <a:pPr algn="ctr"/>
            <a:r>
              <a:rPr lang="en-US" sz="2800" dirty="0" smtClean="0"/>
              <a:t>1</a:t>
            </a:r>
            <a:endParaRPr lang="en-US" dirty="0"/>
          </a:p>
        </p:txBody>
      </p:sp>
      <p:sp>
        <p:nvSpPr>
          <p:cNvPr id="11" name="TextBox 10"/>
          <p:cNvSpPr txBox="1"/>
          <p:nvPr/>
        </p:nvSpPr>
        <p:spPr>
          <a:xfrm>
            <a:off x="0" y="0"/>
            <a:ext cx="762000" cy="523220"/>
          </a:xfrm>
          <a:prstGeom prst="rect">
            <a:avLst/>
          </a:prstGeom>
          <a:noFill/>
        </p:spPr>
        <p:txBody>
          <a:bodyPr wrap="square" rtlCol="0">
            <a:spAutoFit/>
          </a:bodyPr>
          <a:lstStyle/>
          <a:p>
            <a:pPr algn="ctr"/>
            <a:r>
              <a:rPr lang="en-US" sz="2800" dirty="0" smtClean="0"/>
              <a:t>28</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1000"/>
                                        <p:tgtEl>
                                          <p:spTgt spid="7"/>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7"/>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1000"/>
                                        <p:tgtEl>
                                          <p:spTgt spid="4"/>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YouTube</a:t>
            </a:r>
            <a:endParaRPr lang="en-US" sz="4800" b="1" dirty="0"/>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sz="4400" b="1" dirty="0" smtClean="0"/>
          </a:p>
          <a:p>
            <a:pPr algn="ctr"/>
            <a:r>
              <a:rPr lang="en-US" sz="4400" b="1" dirty="0" smtClean="0"/>
              <a:t>Unlock Car with Tennis Ball</a:t>
            </a:r>
          </a:p>
          <a:p>
            <a:pPr algn="ctr"/>
            <a:endParaRPr lang="en-US" sz="4400" b="1" dirty="0" smtClean="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n-US" sz="4400" b="1" dirty="0" smtClean="0"/>
          </a:p>
          <a:p>
            <a:pPr algn="ctr"/>
            <a:r>
              <a:rPr lang="en-US" sz="4400" b="1" dirty="0" smtClean="0"/>
              <a:t>Pick Lock with Coke Can</a:t>
            </a:r>
          </a:p>
          <a:p>
            <a:pPr algn="ctr"/>
            <a:endParaRPr lang="en-US" sz="4400" b="1" dirty="0"/>
          </a:p>
        </p:txBody>
      </p:sp>
      <p:sp>
        <p:nvSpPr>
          <p:cNvPr id="8" name="Smiley Face 7">
            <a:hlinkClick r:id="rId3"/>
          </p:cNvPr>
          <p:cNvSpPr/>
          <p:nvPr/>
        </p:nvSpPr>
        <p:spPr>
          <a:xfrm>
            <a:off x="19812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Smiley Face 8">
            <a:hlinkClick r:id="rId4"/>
          </p:cNvPr>
          <p:cNvSpPr/>
          <p:nvPr/>
        </p:nvSpPr>
        <p:spPr>
          <a:xfrm>
            <a:off x="62484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TextBox 9"/>
          <p:cNvSpPr txBox="1"/>
          <p:nvPr/>
        </p:nvSpPr>
        <p:spPr>
          <a:xfrm>
            <a:off x="8001000" y="6019800"/>
            <a:ext cx="762000" cy="523220"/>
          </a:xfrm>
          <a:prstGeom prst="rect">
            <a:avLst/>
          </a:prstGeom>
          <a:noFill/>
        </p:spPr>
        <p:txBody>
          <a:bodyPr wrap="square" rtlCol="0">
            <a:spAutoFit/>
          </a:bodyPr>
          <a:lstStyle/>
          <a:p>
            <a:pPr algn="ctr"/>
            <a:r>
              <a:rPr lang="en-US" sz="2800" dirty="0" smtClean="0"/>
              <a:t>1</a:t>
            </a:r>
            <a:endParaRPr lang="en-US" dirty="0"/>
          </a:p>
        </p:txBody>
      </p:sp>
      <p:sp>
        <p:nvSpPr>
          <p:cNvPr id="11" name="TextBox 10"/>
          <p:cNvSpPr txBox="1"/>
          <p:nvPr/>
        </p:nvSpPr>
        <p:spPr>
          <a:xfrm>
            <a:off x="0" y="0"/>
            <a:ext cx="762000" cy="523220"/>
          </a:xfrm>
          <a:prstGeom prst="rect">
            <a:avLst/>
          </a:prstGeom>
          <a:noFill/>
        </p:spPr>
        <p:txBody>
          <a:bodyPr wrap="square" rtlCol="0">
            <a:spAutoFit/>
          </a:bodyPr>
          <a:lstStyle/>
          <a:p>
            <a:pPr algn="ctr"/>
            <a:r>
              <a:rPr lang="en-US" sz="2800" dirty="0" smtClean="0"/>
              <a:t>28</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1000"/>
                                        <p:tgtEl>
                                          <p:spTgt spid="7"/>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7"/>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1000"/>
                                        <p:tgtEl>
                                          <p:spTgt spid="4"/>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Gadget</a:t>
            </a:r>
            <a:endParaRPr lang="en-US" sz="4800" b="1" dirty="0"/>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sz="4400" b="1" dirty="0" smtClean="0"/>
          </a:p>
          <a:p>
            <a:pPr algn="ctr"/>
            <a:r>
              <a:rPr lang="en-US" sz="4400" b="1" dirty="0" smtClean="0"/>
              <a:t>Web Camera</a:t>
            </a:r>
          </a:p>
          <a:p>
            <a:pPr algn="ctr"/>
            <a:endParaRPr lang="en-US" sz="4400" b="1" dirty="0"/>
          </a:p>
          <a:p>
            <a:pPr algn="ctr"/>
            <a:r>
              <a:rPr lang="en-US" sz="4400" b="1" dirty="0" smtClean="0"/>
              <a:t>	</a:t>
            </a:r>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n-US" sz="4400" b="1" dirty="0" smtClean="0"/>
          </a:p>
          <a:p>
            <a:pPr algn="ctr"/>
            <a:r>
              <a:rPr lang="en-US" sz="4400" b="1" dirty="0" smtClean="0"/>
              <a:t>USB Drive</a:t>
            </a:r>
          </a:p>
          <a:p>
            <a:pPr algn="ctr"/>
            <a:endParaRPr lang="en-US" sz="4400" b="1" dirty="0"/>
          </a:p>
          <a:p>
            <a:pPr algn="ctr"/>
            <a:endParaRPr lang="en-US" sz="4400" b="1" dirty="0" smtClean="0"/>
          </a:p>
        </p:txBody>
      </p:sp>
      <p:sp>
        <p:nvSpPr>
          <p:cNvPr id="8" name="TextBox 7"/>
          <p:cNvSpPr txBox="1"/>
          <p:nvPr/>
        </p:nvSpPr>
        <p:spPr>
          <a:xfrm>
            <a:off x="381000" y="6019800"/>
            <a:ext cx="762000" cy="523220"/>
          </a:xfrm>
          <a:prstGeom prst="rect">
            <a:avLst/>
          </a:prstGeom>
          <a:noFill/>
        </p:spPr>
        <p:txBody>
          <a:bodyPr wrap="square" rtlCol="0">
            <a:spAutoFit/>
          </a:bodyPr>
          <a:lstStyle/>
          <a:p>
            <a:pPr algn="ctr"/>
            <a:r>
              <a:rPr lang="en-US" sz="2800" dirty="0" smtClean="0"/>
              <a:t>1</a:t>
            </a:r>
            <a:endParaRPr lang="en-US" dirty="0"/>
          </a:p>
        </p:txBody>
      </p:sp>
      <p:sp>
        <p:nvSpPr>
          <p:cNvPr id="9" name="TextBox 8"/>
          <p:cNvSpPr txBox="1"/>
          <p:nvPr/>
        </p:nvSpPr>
        <p:spPr>
          <a:xfrm>
            <a:off x="0" y="0"/>
            <a:ext cx="762000" cy="523220"/>
          </a:xfrm>
          <a:prstGeom prst="rect">
            <a:avLst/>
          </a:prstGeom>
          <a:noFill/>
        </p:spPr>
        <p:txBody>
          <a:bodyPr wrap="square" rtlCol="0">
            <a:spAutoFit/>
          </a:bodyPr>
          <a:lstStyle/>
          <a:p>
            <a:pPr algn="ctr"/>
            <a:r>
              <a:rPr lang="en-US" sz="2800" dirty="0" smtClean="0"/>
              <a:t>31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1000"/>
                                        <p:tgtEl>
                                          <p:spTgt spid="4"/>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4"/>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1000"/>
                                        <p:tgtEl>
                                          <p:spTgt spid="7"/>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Microsoft Office</a:t>
            </a:r>
            <a:endParaRPr lang="en-US" sz="4800" b="1" dirty="0"/>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sz="4400" b="1" dirty="0" smtClean="0"/>
          </a:p>
          <a:p>
            <a:pPr algn="ctr"/>
            <a:r>
              <a:rPr lang="en-US" sz="4400" b="1" dirty="0" smtClean="0"/>
              <a:t>Tools </a:t>
            </a:r>
            <a:r>
              <a:rPr lang="en-US" sz="4400" b="1" dirty="0"/>
              <a:t>– Save My </a:t>
            </a:r>
            <a:r>
              <a:rPr lang="en-US" sz="4400" b="1" dirty="0" smtClean="0"/>
              <a:t>Settings</a:t>
            </a:r>
          </a:p>
          <a:p>
            <a:pPr algn="ctr"/>
            <a:r>
              <a:rPr lang="en-US" sz="4400" b="1" dirty="0" smtClean="0"/>
              <a:t>Wizard</a:t>
            </a:r>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n-US" sz="4400" b="1" dirty="0" smtClean="0"/>
          </a:p>
          <a:p>
            <a:pPr algn="ctr"/>
            <a:r>
              <a:rPr lang="en-US" sz="4400" b="1" dirty="0" smtClean="0"/>
              <a:t>Organizational </a:t>
            </a:r>
            <a:r>
              <a:rPr lang="en-US" sz="4400" b="1" dirty="0"/>
              <a:t>Chart </a:t>
            </a:r>
            <a:endParaRPr lang="en-US" sz="4400" b="1" dirty="0" smtClean="0"/>
          </a:p>
          <a:p>
            <a:pPr algn="ctr"/>
            <a:endParaRPr lang="en-US" sz="4400" b="1" dirty="0" smtClean="0"/>
          </a:p>
        </p:txBody>
      </p:sp>
      <p:sp>
        <p:nvSpPr>
          <p:cNvPr id="8" name="TextBox 7"/>
          <p:cNvSpPr txBox="1"/>
          <p:nvPr/>
        </p:nvSpPr>
        <p:spPr>
          <a:xfrm>
            <a:off x="381000" y="6019800"/>
            <a:ext cx="762000" cy="523220"/>
          </a:xfrm>
          <a:prstGeom prst="rect">
            <a:avLst/>
          </a:prstGeom>
          <a:noFill/>
        </p:spPr>
        <p:txBody>
          <a:bodyPr wrap="square" rtlCol="0">
            <a:spAutoFit/>
          </a:bodyPr>
          <a:lstStyle/>
          <a:p>
            <a:pPr algn="ctr"/>
            <a:r>
              <a:rPr lang="en-US" sz="2800" dirty="0" smtClean="0"/>
              <a:t>1</a:t>
            </a:r>
            <a:endParaRPr lang="en-US" dirty="0"/>
          </a:p>
        </p:txBody>
      </p:sp>
      <p:sp>
        <p:nvSpPr>
          <p:cNvPr id="9" name="TextBox 8"/>
          <p:cNvSpPr txBox="1"/>
          <p:nvPr/>
        </p:nvSpPr>
        <p:spPr>
          <a:xfrm>
            <a:off x="0" y="0"/>
            <a:ext cx="762000" cy="523220"/>
          </a:xfrm>
          <a:prstGeom prst="rect">
            <a:avLst/>
          </a:prstGeom>
          <a:noFill/>
        </p:spPr>
        <p:txBody>
          <a:bodyPr wrap="square" rtlCol="0">
            <a:spAutoFit/>
          </a:bodyPr>
          <a:lstStyle/>
          <a:p>
            <a:pPr algn="ctr"/>
            <a:r>
              <a:rPr lang="en-US" sz="2800" dirty="0" smtClean="0"/>
              <a:t>32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1000"/>
                                        <p:tgtEl>
                                          <p:spTgt spid="4"/>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4"/>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1000"/>
                                        <p:tgtEl>
                                          <p:spTgt spid="7"/>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Mouse Tip</a:t>
            </a:r>
            <a:endParaRPr lang="en-US" sz="4800" b="1" dirty="0"/>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sz="4400" b="1" dirty="0" smtClean="0"/>
          </a:p>
          <a:p>
            <a:pPr algn="ctr"/>
            <a:r>
              <a:rPr lang="en-US" sz="4400" b="1" dirty="0" smtClean="0"/>
              <a:t>Avoid </a:t>
            </a:r>
            <a:r>
              <a:rPr lang="en-US" sz="4400" b="1" dirty="0"/>
              <a:t>Wireless </a:t>
            </a:r>
            <a:r>
              <a:rPr lang="en-US" sz="4400" b="1" dirty="0" smtClean="0"/>
              <a:t>Mice</a:t>
            </a:r>
          </a:p>
          <a:p>
            <a:pPr algn="ctr"/>
            <a:endParaRPr lang="en-US" sz="4400" b="1" dirty="0" smtClean="0"/>
          </a:p>
        </p:txBody>
      </p:sp>
      <p:sp>
        <p:nvSpPr>
          <p:cNvPr id="7" name="TextBox 6"/>
          <p:cNvSpPr txBox="1"/>
          <p:nvPr/>
        </p:nvSpPr>
        <p:spPr>
          <a:xfrm>
            <a:off x="4800600" y="2971800"/>
            <a:ext cx="3962400" cy="280076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n-US" sz="4400" b="1" dirty="0" smtClean="0"/>
          </a:p>
          <a:p>
            <a:pPr algn="ctr"/>
            <a:r>
              <a:rPr lang="en-US" sz="4400" b="1" dirty="0" smtClean="0"/>
              <a:t>Optical </a:t>
            </a:r>
            <a:r>
              <a:rPr lang="en-US" sz="4400" b="1" dirty="0"/>
              <a:t>Wheel </a:t>
            </a:r>
            <a:r>
              <a:rPr lang="en-US" sz="4400" b="1" dirty="0" smtClean="0"/>
              <a:t>Mouse</a:t>
            </a:r>
          </a:p>
          <a:p>
            <a:pPr algn="ctr"/>
            <a:endParaRPr lang="en-US" sz="4400" b="1" dirty="0" smtClean="0"/>
          </a:p>
        </p:txBody>
      </p:sp>
      <p:sp>
        <p:nvSpPr>
          <p:cNvPr id="8" name="TextBox 7"/>
          <p:cNvSpPr txBox="1"/>
          <p:nvPr/>
        </p:nvSpPr>
        <p:spPr>
          <a:xfrm>
            <a:off x="8001000" y="6019800"/>
            <a:ext cx="762000" cy="523220"/>
          </a:xfrm>
          <a:prstGeom prst="rect">
            <a:avLst/>
          </a:prstGeom>
          <a:noFill/>
        </p:spPr>
        <p:txBody>
          <a:bodyPr wrap="square" rtlCol="0">
            <a:spAutoFit/>
          </a:bodyPr>
          <a:lstStyle/>
          <a:p>
            <a:pPr algn="ctr"/>
            <a:r>
              <a:rPr lang="en-US" sz="2800" dirty="0" smtClean="0"/>
              <a:t>1</a:t>
            </a:r>
            <a:endParaRPr lang="en-US" dirty="0"/>
          </a:p>
        </p:txBody>
      </p:sp>
      <p:sp>
        <p:nvSpPr>
          <p:cNvPr id="9" name="Circular Arrow 8"/>
          <p:cNvSpPr/>
          <p:nvPr/>
        </p:nvSpPr>
        <p:spPr>
          <a:xfrm>
            <a:off x="1828800" y="6019800"/>
            <a:ext cx="762000" cy="838200"/>
          </a:xfrm>
          <a:prstGeom prst="circular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0" y="0"/>
            <a:ext cx="762000" cy="523220"/>
          </a:xfrm>
          <a:prstGeom prst="rect">
            <a:avLst/>
          </a:prstGeom>
          <a:noFill/>
        </p:spPr>
        <p:txBody>
          <a:bodyPr wrap="square" rtlCol="0">
            <a:spAutoFit/>
          </a:bodyPr>
          <a:lstStyle/>
          <a:p>
            <a:pPr algn="ctr"/>
            <a:r>
              <a:rPr lang="en-US" sz="2800" dirty="0" smtClean="0"/>
              <a:t>33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1000"/>
                                        <p:tgtEl>
                                          <p:spTgt spid="7"/>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7"/>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1000"/>
                                        <p:tgtEl>
                                          <p:spTgt spid="4"/>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66800"/>
            <a:ext cx="9144000" cy="2554545"/>
          </a:xfrm>
          <a:prstGeom prst="rect">
            <a:avLst/>
          </a:prstGeom>
          <a:noFill/>
        </p:spPr>
        <p:txBody>
          <a:bodyPr wrap="square" rtlCol="0">
            <a:spAutoFit/>
          </a:bodyPr>
          <a:lstStyle/>
          <a:p>
            <a:pPr algn="ctr"/>
            <a:endParaRPr lang="en-US" sz="3200" dirty="0" smtClean="0"/>
          </a:p>
          <a:p>
            <a:pPr marL="1257300" lvl="2" indent="-342900">
              <a:buAutoNum type="arabicPeriod"/>
            </a:pPr>
            <a:r>
              <a:rPr lang="en-US" sz="3200" dirty="0" smtClean="0"/>
              <a:t>Heavy – Leads to Hand Cramps</a:t>
            </a:r>
          </a:p>
          <a:p>
            <a:pPr marL="1257300" lvl="2" indent="-342900">
              <a:buAutoNum type="arabicPeriod"/>
            </a:pPr>
            <a:r>
              <a:rPr lang="en-US" sz="3200" dirty="0" smtClean="0"/>
              <a:t>Batteries Need Replacing</a:t>
            </a:r>
          </a:p>
          <a:p>
            <a:pPr marL="1257300" lvl="2" indent="-342900">
              <a:buAutoNum type="arabicPeriod"/>
            </a:pPr>
            <a:r>
              <a:rPr lang="en-US" sz="3200" dirty="0" smtClean="0"/>
              <a:t>Easy to Lose Wireless Mouse</a:t>
            </a:r>
            <a:endParaRPr lang="en-US" sz="3200" dirty="0"/>
          </a:p>
          <a:p>
            <a:pPr marL="1257300" lvl="2" indent="-342900">
              <a:buAutoNum type="arabicPeriod"/>
            </a:pPr>
            <a:r>
              <a:rPr lang="en-US" sz="3200" dirty="0" smtClean="0"/>
              <a:t>Solution – Get Some String and Tape</a:t>
            </a:r>
            <a:endParaRPr lang="en-US" sz="3200" dirty="0"/>
          </a:p>
        </p:txBody>
      </p:sp>
      <p:sp>
        <p:nvSpPr>
          <p:cNvPr id="3" name="TextBox 2"/>
          <p:cNvSpPr txBox="1"/>
          <p:nvPr/>
        </p:nvSpPr>
        <p:spPr>
          <a:xfrm>
            <a:off x="0" y="457200"/>
            <a:ext cx="9144000" cy="984885"/>
          </a:xfrm>
          <a:prstGeom prst="rect">
            <a:avLst/>
          </a:prstGeom>
          <a:noFill/>
        </p:spPr>
        <p:txBody>
          <a:bodyPr wrap="square" rtlCol="0">
            <a:spAutoFit/>
          </a:bodyPr>
          <a:lstStyle/>
          <a:p>
            <a:pPr algn="ctr"/>
            <a:r>
              <a:rPr lang="en-US" sz="4000" b="1" dirty="0" smtClean="0"/>
              <a:t>Wireless Mouse Problems</a:t>
            </a:r>
          </a:p>
          <a:p>
            <a:endParaRPr lang="en-US" dirty="0"/>
          </a:p>
        </p:txBody>
      </p:sp>
      <p:sp>
        <p:nvSpPr>
          <p:cNvPr id="134146" name="AutoShape 2" descr="http://www.microsoft.com/library/media/1033/athome/images/moredone/66124_Microsoft_Wireless_Laser_Mouse_6000.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4148" name="AutoShape 4" descr="http://www.microsoft.com/library/media/1033/athome/images/moredone/66124_Microsoft_Wireless_Laser_Mouse_6000.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4150" name="AutoShape 6" descr="http://www.microsoft.com/library/media/1033/athome/images/moredone/66124_Microsoft_Wireless_Laser_Mouse_6000.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4151" name="Picture 7"/>
          <p:cNvPicPr>
            <a:picLocks noChangeAspect="1" noChangeArrowheads="1"/>
          </p:cNvPicPr>
          <p:nvPr/>
        </p:nvPicPr>
        <p:blipFill>
          <a:blip r:embed="rId3"/>
          <a:srcRect l="4000" t="31333" r="54000" b="22000"/>
          <a:stretch>
            <a:fillRect/>
          </a:stretch>
        </p:blipFill>
        <p:spPr bwMode="auto">
          <a:xfrm>
            <a:off x="6781800" y="4495800"/>
            <a:ext cx="1920240" cy="1600200"/>
          </a:xfrm>
          <a:prstGeom prst="rect">
            <a:avLst/>
          </a:prstGeom>
          <a:noFill/>
          <a:ln w="9525">
            <a:noFill/>
            <a:miter lim="800000"/>
            <a:headEnd/>
            <a:tailEnd/>
          </a:ln>
          <a:effectLst/>
        </p:spPr>
      </p:pic>
      <p:pic>
        <p:nvPicPr>
          <p:cNvPr id="134153" name="Picture 9" descr="http://cache.eb.com/eb/image?id=77417&amp;rendTypeId=4"/>
          <p:cNvPicPr>
            <a:picLocks noChangeAspect="1" noChangeArrowheads="1"/>
          </p:cNvPicPr>
          <p:nvPr/>
        </p:nvPicPr>
        <p:blipFill>
          <a:blip r:embed="rId4"/>
          <a:srcRect/>
          <a:stretch>
            <a:fillRect/>
          </a:stretch>
        </p:blipFill>
        <p:spPr bwMode="auto">
          <a:xfrm>
            <a:off x="304800" y="3962400"/>
            <a:ext cx="3324225" cy="2182887"/>
          </a:xfrm>
          <a:prstGeom prst="rect">
            <a:avLst/>
          </a:prstGeom>
          <a:noFill/>
        </p:spPr>
      </p:pic>
      <p:grpSp>
        <p:nvGrpSpPr>
          <p:cNvPr id="12" name="Group 11"/>
          <p:cNvGrpSpPr/>
          <p:nvPr/>
        </p:nvGrpSpPr>
        <p:grpSpPr>
          <a:xfrm>
            <a:off x="2895600" y="4038600"/>
            <a:ext cx="4441372" cy="880418"/>
            <a:chOff x="3374571" y="3756228"/>
            <a:chExt cx="4441372" cy="880418"/>
          </a:xfrm>
        </p:grpSpPr>
        <p:sp>
          <p:nvSpPr>
            <p:cNvPr id="9" name="Freeform 8"/>
            <p:cNvSpPr/>
            <p:nvPr/>
          </p:nvSpPr>
          <p:spPr>
            <a:xfrm>
              <a:off x="3374571" y="4041868"/>
              <a:ext cx="4441372" cy="486589"/>
            </a:xfrm>
            <a:custGeom>
              <a:avLst/>
              <a:gdLst>
                <a:gd name="connsiteX0" fmla="*/ 0 w 4441372"/>
                <a:gd name="connsiteY0" fmla="*/ 421275 h 486589"/>
                <a:gd name="connsiteX1" fmla="*/ 195943 w 4441372"/>
                <a:gd name="connsiteY1" fmla="*/ 247103 h 486589"/>
                <a:gd name="connsiteX2" fmla="*/ 283029 w 4441372"/>
                <a:gd name="connsiteY2" fmla="*/ 203561 h 486589"/>
                <a:gd name="connsiteX3" fmla="*/ 827315 w 4441372"/>
                <a:gd name="connsiteY3" fmla="*/ 225332 h 486589"/>
                <a:gd name="connsiteX4" fmla="*/ 957943 w 4441372"/>
                <a:gd name="connsiteY4" fmla="*/ 268875 h 486589"/>
                <a:gd name="connsiteX5" fmla="*/ 1023258 w 4441372"/>
                <a:gd name="connsiteY5" fmla="*/ 290646 h 486589"/>
                <a:gd name="connsiteX6" fmla="*/ 1088572 w 4441372"/>
                <a:gd name="connsiteY6" fmla="*/ 312418 h 486589"/>
                <a:gd name="connsiteX7" fmla="*/ 1458686 w 4441372"/>
                <a:gd name="connsiteY7" fmla="*/ 290646 h 486589"/>
                <a:gd name="connsiteX8" fmla="*/ 1589315 w 4441372"/>
                <a:gd name="connsiteY8" fmla="*/ 181789 h 486589"/>
                <a:gd name="connsiteX9" fmla="*/ 1654629 w 4441372"/>
                <a:gd name="connsiteY9" fmla="*/ 160018 h 486589"/>
                <a:gd name="connsiteX10" fmla="*/ 1785258 w 4441372"/>
                <a:gd name="connsiteY10" fmla="*/ 51161 h 486589"/>
                <a:gd name="connsiteX11" fmla="*/ 1915886 w 4441372"/>
                <a:gd name="connsiteY11" fmla="*/ 7618 h 486589"/>
                <a:gd name="connsiteX12" fmla="*/ 2111829 w 4441372"/>
                <a:gd name="connsiteY12" fmla="*/ 29389 h 486589"/>
                <a:gd name="connsiteX13" fmla="*/ 2133600 w 4441372"/>
                <a:gd name="connsiteY13" fmla="*/ 116475 h 486589"/>
                <a:gd name="connsiteX14" fmla="*/ 2155372 w 4441372"/>
                <a:gd name="connsiteY14" fmla="*/ 225332 h 486589"/>
                <a:gd name="connsiteX15" fmla="*/ 2198915 w 4441372"/>
                <a:gd name="connsiteY15" fmla="*/ 421275 h 486589"/>
                <a:gd name="connsiteX16" fmla="*/ 2264229 w 4441372"/>
                <a:gd name="connsiteY16" fmla="*/ 464818 h 486589"/>
                <a:gd name="connsiteX17" fmla="*/ 2329543 w 4441372"/>
                <a:gd name="connsiteY17" fmla="*/ 486589 h 486589"/>
                <a:gd name="connsiteX18" fmla="*/ 3200400 w 4441372"/>
                <a:gd name="connsiteY18" fmla="*/ 464818 h 486589"/>
                <a:gd name="connsiteX19" fmla="*/ 3526972 w 4441372"/>
                <a:gd name="connsiteY19" fmla="*/ 421275 h 486589"/>
                <a:gd name="connsiteX20" fmla="*/ 3614058 w 4441372"/>
                <a:gd name="connsiteY20" fmla="*/ 312418 h 486589"/>
                <a:gd name="connsiteX21" fmla="*/ 3744686 w 4441372"/>
                <a:gd name="connsiteY21" fmla="*/ 181789 h 486589"/>
                <a:gd name="connsiteX22" fmla="*/ 3940629 w 4441372"/>
                <a:gd name="connsiteY22" fmla="*/ 29389 h 486589"/>
                <a:gd name="connsiteX23" fmla="*/ 4005943 w 4441372"/>
                <a:gd name="connsiteY23" fmla="*/ 7618 h 486589"/>
                <a:gd name="connsiteX24" fmla="*/ 4354286 w 4441372"/>
                <a:gd name="connsiteY24" fmla="*/ 29389 h 486589"/>
                <a:gd name="connsiteX25" fmla="*/ 4419600 w 4441372"/>
                <a:gd name="connsiteY25" fmla="*/ 51161 h 486589"/>
                <a:gd name="connsiteX26" fmla="*/ 4441372 w 4441372"/>
                <a:gd name="connsiteY26" fmla="*/ 116475 h 48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41372" h="486589">
                  <a:moveTo>
                    <a:pt x="0" y="421275"/>
                  </a:moveTo>
                  <a:cubicBezTo>
                    <a:pt x="88172" y="333103"/>
                    <a:pt x="105295" y="298902"/>
                    <a:pt x="195943" y="247103"/>
                  </a:cubicBezTo>
                  <a:cubicBezTo>
                    <a:pt x="224122" y="231001"/>
                    <a:pt x="254000" y="218075"/>
                    <a:pt x="283029" y="203561"/>
                  </a:cubicBezTo>
                  <a:cubicBezTo>
                    <a:pt x="464458" y="210818"/>
                    <a:pt x="646586" y="207842"/>
                    <a:pt x="827315" y="225332"/>
                  </a:cubicBezTo>
                  <a:cubicBezTo>
                    <a:pt x="873000" y="229753"/>
                    <a:pt x="914400" y="254361"/>
                    <a:pt x="957943" y="268875"/>
                  </a:cubicBezTo>
                  <a:lnTo>
                    <a:pt x="1023258" y="290646"/>
                  </a:lnTo>
                  <a:lnTo>
                    <a:pt x="1088572" y="312418"/>
                  </a:lnTo>
                  <a:cubicBezTo>
                    <a:pt x="1211943" y="305161"/>
                    <a:pt x="1336344" y="308124"/>
                    <a:pt x="1458686" y="290646"/>
                  </a:cubicBezTo>
                  <a:cubicBezTo>
                    <a:pt x="1590444" y="271823"/>
                    <a:pt x="1510622" y="244743"/>
                    <a:pt x="1589315" y="181789"/>
                  </a:cubicBezTo>
                  <a:cubicBezTo>
                    <a:pt x="1607235" y="167453"/>
                    <a:pt x="1632858" y="167275"/>
                    <a:pt x="1654629" y="160018"/>
                  </a:cubicBezTo>
                  <a:cubicBezTo>
                    <a:pt x="1695649" y="118997"/>
                    <a:pt x="1730694" y="75412"/>
                    <a:pt x="1785258" y="51161"/>
                  </a:cubicBezTo>
                  <a:cubicBezTo>
                    <a:pt x="1827200" y="32520"/>
                    <a:pt x="1915886" y="7618"/>
                    <a:pt x="1915886" y="7618"/>
                  </a:cubicBezTo>
                  <a:cubicBezTo>
                    <a:pt x="1981200" y="14875"/>
                    <a:pt x="2053051" y="0"/>
                    <a:pt x="2111829" y="29389"/>
                  </a:cubicBezTo>
                  <a:cubicBezTo>
                    <a:pt x="2138592" y="42771"/>
                    <a:pt x="2127109" y="87266"/>
                    <a:pt x="2133600" y="116475"/>
                  </a:cubicBezTo>
                  <a:cubicBezTo>
                    <a:pt x="2141627" y="152598"/>
                    <a:pt x="2148752" y="188925"/>
                    <a:pt x="2155372" y="225332"/>
                  </a:cubicBezTo>
                  <a:cubicBezTo>
                    <a:pt x="2155622" y="226706"/>
                    <a:pt x="2176333" y="393047"/>
                    <a:pt x="2198915" y="421275"/>
                  </a:cubicBezTo>
                  <a:cubicBezTo>
                    <a:pt x="2215261" y="441707"/>
                    <a:pt x="2240825" y="453116"/>
                    <a:pt x="2264229" y="464818"/>
                  </a:cubicBezTo>
                  <a:cubicBezTo>
                    <a:pt x="2284755" y="475081"/>
                    <a:pt x="2307772" y="479332"/>
                    <a:pt x="2329543" y="486589"/>
                  </a:cubicBezTo>
                  <a:lnTo>
                    <a:pt x="3200400" y="464818"/>
                  </a:lnTo>
                  <a:cubicBezTo>
                    <a:pt x="3441288" y="455553"/>
                    <a:pt x="3390110" y="466895"/>
                    <a:pt x="3526972" y="421275"/>
                  </a:cubicBezTo>
                  <a:cubicBezTo>
                    <a:pt x="3564810" y="307759"/>
                    <a:pt x="3520763" y="395347"/>
                    <a:pt x="3614058" y="312418"/>
                  </a:cubicBezTo>
                  <a:cubicBezTo>
                    <a:pt x="3660083" y="271507"/>
                    <a:pt x="3701143" y="225332"/>
                    <a:pt x="3744686" y="181789"/>
                  </a:cubicBezTo>
                  <a:cubicBezTo>
                    <a:pt x="3801040" y="125435"/>
                    <a:pt x="3862507" y="55429"/>
                    <a:pt x="3940629" y="29389"/>
                  </a:cubicBezTo>
                  <a:lnTo>
                    <a:pt x="4005943" y="7618"/>
                  </a:lnTo>
                  <a:cubicBezTo>
                    <a:pt x="4122057" y="14875"/>
                    <a:pt x="4238584" y="17210"/>
                    <a:pt x="4354286" y="29389"/>
                  </a:cubicBezTo>
                  <a:cubicBezTo>
                    <a:pt x="4377109" y="31791"/>
                    <a:pt x="4403373" y="34934"/>
                    <a:pt x="4419600" y="51161"/>
                  </a:cubicBezTo>
                  <a:cubicBezTo>
                    <a:pt x="4435827" y="67388"/>
                    <a:pt x="4441372" y="116475"/>
                    <a:pt x="4441372" y="116475"/>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rot="20422560">
              <a:off x="3534280" y="3975963"/>
              <a:ext cx="195028" cy="660683"/>
            </a:xfrm>
            <a:prstGeom prst="rect">
              <a:avLst/>
            </a:prstGeom>
            <a:solidFill>
              <a:schemeClr val="bg2"/>
            </a:solidFill>
            <a:ln>
              <a:solidFill>
                <a:schemeClr val="tx1">
                  <a:lumMod val="50000"/>
                  <a:lumOff val="50000"/>
                </a:schemeClr>
              </a:solidFill>
            </a:ln>
            <a:scene3d>
              <a:camera prst="orthographicFront">
                <a:rot lat="900000" lon="21299997" rev="1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382002">
              <a:off x="7522396" y="3756228"/>
              <a:ext cx="227193" cy="552392"/>
            </a:xfrm>
            <a:prstGeom prst="rect">
              <a:avLst/>
            </a:prstGeom>
            <a:solidFill>
              <a:schemeClr val="bg2"/>
            </a:solidFill>
            <a:ln>
              <a:solidFill>
                <a:schemeClr val="tx1">
                  <a:lumMod val="50000"/>
                  <a:lumOff val="50000"/>
                </a:schemeClr>
              </a:solidFill>
            </a:ln>
            <a:scene3d>
              <a:camera prst="orthographicFront">
                <a:rot lat="900000" lon="21299997" rev="1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0" fill="hold"/>
                                        <p:tgtEl>
                                          <p:spTgt spid="12"/>
                                        </p:tgtEl>
                                        <p:attrNameLst>
                                          <p:attrName>ppt_x</p:attrName>
                                        </p:attrNameLst>
                                      </p:cBhvr>
                                      <p:tavLst>
                                        <p:tav tm="0">
                                          <p:val>
                                            <p:strVal val="#ppt_x"/>
                                          </p:val>
                                        </p:tav>
                                        <p:tav tm="100000">
                                          <p:val>
                                            <p:strVal val="#ppt_x"/>
                                          </p:val>
                                        </p:tav>
                                      </p:tavLst>
                                    </p:anim>
                                    <p:anim calcmode="lin" valueType="num">
                                      <p:cBhvr additive="base">
                                        <p:cTn id="8" dur="3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136</a:t>
            </a:fld>
            <a:endParaRPr lang="en-US"/>
          </a:p>
        </p:txBody>
      </p:sp>
      <p:sp>
        <p:nvSpPr>
          <p:cNvPr id="6" name="TextBox 5"/>
          <p:cNvSpPr txBox="1"/>
          <p:nvPr/>
        </p:nvSpPr>
        <p:spPr>
          <a:xfrm>
            <a:off x="0" y="0"/>
            <a:ext cx="9144000" cy="7109639"/>
          </a:xfrm>
          <a:prstGeom prst="rect">
            <a:avLst/>
          </a:prstGeom>
          <a:solidFill>
            <a:srgbClr val="FF0000"/>
          </a:solidFill>
        </p:spPr>
        <p:txBody>
          <a:bodyPr wrap="square" rtlCol="0">
            <a:spAutoFit/>
          </a:bodyPr>
          <a:lstStyle/>
          <a:p>
            <a:pPr algn="ctr"/>
            <a:endParaRPr lang="en-US" sz="4000" b="1" dirty="0" smtClean="0"/>
          </a:p>
          <a:p>
            <a:pPr algn="ctr"/>
            <a:r>
              <a:rPr lang="en-US" sz="8800" b="1" dirty="0" smtClean="0"/>
              <a:t>Wireless Technology</a:t>
            </a:r>
            <a:endParaRPr lang="en-US" sz="4000" b="1" dirty="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5141" y="3698300"/>
            <a:ext cx="3813718" cy="2543750"/>
          </a:xfrm>
          <a:prstGeom prst="rect">
            <a:avLst/>
          </a:prstGeom>
        </p:spPr>
      </p:pic>
    </p:spTree>
    <p:extLst>
      <p:ext uri="{BB962C8B-B14F-4D97-AF65-F5344CB8AC3E}">
        <p14:creationId xmlns:p14="http://schemas.microsoft.com/office/powerpoint/2010/main" val="270099204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429000"/>
            <a:ext cx="7086600" cy="2798235"/>
          </a:xfrm>
        </p:spPr>
        <p:txBody>
          <a:bodyPr anchor="t">
            <a:normAutofit/>
          </a:bodyPr>
          <a:lstStyle/>
          <a:p>
            <a:pPr algn="l">
              <a:lnSpc>
                <a:spcPct val="150000"/>
              </a:lnSpc>
            </a:pPr>
            <a:r>
              <a:rPr lang="en-US" sz="1400" b="1" dirty="0" smtClean="0">
                <a:hlinkClick r:id="rId3"/>
              </a:rPr>
              <a:t>Frequency Allocation Chart</a:t>
            </a:r>
            <a:r>
              <a:rPr lang="en-US" sz="1400" b="1" dirty="0" smtClean="0"/>
              <a:t/>
            </a:r>
            <a:br>
              <a:rPr lang="en-US" sz="1400" b="1" dirty="0" smtClean="0"/>
            </a:br>
            <a:r>
              <a:rPr lang="en-US" sz="1400" b="1" dirty="0" smtClean="0"/>
              <a:t>FCC reserves many frequencies and auctions off others</a:t>
            </a:r>
            <a:br>
              <a:rPr lang="en-US" sz="1400" b="1" dirty="0" smtClean="0"/>
            </a:br>
            <a:r>
              <a:rPr lang="en-US" sz="1400" b="1" dirty="0"/>
              <a:t>Higher frequencies provider greater bandwidth, lower frequencies provide greater range</a:t>
            </a:r>
            <a:br>
              <a:rPr lang="en-US" sz="1400" b="1" dirty="0"/>
            </a:br>
            <a:r>
              <a:rPr lang="en-US" sz="1400" b="1" dirty="0">
                <a:hlinkClick r:id="rId4"/>
              </a:rPr>
              <a:t>License-free </a:t>
            </a:r>
            <a:r>
              <a:rPr lang="en-US" sz="1400" b="1" dirty="0" smtClean="0">
                <a:hlinkClick r:id="rId4"/>
              </a:rPr>
              <a:t>spectrums </a:t>
            </a:r>
            <a:r>
              <a:rPr lang="en-US" sz="1400" b="1" dirty="0" smtClean="0"/>
              <a:t>(amateur)</a:t>
            </a:r>
            <a:br>
              <a:rPr lang="en-US" sz="1400" b="1" dirty="0" smtClean="0"/>
            </a:br>
            <a:r>
              <a:rPr lang="en-US" sz="1400" b="1" dirty="0" smtClean="0"/>
              <a:t>FCC restricts power output among license-fee frequencies</a:t>
            </a:r>
            <a:br>
              <a:rPr lang="en-US" sz="1400" b="1" dirty="0" smtClean="0"/>
            </a:br>
            <a:r>
              <a:rPr lang="en-US" sz="1400" b="1" dirty="0" smtClean="0">
                <a:hlinkClick r:id="rId5"/>
              </a:rPr>
              <a:t>More WiMax info</a:t>
            </a:r>
            <a:r>
              <a:rPr lang="en-US" sz="1400" b="1" dirty="0" smtClean="0"/>
              <a:t/>
            </a:r>
            <a:br>
              <a:rPr lang="en-US" sz="1400" b="1" dirty="0" smtClean="0"/>
            </a:br>
            <a:r>
              <a:rPr lang="en-US" sz="1400" b="1" dirty="0"/>
              <a:t>	</a:t>
            </a:r>
          </a:p>
        </p:txBody>
      </p:sp>
      <p:sp>
        <p:nvSpPr>
          <p:cNvPr id="3" name="Rectangle 2"/>
          <p:cNvSpPr/>
          <p:nvPr/>
        </p:nvSpPr>
        <p:spPr>
          <a:xfrm>
            <a:off x="0" y="409368"/>
            <a:ext cx="9144000" cy="830997"/>
          </a:xfrm>
          <a:prstGeom prst="rect">
            <a:avLst/>
          </a:prstGeom>
        </p:spPr>
        <p:txBody>
          <a:bodyPr wrap="square">
            <a:spAutoFit/>
          </a:bodyPr>
          <a:lstStyle/>
          <a:p>
            <a:pPr algn="ctr"/>
            <a:r>
              <a:rPr lang="en-US" sz="4800" b="1" dirty="0" smtClean="0"/>
              <a:t>Wireless </a:t>
            </a:r>
            <a:r>
              <a:rPr lang="en-US" sz="4800" b="1" dirty="0"/>
              <a:t>T</a:t>
            </a:r>
            <a:r>
              <a:rPr lang="en-US" sz="4800" b="1" dirty="0" smtClean="0"/>
              <a:t>echnology</a:t>
            </a:r>
            <a:endParaRPr lang="en-US" sz="4800" dirty="0"/>
          </a:p>
        </p:txBody>
      </p:sp>
      <p:sp>
        <p:nvSpPr>
          <p:cNvPr id="5" name="Footer Placeholder 4"/>
          <p:cNvSpPr>
            <a:spLocks noGrp="1"/>
          </p:cNvSpPr>
          <p:nvPr>
            <p:ph type="ftr" sz="quarter" idx="11"/>
          </p:nvPr>
        </p:nvSpPr>
        <p:spPr/>
        <p:txBody>
          <a:bodyPr/>
          <a:lstStyle/>
          <a:p>
            <a:r>
              <a:rPr lang="en-US" smtClean="0"/>
              <a:t>www.carltoncollins.com</a:t>
            </a:r>
            <a:endParaRPr lang="en-US"/>
          </a:p>
        </p:txBody>
      </p:sp>
      <p:pic>
        <p:nvPicPr>
          <p:cNvPr id="6" name="Picture 5"/>
          <p:cNvPicPr/>
          <p:nvPr/>
        </p:nvPicPr>
        <p:blipFill>
          <a:blip r:embed="rId6" cstate="print"/>
          <a:stretch>
            <a:fillRect/>
          </a:stretch>
        </p:blipFill>
        <p:spPr>
          <a:xfrm>
            <a:off x="0" y="1220152"/>
            <a:ext cx="6329680" cy="1741170"/>
          </a:xfrm>
          <a:prstGeom prst="rect">
            <a:avLst/>
          </a:prstGeom>
        </p:spPr>
      </p:pic>
      <p:pic>
        <p:nvPicPr>
          <p:cNvPr id="133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9680" y="1273836"/>
            <a:ext cx="261937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991667" y="2980550"/>
            <a:ext cx="1295400" cy="1200329"/>
          </a:xfrm>
          <a:prstGeom prst="rect">
            <a:avLst/>
          </a:prstGeom>
          <a:noFill/>
        </p:spPr>
        <p:txBody>
          <a:bodyPr wrap="square" rtlCol="0">
            <a:spAutoFit/>
          </a:bodyPr>
          <a:lstStyle/>
          <a:p>
            <a:pPr algn="ctr"/>
            <a:r>
              <a:rPr lang="en-US" b="1" dirty="0" smtClean="0">
                <a:solidFill>
                  <a:srgbClr val="FF0000"/>
                </a:solidFill>
              </a:rPr>
              <a:t>Is WiMax Dead for Router Use?</a:t>
            </a:r>
            <a:endParaRPr lang="en-US" b="1" dirty="0">
              <a:solidFill>
                <a:srgbClr val="FF0000"/>
              </a:solidFill>
            </a:endParaRPr>
          </a:p>
        </p:txBody>
      </p:sp>
      <p:sp>
        <p:nvSpPr>
          <p:cNvPr id="8" name="Slide Number Placeholder 7"/>
          <p:cNvSpPr>
            <a:spLocks noGrp="1"/>
          </p:cNvSpPr>
          <p:nvPr>
            <p:ph type="sldNum" sz="quarter" idx="12"/>
          </p:nvPr>
        </p:nvSpPr>
        <p:spPr/>
        <p:txBody>
          <a:bodyPr/>
          <a:lstStyle/>
          <a:p>
            <a:fld id="{463BBF2B-7F9E-466F-AE26-05E17D7D3C7F}" type="slidenum">
              <a:rPr lang="en-US" smtClean="0"/>
              <a:t>137</a:t>
            </a:fld>
            <a:endParaRPr lang="en-US"/>
          </a:p>
        </p:txBody>
      </p:sp>
    </p:spTree>
    <p:extLst>
      <p:ext uri="{BB962C8B-B14F-4D97-AF65-F5344CB8AC3E}">
        <p14:creationId xmlns:p14="http://schemas.microsoft.com/office/powerpoint/2010/main" val="257862142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2978"/>
            <a:ext cx="9144000" cy="76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descr="http://www.abc.net.au/science/basics/img/Electromagnetic_Spectr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06" y="1880376"/>
            <a:ext cx="9131893" cy="5968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60163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upload.wikimedia.org/wikipedia/commons/4/45/United_States_Frequency_Allocations_Chart_2003_-_The_Radio_Spectru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96" t="4582" r="2742" b="2838"/>
          <a:stretch/>
        </p:blipFill>
        <p:spPr bwMode="auto">
          <a:xfrm>
            <a:off x="136733" y="658026"/>
            <a:ext cx="8887626" cy="5597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2545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14</a:t>
            </a:fld>
            <a:endParaRPr lang="en-US" dirty="0"/>
          </a:p>
        </p:txBody>
      </p:sp>
      <p:pic>
        <p:nvPicPr>
          <p:cNvPr id="4" name="Picture 3"/>
          <p:cNvPicPr>
            <a:picLocks noChangeAspect="1"/>
          </p:cNvPicPr>
          <p:nvPr/>
        </p:nvPicPr>
        <p:blipFill>
          <a:blip r:embed="rId2"/>
          <a:stretch>
            <a:fillRect/>
          </a:stretch>
        </p:blipFill>
        <p:spPr>
          <a:xfrm>
            <a:off x="1600200" y="441325"/>
            <a:ext cx="5486400" cy="5814467"/>
          </a:xfrm>
          <a:prstGeom prst="rect">
            <a:avLst/>
          </a:prstGeom>
        </p:spPr>
      </p:pic>
    </p:spTree>
    <p:extLst>
      <p:ext uri="{BB962C8B-B14F-4D97-AF65-F5344CB8AC3E}">
        <p14:creationId xmlns:p14="http://schemas.microsoft.com/office/powerpoint/2010/main" val="285007708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140</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Multiple Monitors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2" descr="http://www.digitaltigers.com/images/product/main/whatsnew-wid900.jpg"/>
          <p:cNvPicPr>
            <a:picLocks noChangeAspect="1" noChangeArrowheads="1"/>
          </p:cNvPicPr>
          <p:nvPr/>
        </p:nvPicPr>
        <p:blipFill>
          <a:blip r:embed="rId2" cstate="print"/>
          <a:srcRect/>
          <a:stretch>
            <a:fillRect/>
          </a:stretch>
        </p:blipFill>
        <p:spPr bwMode="auto">
          <a:xfrm>
            <a:off x="2124075" y="3519050"/>
            <a:ext cx="4895850" cy="2298170"/>
          </a:xfrm>
          <a:prstGeom prst="rect">
            <a:avLst/>
          </a:prstGeom>
          <a:noFill/>
        </p:spPr>
      </p:pic>
    </p:spTree>
    <p:extLst>
      <p:ext uri="{BB962C8B-B14F-4D97-AF65-F5344CB8AC3E}">
        <p14:creationId xmlns:p14="http://schemas.microsoft.com/office/powerpoint/2010/main" val="125642567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2.api.ning.com/files/czF6wJsbSj2ByktxyF-0VCFBhbnEoGFP2D6ZvGicecEUZdsEwio7CtE7WtrKEQbilkyk7QTcjmvKHdIMVIysuFJW2Ib2rJrU/seans_studio.jpg"/>
          <p:cNvPicPr>
            <a:picLocks noChangeAspect="1" noChangeArrowheads="1"/>
          </p:cNvPicPr>
          <p:nvPr/>
        </p:nvPicPr>
        <p:blipFill>
          <a:blip r:embed="rId3" cstate="print"/>
          <a:srcRect/>
          <a:stretch>
            <a:fillRect/>
          </a:stretch>
        </p:blipFill>
        <p:spPr bwMode="auto">
          <a:xfrm>
            <a:off x="184533" y="1371600"/>
            <a:ext cx="6444867" cy="2971800"/>
          </a:xfrm>
          <a:prstGeom prst="rect">
            <a:avLst/>
          </a:prstGeom>
          <a:ln>
            <a:noFill/>
          </a:ln>
          <a:effectLst>
            <a:outerShdw blurRad="292100" dist="139700" dir="2700000" algn="tl" rotWithShape="0">
              <a:srgbClr val="333333">
                <a:alpha val="65000"/>
              </a:srgbClr>
            </a:outerShdw>
          </a:effectLst>
        </p:spPr>
      </p:pic>
      <p:pic>
        <p:nvPicPr>
          <p:cNvPr id="1028" name="Picture 4" descr="http://farm4.static.flickr.com/3371/3438472646_6d5d946495.jpg"/>
          <p:cNvPicPr>
            <a:picLocks noChangeAspect="1" noChangeArrowheads="1"/>
          </p:cNvPicPr>
          <p:nvPr/>
        </p:nvPicPr>
        <p:blipFill>
          <a:blip r:embed="rId4" cstate="print"/>
          <a:srcRect/>
          <a:stretch>
            <a:fillRect/>
          </a:stretch>
        </p:blipFill>
        <p:spPr bwMode="auto">
          <a:xfrm>
            <a:off x="4114800" y="3429000"/>
            <a:ext cx="4762500" cy="3162300"/>
          </a:xfrm>
          <a:prstGeom prst="rect">
            <a:avLst/>
          </a:prstGeom>
          <a:ln>
            <a:noFill/>
          </a:ln>
          <a:effectLst>
            <a:outerShdw blurRad="292100" dist="139700" dir="2700000" algn="tl" rotWithShape="0">
              <a:srgbClr val="333333">
                <a:alpha val="65000"/>
              </a:srgbClr>
            </a:outerShdw>
          </a:effectLst>
        </p:spPr>
      </p:pic>
      <p:sp>
        <p:nvSpPr>
          <p:cNvPr id="3" name="Footer Placeholder 2"/>
          <p:cNvSpPr>
            <a:spLocks noGrp="1"/>
          </p:cNvSpPr>
          <p:nvPr>
            <p:ph type="ftr" sz="quarter" idx="11"/>
          </p:nvPr>
        </p:nvSpPr>
        <p:spPr/>
        <p:txBody>
          <a:bodyPr/>
          <a:lstStyle/>
          <a:p>
            <a:r>
              <a:rPr lang="en-US" smtClean="0">
                <a:solidFill>
                  <a:prstClr val="black">
                    <a:tint val="75000"/>
                  </a:prstClr>
                </a:solidFill>
              </a:rPr>
              <a:t>www.carltoncollins.com</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B0FC30E-5290-43BD-8F21-44237262C028}" type="slidenum">
              <a:rPr lang="en-US" smtClean="0">
                <a:solidFill>
                  <a:prstClr val="black">
                    <a:tint val="75000"/>
                  </a:prstClr>
                </a:solidFill>
              </a:rPr>
              <a:pPr/>
              <a:t>141</a:t>
            </a:fld>
            <a:endParaRPr lang="en-US">
              <a:solidFill>
                <a:prstClr val="black">
                  <a:tint val="75000"/>
                </a:prstClr>
              </a:solidFill>
            </a:endParaRPr>
          </a:p>
        </p:txBody>
      </p:sp>
    </p:spTree>
    <p:extLst>
      <p:ext uri="{BB962C8B-B14F-4D97-AF65-F5344CB8AC3E}">
        <p14:creationId xmlns:p14="http://schemas.microsoft.com/office/powerpoint/2010/main" val="48901570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My Old Computer System</a:t>
            </a:r>
            <a:endParaRPr lang="en-US" b="1" dirty="0"/>
          </a:p>
        </p:txBody>
      </p:sp>
      <p:pic>
        <p:nvPicPr>
          <p:cNvPr id="37890" name="Picture 2" descr="H:\DCIM\100CASIO\CIMG2768.JPG"/>
          <p:cNvPicPr>
            <a:picLocks noChangeAspect="1" noChangeArrowheads="1"/>
          </p:cNvPicPr>
          <p:nvPr/>
        </p:nvPicPr>
        <p:blipFill>
          <a:blip r:embed="rId3" cstate="print"/>
          <a:srcRect/>
          <a:stretch>
            <a:fillRect/>
          </a:stretch>
        </p:blipFill>
        <p:spPr bwMode="auto">
          <a:xfrm>
            <a:off x="1143000" y="1295400"/>
            <a:ext cx="6705600" cy="5029200"/>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r>
              <a:rPr lang="en-US" smtClean="0">
                <a:solidFill>
                  <a:prstClr val="black">
                    <a:tint val="75000"/>
                  </a:prstClr>
                </a:solidFill>
              </a:rPr>
              <a:t>www.carltoncollins.com</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B0FC30E-5290-43BD-8F21-44237262C028}" type="slidenum">
              <a:rPr lang="en-US" smtClean="0">
                <a:solidFill>
                  <a:prstClr val="black">
                    <a:tint val="75000"/>
                  </a:prstClr>
                </a:solidFill>
              </a:rPr>
              <a:pPr/>
              <a:t>142</a:t>
            </a:fld>
            <a:endParaRPr lang="en-US">
              <a:solidFill>
                <a:prstClr val="black">
                  <a:tint val="75000"/>
                </a:prstClr>
              </a:solidFill>
            </a:endParaRPr>
          </a:p>
        </p:txBody>
      </p:sp>
    </p:spTree>
    <p:extLst>
      <p:ext uri="{BB962C8B-B14F-4D97-AF65-F5344CB8AC3E}">
        <p14:creationId xmlns:p14="http://schemas.microsoft.com/office/powerpoint/2010/main" val="113321795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s://sphotos-a.xx.fbcdn.net/hphotos-ash4/339803_4406548240457_1798195471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8" y="-42051288"/>
            <a:ext cx="15544800" cy="8763000"/>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https://sphotos-a.xx.fbcdn.net/hphotos-ash4/339803_4406548240457_1798195471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8" y="-41898888"/>
            <a:ext cx="15544800" cy="8763000"/>
          </a:xfrm>
          <a:prstGeom prst="rect">
            <a:avLst/>
          </a:prstGeom>
          <a:noFill/>
          <a:extLst>
            <a:ext uri="{909E8E84-426E-40DD-AFC4-6F175D3DCCD1}">
              <a14:hiddenFill xmlns:a14="http://schemas.microsoft.com/office/drawing/2010/main">
                <a:solidFill>
                  <a:srgbClr val="FFFFFF"/>
                </a:solidFill>
              </a14:hiddenFill>
            </a:ext>
          </a:extLst>
        </p:spPr>
      </p:pic>
      <p:pic>
        <p:nvPicPr>
          <p:cNvPr id="57350" name="Picture 6" descr="https://sphotos-a.xx.fbcdn.net/hphotos-ash4/339803_4406548240457_1798195471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1746488"/>
            <a:ext cx="15544800" cy="8763000"/>
          </a:xfrm>
          <a:prstGeom prst="rect">
            <a:avLst/>
          </a:prstGeom>
          <a:noFill/>
          <a:extLst>
            <a:ext uri="{909E8E84-426E-40DD-AFC4-6F175D3DCCD1}">
              <a14:hiddenFill xmlns:a14="http://schemas.microsoft.com/office/drawing/2010/main">
                <a:solidFill>
                  <a:srgbClr val="FFFFFF"/>
                </a:solidFill>
              </a14:hiddenFill>
            </a:ext>
          </a:extLst>
        </p:spPr>
      </p:pic>
      <p:pic>
        <p:nvPicPr>
          <p:cNvPr id="57352" name="Picture 8" descr="https://sphotos-a.xx.fbcdn.net/hphotos-ash4/339803_4406548240457_1798195471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8" y="-41594088"/>
            <a:ext cx="15544800" cy="8763000"/>
          </a:xfrm>
          <a:prstGeom prst="rect">
            <a:avLst/>
          </a:prstGeom>
          <a:noFill/>
          <a:extLst>
            <a:ext uri="{909E8E84-426E-40DD-AFC4-6F175D3DCCD1}">
              <a14:hiddenFill xmlns:a14="http://schemas.microsoft.com/office/drawing/2010/main">
                <a:solidFill>
                  <a:srgbClr val="FFFFFF"/>
                </a:solidFill>
              </a14:hiddenFill>
            </a:ext>
          </a:extLst>
        </p:spPr>
      </p:pic>
      <p:pic>
        <p:nvPicPr>
          <p:cNvPr id="57354" name="Picture 10" descr="https://sphotos-a.xx.fbcdn.net/hphotos-ash4/339803_4406548240457_1798195471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8" y="-41441688"/>
            <a:ext cx="15544800" cy="8763000"/>
          </a:xfrm>
          <a:prstGeom prst="rect">
            <a:avLst/>
          </a:prstGeom>
          <a:noFill/>
          <a:extLst>
            <a:ext uri="{909E8E84-426E-40DD-AFC4-6F175D3DCCD1}">
              <a14:hiddenFill xmlns:a14="http://schemas.microsoft.com/office/drawing/2010/main">
                <a:solidFill>
                  <a:srgbClr val="FFFFFF"/>
                </a:solidFill>
              </a14:hiddenFill>
            </a:ext>
          </a:extLst>
        </p:spPr>
      </p:pic>
      <p:pic>
        <p:nvPicPr>
          <p:cNvPr id="57356" name="Picture 12" descr="https://sphotos-a.xx.fbcdn.net/hphotos-ash4/339803_4406548240457_1798195471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88" y="-41289288"/>
            <a:ext cx="15544800" cy="8763000"/>
          </a:xfrm>
          <a:prstGeom prst="rect">
            <a:avLst/>
          </a:prstGeom>
          <a:noFill/>
          <a:extLst>
            <a:ext uri="{909E8E84-426E-40DD-AFC4-6F175D3DCCD1}">
              <a14:hiddenFill xmlns:a14="http://schemas.microsoft.com/office/drawing/2010/main">
                <a:solidFill>
                  <a:srgbClr val="FFFFFF"/>
                </a:solidFill>
              </a14:hiddenFill>
            </a:ext>
          </a:extLst>
        </p:spPr>
      </p:pic>
      <p:pic>
        <p:nvPicPr>
          <p:cNvPr id="57358" name="Picture 14" descr="https://sphotos-a.xx.fbcdn.net/hphotos-ash4/339803_4406548240457_1798195471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8" y="-41136888"/>
            <a:ext cx="15544800" cy="8763000"/>
          </a:xfrm>
          <a:prstGeom prst="rect">
            <a:avLst/>
          </a:prstGeom>
          <a:noFill/>
          <a:extLst>
            <a:ext uri="{909E8E84-426E-40DD-AFC4-6F175D3DCCD1}">
              <a14:hiddenFill xmlns:a14="http://schemas.microsoft.com/office/drawing/2010/main">
                <a:solidFill>
                  <a:srgbClr val="FFFFFF"/>
                </a:solidFill>
              </a14:hiddenFill>
            </a:ext>
          </a:extLst>
        </p:spPr>
      </p:pic>
      <p:pic>
        <p:nvPicPr>
          <p:cNvPr id="57360" name="Picture 16" descr="https://sphotos-b.xx.fbcdn.net/hphotos-ash4/478174_4406558600716_1154149487_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7288" y="-40984488"/>
            <a:ext cx="15544800" cy="8763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674132"/>
            <a:ext cx="8899916" cy="923330"/>
          </a:xfrm>
          <a:prstGeom prst="rect">
            <a:avLst/>
          </a:prstGeom>
        </p:spPr>
        <p:txBody>
          <a:bodyPr wrap="square">
            <a:spAutoFit/>
          </a:bodyPr>
          <a:lstStyle/>
          <a:p>
            <a:pPr algn="ctr"/>
            <a:r>
              <a:rPr lang="en-US" b="1" dirty="0"/>
              <a:t>My </a:t>
            </a:r>
            <a:r>
              <a:rPr lang="en-US" b="1" dirty="0" smtClean="0"/>
              <a:t>New Computer System</a:t>
            </a:r>
          </a:p>
          <a:p>
            <a:pPr algn="ctr"/>
            <a:r>
              <a:rPr lang="en-US" b="1" dirty="0" smtClean="0"/>
              <a:t>The screens are so bright, the camera won’t take a decent picture of them</a:t>
            </a:r>
          </a:p>
          <a:p>
            <a:pPr algn="ctr"/>
            <a:r>
              <a:rPr lang="en-US" b="1" dirty="0" smtClean="0"/>
              <a:t>Though it does not look like it, the lights are fully on in my office</a:t>
            </a:r>
            <a:endParaRPr lang="en-US"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5888" y="1883229"/>
            <a:ext cx="6477000" cy="4318000"/>
          </a:xfrm>
          <a:prstGeom prst="rect">
            <a:avLst/>
          </a:prstGeom>
          <a:ln>
            <a:solidFill>
              <a:schemeClr val="tx1"/>
            </a:solidFill>
          </a:ln>
        </p:spPr>
      </p:pic>
      <p:sp>
        <p:nvSpPr>
          <p:cNvPr id="6" name="Footer Placeholder 5"/>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r>
              <a:rPr lang="en-US" smtClean="0"/>
              <a:t>Slide </a:t>
            </a:r>
            <a:fld id="{E93AF236-87A1-45B8-A1F6-EFB71719B864}" type="slidenum">
              <a:rPr lang="en-US" smtClean="0"/>
              <a:t>143</a:t>
            </a:fld>
            <a:endParaRPr lang="en-US" dirty="0"/>
          </a:p>
        </p:txBody>
      </p:sp>
    </p:spTree>
    <p:extLst>
      <p:ext uri="{BB962C8B-B14F-4D97-AF65-F5344CB8AC3E}">
        <p14:creationId xmlns:p14="http://schemas.microsoft.com/office/powerpoint/2010/main" val="100252233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144</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Ergonomics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 descr="http://www.fin.ucar.edu/sass/safety/ucar_sass/ergo/mouse_pad.gif"/>
          <p:cNvPicPr>
            <a:picLocks noChangeAspect="1" noChangeArrowheads="1"/>
          </p:cNvPicPr>
          <p:nvPr/>
        </p:nvPicPr>
        <p:blipFill>
          <a:blip r:embed="rId2" r:link="rId3" cstate="print"/>
          <a:srcRect/>
          <a:stretch>
            <a:fillRect/>
          </a:stretch>
        </p:blipFill>
        <p:spPr bwMode="auto">
          <a:xfrm>
            <a:off x="2057400" y="2707726"/>
            <a:ext cx="5029200" cy="4015461"/>
          </a:xfrm>
          <a:prstGeom prst="rect">
            <a:avLst/>
          </a:prstGeom>
          <a:noFill/>
        </p:spPr>
      </p:pic>
    </p:spTree>
    <p:extLst>
      <p:ext uri="{BB962C8B-B14F-4D97-AF65-F5344CB8AC3E}">
        <p14:creationId xmlns:p14="http://schemas.microsoft.com/office/powerpoint/2010/main" val="384272802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sageu.com/images/pictures/hands_laptop.jpg"/>
          <p:cNvPicPr>
            <a:picLocks noChangeAspect="1" noChangeArrowheads="1"/>
          </p:cNvPicPr>
          <p:nvPr/>
        </p:nvPicPr>
        <p:blipFill>
          <a:blip r:embed="rId3" cstate="print"/>
          <a:srcRect/>
          <a:stretch>
            <a:fillRect/>
          </a:stretch>
        </p:blipFill>
        <p:spPr bwMode="auto">
          <a:xfrm>
            <a:off x="2743200" y="2362200"/>
            <a:ext cx="5930348" cy="3409950"/>
          </a:xfrm>
          <a:prstGeom prst="rect">
            <a:avLst/>
          </a:prstGeom>
          <a:noFill/>
        </p:spPr>
      </p:pic>
      <p:sp>
        <p:nvSpPr>
          <p:cNvPr id="3" name="Oval 2"/>
          <p:cNvSpPr/>
          <p:nvPr/>
        </p:nvSpPr>
        <p:spPr>
          <a:xfrm rot="1801764">
            <a:off x="453937" y="365021"/>
            <a:ext cx="1596284" cy="224229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4" name="Rounded Rectangle 3"/>
          <p:cNvSpPr/>
          <p:nvPr/>
        </p:nvSpPr>
        <p:spPr>
          <a:xfrm>
            <a:off x="533400" y="2590800"/>
            <a:ext cx="1524000" cy="3962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5" name="Rounded Rectangle 4"/>
          <p:cNvSpPr/>
          <p:nvPr/>
        </p:nvSpPr>
        <p:spPr>
          <a:xfrm rot="19925427">
            <a:off x="1116933" y="2561164"/>
            <a:ext cx="838286" cy="3352800"/>
          </a:xfrm>
          <a:prstGeom prst="round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cxnSp>
        <p:nvCxnSpPr>
          <p:cNvPr id="7" name="Straight Arrow Connector 6"/>
          <p:cNvCxnSpPr/>
          <p:nvPr/>
        </p:nvCxnSpPr>
        <p:spPr>
          <a:xfrm>
            <a:off x="2286000" y="1600200"/>
            <a:ext cx="4343400" cy="1828800"/>
          </a:xfrm>
          <a:prstGeom prst="straightConnector1">
            <a:avLst/>
          </a:prstGeom>
          <a:ln w="762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8" name="Explosion 2 7"/>
          <p:cNvSpPr/>
          <p:nvPr/>
        </p:nvSpPr>
        <p:spPr>
          <a:xfrm>
            <a:off x="1752600" y="5486400"/>
            <a:ext cx="1752600" cy="1143000"/>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rPr>
              <a:t>Ouch</a:t>
            </a:r>
            <a:endParaRPr lang="en-US" b="1" dirty="0">
              <a:solidFill>
                <a:prstClr val="black"/>
              </a:solidFill>
            </a:endParaRPr>
          </a:p>
        </p:txBody>
      </p:sp>
      <p:sp>
        <p:nvSpPr>
          <p:cNvPr id="9" name="Explosion 2 8"/>
          <p:cNvSpPr/>
          <p:nvPr/>
        </p:nvSpPr>
        <p:spPr>
          <a:xfrm>
            <a:off x="0" y="2362200"/>
            <a:ext cx="1066800" cy="609600"/>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prstClr val="black"/>
                </a:solidFill>
              </a:rPr>
              <a:t>Ouch</a:t>
            </a:r>
            <a:endParaRPr lang="en-US" sz="900" b="1" dirty="0">
              <a:solidFill>
                <a:prstClr val="black"/>
              </a:solidFill>
            </a:endParaRPr>
          </a:p>
        </p:txBody>
      </p:sp>
      <p:sp>
        <p:nvSpPr>
          <p:cNvPr id="10" name="TextBox 9"/>
          <p:cNvSpPr txBox="1"/>
          <p:nvPr/>
        </p:nvSpPr>
        <p:spPr>
          <a:xfrm>
            <a:off x="2895600" y="533400"/>
            <a:ext cx="5638800" cy="1200329"/>
          </a:xfrm>
          <a:prstGeom prst="rect">
            <a:avLst/>
          </a:prstGeom>
          <a:noFill/>
        </p:spPr>
        <p:txBody>
          <a:bodyPr wrap="square" rtlCol="0">
            <a:spAutoFit/>
          </a:bodyPr>
          <a:lstStyle/>
          <a:p>
            <a:pPr algn="ctr"/>
            <a:r>
              <a:rPr lang="en-US" sz="3600" b="1" dirty="0">
                <a:solidFill>
                  <a:prstClr val="black"/>
                </a:solidFill>
              </a:rPr>
              <a:t>Laptops are not Ergonomically Sound</a:t>
            </a:r>
            <a:endParaRPr lang="en-US" b="1" dirty="0">
              <a:solidFill>
                <a:prstClr val="black"/>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r>
              <a:rPr lang="en-US" smtClean="0"/>
              <a:t>Slide </a:t>
            </a:r>
            <a:fld id="{E93AF236-87A1-45B8-A1F6-EFB71719B864}" type="slidenum">
              <a:rPr lang="en-US" smtClean="0"/>
              <a:t>145</a:t>
            </a:fld>
            <a:endParaRPr lang="en-US" dirty="0"/>
          </a:p>
        </p:txBody>
      </p:sp>
    </p:spTree>
    <p:extLst>
      <p:ext uri="{BB962C8B-B14F-4D97-AF65-F5344CB8AC3E}">
        <p14:creationId xmlns:p14="http://schemas.microsoft.com/office/powerpoint/2010/main" val="237662803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Well Organized Computer System</a:t>
            </a:r>
            <a:endParaRPr lang="en-US" b="1" dirty="0"/>
          </a:p>
        </p:txBody>
      </p:sp>
      <p:pic>
        <p:nvPicPr>
          <p:cNvPr id="36866" name="Picture 2" descr="http://www.modern1furniture.com/cachedimages/7/7c8e6f2a37b25912bbd4af7ef00b9604.image.750x397.jpg"/>
          <p:cNvPicPr>
            <a:picLocks noChangeAspect="1" noChangeArrowheads="1"/>
          </p:cNvPicPr>
          <p:nvPr/>
        </p:nvPicPr>
        <p:blipFill>
          <a:blip r:embed="rId3" cstate="print"/>
          <a:srcRect/>
          <a:stretch>
            <a:fillRect/>
          </a:stretch>
        </p:blipFill>
        <p:spPr bwMode="auto">
          <a:xfrm>
            <a:off x="609600" y="1752600"/>
            <a:ext cx="7917506" cy="4191000"/>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r>
              <a:rPr lang="en-US" smtClean="0">
                <a:solidFill>
                  <a:prstClr val="black">
                    <a:tint val="75000"/>
                  </a:prstClr>
                </a:solidFill>
              </a:rPr>
              <a:t>www.carltoncollins.com</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B0FC30E-5290-43BD-8F21-44237262C028}" type="slidenum">
              <a:rPr lang="en-US" smtClean="0">
                <a:solidFill>
                  <a:prstClr val="black">
                    <a:tint val="75000"/>
                  </a:prstClr>
                </a:solidFill>
              </a:rPr>
              <a:pPr/>
              <a:t>146</a:t>
            </a:fld>
            <a:endParaRPr lang="en-US">
              <a:solidFill>
                <a:prstClr val="black">
                  <a:tint val="75000"/>
                </a:prstClr>
              </a:solidFill>
            </a:endParaRPr>
          </a:p>
        </p:txBody>
      </p:sp>
    </p:spTree>
    <p:extLst>
      <p:ext uri="{BB962C8B-B14F-4D97-AF65-F5344CB8AC3E}">
        <p14:creationId xmlns:p14="http://schemas.microsoft.com/office/powerpoint/2010/main" val="278119264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sep08hairgrowth032.jpg image by carmenkeys"/>
          <p:cNvPicPr>
            <a:picLocks noChangeAspect="1" noChangeArrowheads="1"/>
          </p:cNvPicPr>
          <p:nvPr/>
        </p:nvPicPr>
        <p:blipFill>
          <a:blip r:embed="rId3" cstate="print"/>
          <a:srcRect/>
          <a:stretch>
            <a:fillRect/>
          </a:stretch>
        </p:blipFill>
        <p:spPr bwMode="auto">
          <a:xfrm>
            <a:off x="4343400" y="228600"/>
            <a:ext cx="4267200" cy="3200401"/>
          </a:xfrm>
          <a:prstGeom prst="rect">
            <a:avLst/>
          </a:prstGeom>
          <a:ln>
            <a:noFill/>
          </a:ln>
          <a:effectLst>
            <a:outerShdw blurRad="292100" dist="139700" dir="2700000" algn="tl" rotWithShape="0">
              <a:srgbClr val="333333">
                <a:alpha val="65000"/>
              </a:srgbClr>
            </a:outerShdw>
          </a:effectLst>
        </p:spPr>
      </p:pic>
      <p:pic>
        <p:nvPicPr>
          <p:cNvPr id="15366" name="Picture 6" descr="http://www.addexecutive.com/wp-content/uploads/2007/06/messy-desk.jpg"/>
          <p:cNvPicPr>
            <a:picLocks noChangeAspect="1" noChangeArrowheads="1"/>
          </p:cNvPicPr>
          <p:nvPr/>
        </p:nvPicPr>
        <p:blipFill>
          <a:blip r:embed="rId4" cstate="print"/>
          <a:srcRect/>
          <a:stretch>
            <a:fillRect/>
          </a:stretch>
        </p:blipFill>
        <p:spPr bwMode="auto">
          <a:xfrm>
            <a:off x="381000" y="3733800"/>
            <a:ext cx="3333750" cy="2619375"/>
          </a:xfrm>
          <a:prstGeom prst="rect">
            <a:avLst/>
          </a:prstGeom>
          <a:ln>
            <a:noFill/>
          </a:ln>
          <a:effectLst>
            <a:outerShdw blurRad="292100" dist="139700" dir="2700000" algn="tl" rotWithShape="0">
              <a:srgbClr val="333333">
                <a:alpha val="65000"/>
              </a:srgbClr>
            </a:outerShdw>
          </a:effectLst>
        </p:spPr>
      </p:pic>
      <p:pic>
        <p:nvPicPr>
          <p:cNvPr id="15368" name="Picture 8" descr="funny02.jpg image by commentsjunkie"/>
          <p:cNvPicPr>
            <a:picLocks noChangeAspect="1" noChangeArrowheads="1"/>
          </p:cNvPicPr>
          <p:nvPr/>
        </p:nvPicPr>
        <p:blipFill>
          <a:blip r:embed="rId5" cstate="print"/>
          <a:srcRect/>
          <a:stretch>
            <a:fillRect/>
          </a:stretch>
        </p:blipFill>
        <p:spPr bwMode="auto">
          <a:xfrm>
            <a:off x="4800600" y="3581400"/>
            <a:ext cx="3924300" cy="2943225"/>
          </a:xfrm>
          <a:prstGeom prst="rect">
            <a:avLst/>
          </a:prstGeom>
          <a:ln>
            <a:noFill/>
          </a:ln>
          <a:effectLst>
            <a:outerShdw blurRad="292100" dist="139700" dir="2700000" algn="tl" rotWithShape="0">
              <a:srgbClr val="333333">
                <a:alpha val="65000"/>
              </a:srgbClr>
            </a:outerShdw>
          </a:effectLst>
        </p:spPr>
      </p:pic>
      <p:pic>
        <p:nvPicPr>
          <p:cNvPr id="15370" name="Picture 10" descr="http://4.bp.blogspot.com/_2cxvSmlPoaM/ShxggdmkXoI/AAAAAAAAAu8/zey4wjhjHYQ/s400/messy-desk-012-453.jpg"/>
          <p:cNvPicPr>
            <a:picLocks noChangeAspect="1" noChangeArrowheads="1"/>
          </p:cNvPicPr>
          <p:nvPr/>
        </p:nvPicPr>
        <p:blipFill>
          <a:blip r:embed="rId6" cstate="print"/>
          <a:srcRect/>
          <a:stretch>
            <a:fillRect/>
          </a:stretch>
        </p:blipFill>
        <p:spPr bwMode="auto">
          <a:xfrm>
            <a:off x="304800" y="457200"/>
            <a:ext cx="3810000" cy="2886075"/>
          </a:xfrm>
          <a:prstGeom prst="rect">
            <a:avLst/>
          </a:prstGeom>
          <a:ln>
            <a:noFill/>
          </a:ln>
          <a:effectLst>
            <a:outerShdw blurRad="292100" dist="139700" dir="2700000" algn="tl" rotWithShape="0">
              <a:srgbClr val="333333">
                <a:alpha val="65000"/>
              </a:srgbClr>
            </a:outerShdw>
          </a:effectLst>
        </p:spPr>
      </p:pic>
      <p:sp>
        <p:nvSpPr>
          <p:cNvPr id="3" name="Footer Placeholder 2"/>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r>
              <a:rPr lang="en-US" smtClean="0"/>
              <a:t>Slide </a:t>
            </a:r>
            <a:fld id="{E93AF236-87A1-45B8-A1F6-EFB71719B864}" type="slidenum">
              <a:rPr lang="en-US" smtClean="0"/>
              <a:t>147</a:t>
            </a:fld>
            <a:endParaRPr lang="en-US" dirty="0"/>
          </a:p>
        </p:txBody>
      </p:sp>
    </p:spTree>
    <p:extLst>
      <p:ext uri="{BB962C8B-B14F-4D97-AF65-F5344CB8AC3E}">
        <p14:creationId xmlns:p14="http://schemas.microsoft.com/office/powerpoint/2010/main" val="253695521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www.renki.wpcomp.com/~ulmaster/images/natural-keyboard-4000-400x400.jpg"/>
          <p:cNvPicPr>
            <a:picLocks noChangeAspect="1" noChangeArrowheads="1"/>
          </p:cNvPicPr>
          <p:nvPr/>
        </p:nvPicPr>
        <p:blipFill>
          <a:blip r:embed="rId3" cstate="print"/>
          <a:srcRect/>
          <a:stretch>
            <a:fillRect/>
          </a:stretch>
        </p:blipFill>
        <p:spPr bwMode="auto">
          <a:xfrm>
            <a:off x="1219200" y="304800"/>
            <a:ext cx="6553200" cy="6553200"/>
          </a:xfrm>
          <a:prstGeom prst="rect">
            <a:avLst/>
          </a:prstGeom>
          <a:noFill/>
        </p:spPr>
      </p:pic>
      <p:sp>
        <p:nvSpPr>
          <p:cNvPr id="3" name="Footer Placeholder 2"/>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r>
              <a:rPr lang="en-US" smtClean="0"/>
              <a:t>Slide </a:t>
            </a:r>
            <a:fld id="{E93AF236-87A1-45B8-A1F6-EFB71719B864}" type="slidenum">
              <a:rPr lang="en-US" smtClean="0"/>
              <a:t>148</a:t>
            </a:fld>
            <a:endParaRPr lang="en-US" dirty="0"/>
          </a:p>
        </p:txBody>
      </p:sp>
    </p:spTree>
    <p:extLst>
      <p:ext uri="{BB962C8B-B14F-4D97-AF65-F5344CB8AC3E}">
        <p14:creationId xmlns:p14="http://schemas.microsoft.com/office/powerpoint/2010/main" val="234446962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http://www.alimed.com/product_images/70951.jpg"/>
          <p:cNvPicPr>
            <a:picLocks noChangeAspect="1" noChangeArrowheads="1"/>
          </p:cNvPicPr>
          <p:nvPr/>
        </p:nvPicPr>
        <p:blipFill>
          <a:blip r:embed="rId3" r:link="rId4" cstate="print"/>
          <a:srcRect/>
          <a:stretch>
            <a:fillRect/>
          </a:stretch>
        </p:blipFill>
        <p:spPr bwMode="auto">
          <a:xfrm>
            <a:off x="3609907" y="1295400"/>
            <a:ext cx="2257493" cy="3374103"/>
          </a:xfrm>
          <a:prstGeom prst="rect">
            <a:avLst/>
          </a:prstGeom>
          <a:noFill/>
        </p:spPr>
      </p:pic>
      <p:pic>
        <p:nvPicPr>
          <p:cNvPr id="25606" name="Picture 6" descr="http://www.officepacific.com/images/Web-Ergonomics/MonitorLift7100.jpg"/>
          <p:cNvPicPr>
            <a:picLocks noChangeAspect="1" noChangeArrowheads="1"/>
          </p:cNvPicPr>
          <p:nvPr/>
        </p:nvPicPr>
        <p:blipFill>
          <a:blip r:embed="rId5" r:link="rId6" cstate="print"/>
          <a:srcRect/>
          <a:stretch>
            <a:fillRect/>
          </a:stretch>
        </p:blipFill>
        <p:spPr bwMode="auto">
          <a:xfrm>
            <a:off x="457200" y="457200"/>
            <a:ext cx="3048000" cy="2286000"/>
          </a:xfrm>
          <a:prstGeom prst="rect">
            <a:avLst/>
          </a:prstGeom>
          <a:noFill/>
        </p:spPr>
      </p:pic>
      <p:pic>
        <p:nvPicPr>
          <p:cNvPr id="25605" name="Picture 5" descr="http://www.officepacific.com/images/Web-Ergonomics/Keyboard%20Arm5635.jpg"/>
          <p:cNvPicPr>
            <a:picLocks noChangeAspect="1" noChangeArrowheads="1"/>
          </p:cNvPicPr>
          <p:nvPr/>
        </p:nvPicPr>
        <p:blipFill>
          <a:blip r:embed="rId7" r:link="rId8" cstate="print"/>
          <a:srcRect/>
          <a:stretch>
            <a:fillRect/>
          </a:stretch>
        </p:blipFill>
        <p:spPr bwMode="auto">
          <a:xfrm>
            <a:off x="762000" y="4481286"/>
            <a:ext cx="3733800" cy="1955800"/>
          </a:xfrm>
          <a:prstGeom prst="rect">
            <a:avLst/>
          </a:prstGeom>
          <a:noFill/>
        </p:spPr>
      </p:pic>
      <p:pic>
        <p:nvPicPr>
          <p:cNvPr id="25602" name="Picture 2" descr="http://www.alimed.com/product_images/70343.jpg"/>
          <p:cNvPicPr>
            <a:picLocks noChangeAspect="1" noChangeArrowheads="1"/>
          </p:cNvPicPr>
          <p:nvPr/>
        </p:nvPicPr>
        <p:blipFill>
          <a:blip r:embed="rId9" r:link="rId10" cstate="print"/>
          <a:srcRect/>
          <a:stretch>
            <a:fillRect/>
          </a:stretch>
        </p:blipFill>
        <p:spPr bwMode="auto">
          <a:xfrm>
            <a:off x="6324600" y="533400"/>
            <a:ext cx="2387600" cy="3581400"/>
          </a:xfrm>
          <a:prstGeom prst="rect">
            <a:avLst/>
          </a:prstGeom>
          <a:noFill/>
        </p:spPr>
      </p:pic>
      <p:sp>
        <p:nvSpPr>
          <p:cNvPr id="3" name="Footer Placeholder 2"/>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r>
              <a:rPr lang="en-US" smtClean="0"/>
              <a:t>Slide </a:t>
            </a:r>
            <a:fld id="{E93AF236-87A1-45B8-A1F6-EFB71719B864}" type="slidenum">
              <a:rPr lang="en-US" smtClean="0"/>
              <a:t>149</a:t>
            </a:fld>
            <a:endParaRPr lang="en-US" dirty="0"/>
          </a:p>
        </p:txBody>
      </p:sp>
    </p:spTree>
    <p:extLst>
      <p:ext uri="{BB962C8B-B14F-4D97-AF65-F5344CB8AC3E}">
        <p14:creationId xmlns:p14="http://schemas.microsoft.com/office/powerpoint/2010/main" val="17505529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15</a:t>
            </a:fld>
            <a:endParaRPr lang="en-US" dirty="0"/>
          </a:p>
        </p:txBody>
      </p:sp>
      <p:pic>
        <p:nvPicPr>
          <p:cNvPr id="4" name="Picture 3"/>
          <p:cNvPicPr>
            <a:picLocks noChangeAspect="1"/>
          </p:cNvPicPr>
          <p:nvPr/>
        </p:nvPicPr>
        <p:blipFill>
          <a:blip r:embed="rId2"/>
          <a:stretch>
            <a:fillRect/>
          </a:stretch>
        </p:blipFill>
        <p:spPr>
          <a:xfrm>
            <a:off x="1295400" y="609599"/>
            <a:ext cx="6629400" cy="6191843"/>
          </a:xfrm>
          <a:prstGeom prst="rect">
            <a:avLst/>
          </a:prstGeom>
        </p:spPr>
      </p:pic>
    </p:spTree>
    <p:extLst>
      <p:ext uri="{BB962C8B-B14F-4D97-AF65-F5344CB8AC3E}">
        <p14:creationId xmlns:p14="http://schemas.microsoft.com/office/powerpoint/2010/main" val="120283427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150</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Interactive Paper</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7975" y="2991614"/>
            <a:ext cx="3705225" cy="2857500"/>
          </a:xfrm>
          <a:prstGeom prst="rect">
            <a:avLst/>
          </a:prstGeom>
        </p:spPr>
      </p:pic>
    </p:spTree>
    <p:extLst>
      <p:ext uri="{BB962C8B-B14F-4D97-AF65-F5344CB8AC3E}">
        <p14:creationId xmlns:p14="http://schemas.microsoft.com/office/powerpoint/2010/main" val="199230435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151</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625" y="1466850"/>
            <a:ext cx="5238750" cy="3924300"/>
          </a:xfrm>
          <a:prstGeom prst="rect">
            <a:avLst/>
          </a:prstGeom>
        </p:spPr>
      </p:pic>
      <p:sp>
        <p:nvSpPr>
          <p:cNvPr id="5" name="Rectangle 4"/>
          <p:cNvSpPr/>
          <p:nvPr/>
        </p:nvSpPr>
        <p:spPr>
          <a:xfrm>
            <a:off x="381000" y="5562600"/>
            <a:ext cx="6314549" cy="261610"/>
          </a:xfrm>
          <a:prstGeom prst="rect">
            <a:avLst/>
          </a:prstGeom>
        </p:spPr>
        <p:txBody>
          <a:bodyPr wrap="none">
            <a:spAutoFit/>
          </a:bodyPr>
          <a:lstStyle/>
          <a:p>
            <a:r>
              <a:rPr lang="en-US" sz="1100" dirty="0">
                <a:hlinkClick r:id="rId3"/>
              </a:rPr>
              <a:t>http://m.digitaltrends.com/computing/fujitsu-makes-paper-interactive-with-just-a-webcam-and-projector</a:t>
            </a:r>
            <a:r>
              <a:rPr lang="en-US" sz="1100" dirty="0" smtClean="0">
                <a:hlinkClick r:id="rId3"/>
              </a:rPr>
              <a:t>/</a:t>
            </a:r>
            <a:r>
              <a:rPr lang="en-US" sz="1100" dirty="0" smtClean="0"/>
              <a:t> </a:t>
            </a:r>
            <a:endParaRPr lang="en-US" sz="1100" dirty="0"/>
          </a:p>
        </p:txBody>
      </p:sp>
      <p:sp>
        <p:nvSpPr>
          <p:cNvPr id="6" name="Rectangle 5"/>
          <p:cNvSpPr/>
          <p:nvPr/>
        </p:nvSpPr>
        <p:spPr>
          <a:xfrm>
            <a:off x="2286000" y="423536"/>
            <a:ext cx="4228402" cy="369332"/>
          </a:xfrm>
          <a:prstGeom prst="rect">
            <a:avLst/>
          </a:prstGeom>
        </p:spPr>
        <p:txBody>
          <a:bodyPr wrap="none">
            <a:spAutoFit/>
          </a:bodyPr>
          <a:lstStyle/>
          <a:p>
            <a:r>
              <a:rPr lang="en-US" dirty="0">
                <a:hlinkClick r:id="rId4"/>
              </a:rPr>
              <a:t>http://</a:t>
            </a:r>
            <a:r>
              <a:rPr lang="en-US" dirty="0" smtClean="0">
                <a:hlinkClick r:id="rId4"/>
              </a:rPr>
              <a:t>www.diginfo.tv/v/13-0025-r-en.php</a:t>
            </a:r>
            <a:r>
              <a:rPr lang="en-US" dirty="0" smtClean="0"/>
              <a:t> </a:t>
            </a:r>
            <a:endParaRPr lang="en-US" dirty="0"/>
          </a:p>
        </p:txBody>
      </p:sp>
    </p:spTree>
    <p:extLst>
      <p:ext uri="{BB962C8B-B14F-4D97-AF65-F5344CB8AC3E}">
        <p14:creationId xmlns:p14="http://schemas.microsoft.com/office/powerpoint/2010/main" val="19323312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754562"/>
          </a:xfrm>
        </p:spPr>
        <p:txBody>
          <a:bodyPr>
            <a:normAutofit/>
          </a:bodyPr>
          <a:lstStyle/>
          <a:p>
            <a:pPr algn="l"/>
            <a:r>
              <a:rPr lang="en-US" dirty="0" smtClean="0"/>
              <a:t>Technology Steam Rolls Along</a:t>
            </a:r>
            <a:br>
              <a:rPr lang="en-US" dirty="0" smtClean="0"/>
            </a:br>
            <a:r>
              <a:rPr lang="en-US" sz="2000" dirty="0" smtClean="0"/>
              <a:t/>
            </a:r>
            <a:br>
              <a:rPr lang="en-US" sz="2000" dirty="0" smtClean="0"/>
            </a:br>
            <a:r>
              <a:rPr lang="en-US" sz="2000" dirty="0" smtClean="0"/>
              <a:t>Revenue per employee to is 5 to 50 times higher per employee today than 30 years ago</a:t>
            </a:r>
            <a:br>
              <a:rPr lang="en-US" sz="2000" dirty="0" smtClean="0"/>
            </a:br>
            <a:r>
              <a:rPr lang="en-US" sz="2000" dirty="0" smtClean="0"/>
              <a:t>Woolworths, JC Penny’s, Sears, Wal-Mart</a:t>
            </a:r>
            <a:br>
              <a:rPr lang="en-US" sz="2000" dirty="0" smtClean="0"/>
            </a:br>
            <a:r>
              <a:rPr lang="en-US" sz="2000" dirty="0" smtClean="0"/>
              <a:t>Stage Coaches, Train Industry, Typewriters, Retail Strip Malls, Digital Cameras</a:t>
            </a:r>
            <a:br>
              <a:rPr lang="en-US" sz="2000" dirty="0" smtClean="0"/>
            </a:br>
            <a:r>
              <a:rPr lang="en-US" sz="2000" dirty="0" smtClean="0"/>
              <a:t>Out-sourcing, In-sourcing</a:t>
            </a:r>
            <a:br>
              <a:rPr lang="en-US" sz="2000" dirty="0" smtClean="0"/>
            </a:br>
            <a:r>
              <a:rPr lang="en-US" sz="2000" dirty="0" smtClean="0"/>
              <a:t>Keep up or get left behind???</a:t>
            </a:r>
            <a:br>
              <a:rPr lang="en-US" sz="2000" dirty="0" smtClean="0"/>
            </a:br>
            <a:endParaRPr lang="en-US" sz="2000" dirty="0"/>
          </a:p>
        </p:txBody>
      </p:sp>
      <p:pic>
        <p:nvPicPr>
          <p:cNvPr id="10242" name="Picture 2" descr="http://wannaberapper.files.wordpress.com/2011/01/steamroll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4038600"/>
            <a:ext cx="2486025" cy="207645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www.carltoncollins.com</a:t>
            </a:r>
            <a:endParaRPr lang="en-US"/>
          </a:p>
        </p:txBody>
      </p:sp>
      <p:sp>
        <p:nvSpPr>
          <p:cNvPr id="5" name="Slide Number Placeholder 4"/>
          <p:cNvSpPr>
            <a:spLocks noGrp="1"/>
          </p:cNvSpPr>
          <p:nvPr>
            <p:ph type="sldNum" sz="quarter" idx="12"/>
          </p:nvPr>
        </p:nvSpPr>
        <p:spPr/>
        <p:txBody>
          <a:bodyPr/>
          <a:lstStyle/>
          <a:p>
            <a:fld id="{463BBF2B-7F9E-466F-AE26-05E17D7D3C7F}" type="slidenum">
              <a:rPr lang="en-US" smtClean="0"/>
              <a:t>152</a:t>
            </a:fld>
            <a:endParaRPr lang="en-US"/>
          </a:p>
        </p:txBody>
      </p:sp>
    </p:spTree>
    <p:extLst>
      <p:ext uri="{BB962C8B-B14F-4D97-AF65-F5344CB8AC3E}">
        <p14:creationId xmlns:p14="http://schemas.microsoft.com/office/powerpoint/2010/main" val="369954054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339650"/>
          </a:xfrm>
          <a:prstGeom prst="rect">
            <a:avLst/>
          </a:prstGeom>
          <a:noFill/>
        </p:spPr>
        <p:txBody>
          <a:bodyPr wrap="square" rtlCol="0">
            <a:spAutoFit/>
          </a:bodyPr>
          <a:lstStyle/>
          <a:p>
            <a:pPr algn="ctr"/>
            <a:endParaRPr lang="en-US" sz="13800" b="1" dirty="0" smtClean="0"/>
          </a:p>
          <a:p>
            <a:pPr algn="ctr"/>
            <a:r>
              <a:rPr lang="en-US" sz="13800" b="1" dirty="0" smtClean="0"/>
              <a:t>Thank You</a:t>
            </a:r>
            <a:endParaRPr lang="en-US" sz="13800" b="1" dirty="0"/>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r>
              <a:rPr lang="en-US" smtClean="0"/>
              <a:t>Slide </a:t>
            </a:r>
            <a:fld id="{E93AF236-87A1-45B8-A1F6-EFB71719B864}" type="slidenum">
              <a:rPr lang="en-US" smtClean="0"/>
              <a:t>153</a:t>
            </a:fld>
            <a:endParaRPr lang="en-US" dirty="0"/>
          </a:p>
        </p:txBody>
      </p:sp>
    </p:spTree>
    <p:extLst>
      <p:ext uri="{BB962C8B-B14F-4D97-AF65-F5344CB8AC3E}">
        <p14:creationId xmlns:p14="http://schemas.microsoft.com/office/powerpoint/2010/main" val="137336381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154</a:t>
            </a:fld>
            <a:endParaRPr lang="en-US"/>
          </a:p>
        </p:txBody>
      </p:sp>
      <p:sp>
        <p:nvSpPr>
          <p:cNvPr id="6" name="TextBox 5"/>
          <p:cNvSpPr txBox="1"/>
          <p:nvPr/>
        </p:nvSpPr>
        <p:spPr>
          <a:xfrm>
            <a:off x="0" y="0"/>
            <a:ext cx="9144000" cy="7725192"/>
          </a:xfrm>
          <a:prstGeom prst="rect">
            <a:avLst/>
          </a:prstGeom>
          <a:solidFill>
            <a:srgbClr val="FF0000"/>
          </a:solidFill>
        </p:spPr>
        <p:txBody>
          <a:bodyPr wrap="square" rtlCol="0">
            <a:spAutoFit/>
          </a:bodyPr>
          <a:lstStyle/>
          <a:p>
            <a:pPr algn="ctr"/>
            <a:endParaRPr lang="en-US" sz="4000" b="1" dirty="0" smtClean="0"/>
          </a:p>
          <a:p>
            <a:pPr algn="ctr"/>
            <a:r>
              <a:rPr lang="en-US" sz="8800" b="1" dirty="0" smtClean="0"/>
              <a:t>Microsoft </a:t>
            </a:r>
          </a:p>
          <a:p>
            <a:pPr algn="ctr"/>
            <a:r>
              <a:rPr lang="en-US" sz="8800" b="1" dirty="0" smtClean="0"/>
              <a:t>Office 2013</a:t>
            </a:r>
          </a:p>
          <a:p>
            <a:pPr algn="ctr"/>
            <a:endParaRPr lang="en-US" sz="4000" b="1" dirty="0"/>
          </a:p>
          <a:p>
            <a:pPr algn="ctr"/>
            <a:endParaRPr lang="en-US" sz="4000" b="1" dirty="0" smtClean="0"/>
          </a:p>
          <a:p>
            <a:pPr algn="ctr"/>
            <a:endParaRPr lang="en-US" sz="4000" b="1" dirty="0"/>
          </a:p>
          <a:p>
            <a:pPr algn="ctr"/>
            <a:endParaRPr lang="en-US" sz="4000" b="1" dirty="0" smtClean="0"/>
          </a:p>
          <a:p>
            <a:pPr algn="ctr"/>
            <a:endParaRPr lang="en-US" sz="4000" b="1" dirty="0"/>
          </a:p>
          <a:p>
            <a:pPr algn="ctr"/>
            <a:endParaRPr lang="en-US" sz="4000" b="1" dirty="0" smtClean="0"/>
          </a:p>
          <a:p>
            <a:pPr algn="ctr"/>
            <a:endParaRPr lang="en-US" sz="4000" b="1" dirty="0"/>
          </a:p>
        </p:txBody>
      </p:sp>
      <p:pic>
        <p:nvPicPr>
          <p:cNvPr id="5" name="Picture 4"/>
          <p:cNvPicPr/>
          <p:nvPr/>
        </p:nvPicPr>
        <p:blipFill>
          <a:blip r:embed="rId2" cstate="print">
            <a:extLst>
              <a:ext uri="{28A0092B-C50C-407E-A947-70E740481C1C}">
                <a14:useLocalDpi xmlns:a14="http://schemas.microsoft.com/office/drawing/2010/main"/>
              </a:ext>
            </a:extLst>
          </a:blip>
          <a:stretch>
            <a:fillRect/>
          </a:stretch>
        </p:blipFill>
        <p:spPr>
          <a:xfrm>
            <a:off x="2622550" y="3505200"/>
            <a:ext cx="3898900" cy="2599055"/>
          </a:xfrm>
          <a:prstGeom prst="rect">
            <a:avLst/>
          </a:prstGeom>
        </p:spPr>
      </p:pic>
    </p:spTree>
    <p:extLst>
      <p:ext uri="{BB962C8B-B14F-4D97-AF65-F5344CB8AC3E}">
        <p14:creationId xmlns:p14="http://schemas.microsoft.com/office/powerpoint/2010/main" val="274575758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8666" y="1133762"/>
            <a:ext cx="6466667" cy="4590476"/>
          </a:xfrm>
          <a:prstGeom prst="rect">
            <a:avLst/>
          </a:prstGeom>
        </p:spPr>
      </p:pic>
    </p:spTree>
    <p:extLst>
      <p:ext uri="{BB962C8B-B14F-4D97-AF65-F5344CB8AC3E}">
        <p14:creationId xmlns:p14="http://schemas.microsoft.com/office/powerpoint/2010/main" val="91800248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3281" y="1295400"/>
            <a:ext cx="8207319" cy="3886200"/>
          </a:xfrm>
          <a:prstGeom prst="rect">
            <a:avLst/>
          </a:prstGeom>
        </p:spPr>
      </p:pic>
      <p:sp>
        <p:nvSpPr>
          <p:cNvPr id="4" name="Rectangle 3"/>
          <p:cNvSpPr/>
          <p:nvPr/>
        </p:nvSpPr>
        <p:spPr>
          <a:xfrm>
            <a:off x="381000" y="381000"/>
            <a:ext cx="3796232" cy="584775"/>
          </a:xfrm>
          <a:prstGeom prst="rect">
            <a:avLst/>
          </a:prstGeom>
        </p:spPr>
        <p:txBody>
          <a:bodyPr wrap="none">
            <a:spAutoFit/>
          </a:bodyPr>
          <a:lstStyle/>
          <a:p>
            <a:r>
              <a:rPr lang="en-US" sz="3200" b="1" dirty="0" smtClean="0">
                <a:latin typeface="Times New Roman" panose="02020603050405020304" pitchFamily="18" charset="0"/>
                <a:ea typeface="Times New Roman" panose="02020603050405020304" pitchFamily="18" charset="0"/>
              </a:rPr>
              <a:t>Subscription Pricing</a:t>
            </a:r>
            <a:endParaRPr lang="en-US" sz="3200" b="1" dirty="0"/>
          </a:p>
        </p:txBody>
      </p:sp>
      <p:sp>
        <p:nvSpPr>
          <p:cNvPr id="5" name="Rectangle 4"/>
          <p:cNvSpPr/>
          <p:nvPr/>
        </p:nvSpPr>
        <p:spPr>
          <a:xfrm>
            <a:off x="2743200" y="3429000"/>
            <a:ext cx="5867400" cy="3108543"/>
          </a:xfrm>
          <a:prstGeom prst="rect">
            <a:avLst/>
          </a:prstGeom>
          <a:solidFill>
            <a:schemeClr val="bg2"/>
          </a:solidFill>
          <a:ln w="28575">
            <a:solidFill>
              <a:schemeClr val="tx1"/>
            </a:solidFill>
          </a:ln>
          <a:scene3d>
            <a:camera prst="orthographicFront"/>
            <a:lightRig rig="threePt" dir="t"/>
          </a:scene3d>
          <a:sp3d>
            <a:bevelT/>
          </a:sp3d>
        </p:spPr>
        <p:txBody>
          <a:bodyPr wrap="square">
            <a:spAutoFit/>
          </a:bodyPr>
          <a:lstStyle/>
          <a:p>
            <a:pPr marL="342900" marR="0" lvl="0" indent="-342900" algn="just">
              <a:spcBef>
                <a:spcPts val="0"/>
              </a:spcBef>
              <a:spcAft>
                <a:spcPts val="0"/>
              </a:spcAft>
              <a:buFont typeface="+mj-lt"/>
              <a:buAutoNum type="arabicPeriod"/>
            </a:pPr>
            <a:r>
              <a:rPr lang="en-US" sz="2800" b="1" dirty="0">
                <a:latin typeface="Times New Roman" panose="02020603050405020304" pitchFamily="18" charset="0"/>
                <a:ea typeface="Times New Roman" panose="02020603050405020304" pitchFamily="18" charset="0"/>
              </a:rPr>
              <a:t>Installs on more PCs</a:t>
            </a:r>
            <a:r>
              <a:rPr lang="en-US" sz="2800" dirty="0">
                <a:latin typeface="Times New Roman" panose="02020603050405020304" pitchFamily="18" charset="0"/>
                <a:ea typeface="Times New Roman" panose="02020603050405020304" pitchFamily="18" charset="0"/>
              </a:rPr>
              <a:t> </a:t>
            </a:r>
          </a:p>
          <a:p>
            <a:pPr marL="342900" marR="0" lvl="0" indent="-342900" algn="just">
              <a:spcBef>
                <a:spcPts val="0"/>
              </a:spcBef>
              <a:spcAft>
                <a:spcPts val="0"/>
              </a:spcAft>
              <a:buFont typeface="+mj-lt"/>
              <a:buAutoNum type="arabicPeriod"/>
            </a:pPr>
            <a:r>
              <a:rPr lang="en-US" sz="2800" b="1" dirty="0">
                <a:latin typeface="Times New Roman" panose="02020603050405020304" pitchFamily="18" charset="0"/>
                <a:ea typeface="Times New Roman" panose="02020603050405020304" pitchFamily="18" charset="0"/>
              </a:rPr>
              <a:t>Never upgrade again </a:t>
            </a:r>
            <a:endParaRPr lang="en-US" sz="2800" dirty="0">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eriod"/>
            </a:pPr>
            <a:r>
              <a:rPr lang="en-US" sz="2800" b="1" dirty="0">
                <a:latin typeface="Times New Roman" panose="02020603050405020304" pitchFamily="18" charset="0"/>
                <a:ea typeface="Times New Roman" panose="02020603050405020304" pitchFamily="18" charset="0"/>
              </a:rPr>
              <a:t>Superior iMap </a:t>
            </a:r>
            <a:r>
              <a:rPr lang="en-US" sz="2800" b="1" dirty="0" smtClean="0">
                <a:latin typeface="Times New Roman" panose="02020603050405020304" pitchFamily="18" charset="0"/>
                <a:ea typeface="Times New Roman" panose="02020603050405020304" pitchFamily="18" charset="0"/>
              </a:rPr>
              <a:t>email</a:t>
            </a:r>
            <a:endParaRPr lang="en-US" sz="2800" dirty="0">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eriod"/>
            </a:pPr>
            <a:r>
              <a:rPr lang="en-US" sz="2800" b="1" dirty="0">
                <a:latin typeface="Times New Roman" panose="02020603050405020304" pitchFamily="18" charset="0"/>
                <a:ea typeface="Times New Roman" panose="02020603050405020304" pitchFamily="18" charset="0"/>
              </a:rPr>
              <a:t>Better security</a:t>
            </a:r>
            <a:r>
              <a:rPr lang="en-US" sz="2800" dirty="0">
                <a:latin typeface="Times New Roman" panose="02020603050405020304" pitchFamily="18" charset="0"/>
                <a:ea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rabicPeriod"/>
            </a:pPr>
            <a:r>
              <a:rPr lang="en-US" sz="2800" b="1" dirty="0">
                <a:latin typeface="Times New Roman" panose="02020603050405020304" pitchFamily="18" charset="0"/>
                <a:ea typeface="Times New Roman" panose="02020603050405020304" pitchFamily="18" charset="0"/>
              </a:rPr>
              <a:t>File Sharing</a:t>
            </a:r>
            <a:r>
              <a:rPr lang="en-US" sz="2800" dirty="0">
                <a:latin typeface="Times New Roman" panose="02020603050405020304" pitchFamily="18" charset="0"/>
                <a:ea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rabicPeriod"/>
            </a:pPr>
            <a:r>
              <a:rPr lang="en-US" sz="2800" b="1" dirty="0">
                <a:latin typeface="Times New Roman" panose="02020603050405020304" pitchFamily="18" charset="0"/>
                <a:ea typeface="Times New Roman" panose="02020603050405020304" pitchFamily="18" charset="0"/>
              </a:rPr>
              <a:t>Eliminate upfront capital costs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rabicPeriod"/>
            </a:pPr>
            <a:r>
              <a:rPr lang="en-US" sz="2800" b="1" dirty="0">
                <a:latin typeface="Times New Roman" panose="02020603050405020304" pitchFamily="18" charset="0"/>
                <a:ea typeface="Times New Roman" panose="02020603050405020304" pitchFamily="18" charset="0"/>
              </a:rPr>
              <a:t>Eliminate balance sheet liabilities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2067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50000" y="50000"/>
                                    </p:animScale>
                                  </p:childTnLst>
                                </p:cTn>
                              </p:par>
                              <p:par>
                                <p:cTn id="7" presetID="0" presetClass="path" presetSubtype="0" accel="50000" decel="50000" fill="hold" nodeType="withEffect">
                                  <p:stCondLst>
                                    <p:cond delay="0"/>
                                  </p:stCondLst>
                                  <p:childTnLst>
                                    <p:animMotion origin="layout" path="M 6.11111E-6 7.40741E-7 L 6.11111E-6 7.40741E-7 L -0.01024 -0.00301 C -0.01163 -0.00347 -0.01336 -0.00347 -0.01475 -0.00463 C -0.01579 -0.00555 -0.01579 -0.00787 -0.01701 -0.00903 C -0.01805 -0.01042 -0.02569 -0.01204 -0.02586 -0.01204 C -0.02708 -0.0125 -0.02812 -0.01319 -0.02933 -0.01366 C -0.03072 -0.01412 -0.03229 -0.01458 -0.03385 -0.01504 C -0.03611 -0.01597 -0.04045 -0.01805 -0.04045 -0.01805 C -0.04097 -0.01967 -0.04079 -0.02153 -0.04166 -0.02268 C -0.04253 -0.02361 -0.04392 -0.02338 -0.04496 -0.02407 C -0.04652 -0.025 -0.04791 -0.02616 -0.04947 -0.02708 C -0.05017 -0.02917 -0.05034 -0.03171 -0.05173 -0.0331 C -0.05364 -0.03495 -0.0585 -0.03611 -0.0585 -0.03611 C -0.0644 -0.04143 -0.06093 -0.03773 -0.06857 -0.04815 C -0.06926 -0.04907 -0.06996 -0.05046 -0.07083 -0.05092 C -0.07239 -0.05208 -0.07395 -0.05278 -0.07534 -0.05393 C -0.07621 -0.05486 -0.07673 -0.05625 -0.0776 -0.05694 C -0.07864 -0.0581 -0.07986 -0.05879 -0.0809 -0.05995 C -0.08211 -0.06134 -0.08298 -0.06342 -0.08437 -0.06458 C -0.08524 -0.06528 -0.08663 -0.06551 -0.08767 -0.06597 C -0.09079 -0.07014 -0.09652 -0.07893 -0.10121 -0.08102 L -0.10451 -0.08241 C -0.10676 -0.08449 -0.10972 -0.08542 -0.11128 -0.08842 C -0.11197 -0.09004 -0.11232 -0.09213 -0.11354 -0.09305 C -0.11631 -0.09491 -0.12256 -0.09606 -0.12256 -0.09606 C -0.13298 -0.10532 -0.11631 -0.09097 -0.13142 -0.10185 C -0.14357 -0.11088 -0.13367 -0.10602 -0.14149 -0.10949 C -0.14236 -0.11088 -0.1427 -0.11273 -0.14374 -0.11389 C -0.14513 -0.11528 -0.14687 -0.11574 -0.14826 -0.1169 C -0.14947 -0.11782 -0.15051 -0.11898 -0.15173 -0.11991 C -0.15312 -0.12129 -0.15451 -0.12338 -0.15624 -0.1243 C -0.15833 -0.12592 -0.16284 -0.12731 -0.16284 -0.12731 C -0.16406 -0.1294 -0.16492 -0.13171 -0.16631 -0.13333 C -0.16753 -0.13495 -0.16926 -0.13518 -0.17083 -0.13634 C -0.17187 -0.13727 -0.17308 -0.13842 -0.17413 -0.13935 C -0.17638 -0.14838 -0.17326 -0.14028 -0.1809 -0.14537 C -0.19426 -0.1544 -0.17395 -0.14653 -0.18871 -0.15139 C -0.1901 -0.15417 -0.19201 -0.15856 -0.19426 -0.16042 C -0.19652 -0.16204 -0.2026 -0.16389 -0.20555 -0.16481 C -0.20624 -0.1669 -0.20642 -0.16967 -0.20781 -0.17083 C -0.21006 -0.17245 -0.21301 -0.17176 -0.21562 -0.17245 C -0.21718 -0.17268 -0.21874 -0.17338 -0.22013 -0.17384 C -0.22378 -0.18102 -0.22117 -0.17778 -0.22916 -0.18125 L -0.23246 -0.18287 C -0.23333 -0.18379 -0.23385 -0.18518 -0.23472 -0.18588 C -0.23576 -0.18657 -0.23732 -0.18611 -0.23819 -0.18727 C -0.2401 -0.18981 -0.2401 -0.19537 -0.2427 -0.19629 L -0.24704 -0.19768 " pathEditMode="relative" ptsTypes="AAAAAAAAAAAAAAAAAAAAAAAAAAAAAAAAAAAAAAAAAAAAAAAAA">
                                      <p:cBhvr>
                                        <p:cTn id="8" dur="2000" fill="hold"/>
                                        <p:tgtEl>
                                          <p:spTgt spid="3"/>
                                        </p:tgtEl>
                                        <p:attrNameLst>
                                          <p:attrName>ppt_x</p:attrName>
                                          <p:attrName>ppt_y</p:attrName>
                                        </p:attrNameLst>
                                      </p:cBhvr>
                                    </p:animMotion>
                                  </p:childTnLst>
                                </p:cTn>
                              </p:par>
                            </p:childTnLst>
                          </p:cTn>
                        </p:par>
                        <p:par>
                          <p:cTn id="9" fill="hold">
                            <p:stCondLst>
                              <p:cond delay="2000"/>
                            </p:stCondLst>
                            <p:childTnLst>
                              <p:par>
                                <p:cTn id="10" presetID="2" presetClass="entr" presetSubtype="4" fill="hold" grpId="0" nodeType="afterEffect">
                                  <p:stCondLst>
                                    <p:cond delay="4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additive="base">
                                        <p:cTn id="2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additive="base">
                                        <p:cTn id="3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 calcmode="lin" valueType="num">
                                      <p:cBhvr additive="base">
                                        <p:cTn id="3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 calcmode="lin" valueType="num">
                                      <p:cBhvr additive="base">
                                        <p:cTn id="4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5">
                                            <p:txEl>
                                              <p:pRg st="5" end="5"/>
                                            </p:txEl>
                                          </p:spTgt>
                                        </p:tgtEl>
                                        <p:attrNameLst>
                                          <p:attrName>style.visibility</p:attrName>
                                        </p:attrNameLst>
                                      </p:cBhvr>
                                      <p:to>
                                        <p:strVal val="visible"/>
                                      </p:to>
                                    </p:set>
                                    <p:anim calcmode="lin" valueType="num">
                                      <p:cBhvr additive="base">
                                        <p:cTn id="48"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5">
                                            <p:txEl>
                                              <p:pRg st="6" end="6"/>
                                            </p:txEl>
                                          </p:spTgt>
                                        </p:tgtEl>
                                        <p:attrNameLst>
                                          <p:attrName>style.visibility</p:attrName>
                                        </p:attrNameLst>
                                      </p:cBhvr>
                                      <p:to>
                                        <p:strVal val="visible"/>
                                      </p:to>
                                    </p:set>
                                    <p:anim calcmode="lin" valueType="num">
                                      <p:cBhvr additive="base">
                                        <p:cTn id="54"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789" y="685800"/>
            <a:ext cx="8229600" cy="4876800"/>
          </a:xfrm>
        </p:spPr>
        <p:txBody>
          <a:bodyPr/>
          <a:lstStyle/>
          <a:p>
            <a:pPr marL="0" indent="0" algn="ctr">
              <a:buNone/>
            </a:pPr>
            <a:r>
              <a:rPr lang="en-US" dirty="0" smtClean="0"/>
              <a:t>A free limited version of Office 2013 is available at </a:t>
            </a:r>
            <a:r>
              <a:rPr lang="en-US" dirty="0" smtClean="0">
                <a:hlinkClick r:id="rId3"/>
              </a:rPr>
              <a:t>home.live.com</a:t>
            </a:r>
            <a:r>
              <a:rPr lang="en-US" dirty="0" smtClean="0"/>
              <a:t>, Outlook.com or Skydrive.com </a:t>
            </a:r>
          </a:p>
          <a:p>
            <a:pPr marL="0" indent="0" algn="ctr">
              <a:buNone/>
            </a:pPr>
            <a:endParaRPr lang="en-US" dirty="0"/>
          </a:p>
          <a:p>
            <a:pPr marL="0" indent="0" algn="ctr">
              <a:buNone/>
            </a:pPr>
            <a:r>
              <a:rPr lang="en-US" sz="2400" dirty="0" smtClean="0"/>
              <a:t>(See cloud slide for more details)</a:t>
            </a:r>
          </a:p>
          <a:p>
            <a:pPr marL="0" indent="0">
              <a:buNone/>
            </a:pPr>
            <a:endParaRPr lang="en-US" dirty="0"/>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157</a:t>
            </a:fld>
            <a:endParaRPr lang="en-US"/>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2819400"/>
            <a:ext cx="6128488" cy="3360336"/>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7105583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 2013</a:t>
            </a:r>
            <a:endParaRPr lang="en-US" dirty="0"/>
          </a:p>
        </p:txBody>
      </p:sp>
      <p:sp>
        <p:nvSpPr>
          <p:cNvPr id="3" name="Content Placeholder 2"/>
          <p:cNvSpPr>
            <a:spLocks noGrp="1"/>
          </p:cNvSpPr>
          <p:nvPr>
            <p:ph idx="1"/>
          </p:nvPr>
        </p:nvSpPr>
        <p:spPr>
          <a:xfrm>
            <a:off x="457200" y="1143000"/>
            <a:ext cx="8229600" cy="4983163"/>
          </a:xfrm>
        </p:spPr>
        <p:txBody>
          <a:bodyPr>
            <a:normAutofit/>
          </a:bodyPr>
          <a:lstStyle/>
          <a:p>
            <a:r>
              <a:rPr lang="en-US" sz="2400" dirty="0" smtClean="0"/>
              <a:t>Touchscreen ready</a:t>
            </a:r>
          </a:p>
          <a:p>
            <a:r>
              <a:rPr lang="en-US" sz="2400" dirty="0" smtClean="0"/>
              <a:t>Smartphone enabled</a:t>
            </a:r>
          </a:p>
          <a:p>
            <a:r>
              <a:rPr lang="en-US" sz="2400" dirty="0" smtClean="0"/>
              <a:t>Windows 8 Look &amp; Feel with Modern Tiles</a:t>
            </a:r>
          </a:p>
          <a:p>
            <a:r>
              <a:rPr lang="en-US" sz="2400" dirty="0" smtClean="0"/>
              <a:t>Cloud-friendly</a:t>
            </a:r>
          </a:p>
          <a:p>
            <a:r>
              <a:rPr lang="en-US" sz="2400" dirty="0" smtClean="0"/>
              <a:t>Runs on Win7 &amp; Win8, not on XP or Vista</a:t>
            </a:r>
          </a:p>
          <a:p>
            <a:r>
              <a:rPr lang="en-US" sz="2400" dirty="0" smtClean="0"/>
              <a:t>Buy or Rent </a:t>
            </a:r>
            <a:r>
              <a:rPr lang="en-US" sz="1200" dirty="0" smtClean="0"/>
              <a:t>(Rent on premise)</a:t>
            </a:r>
            <a:endParaRPr lang="en-US" sz="2400" dirty="0" smtClean="0"/>
          </a:p>
          <a:p>
            <a:endParaRPr lang="en-US" sz="2400" dirty="0"/>
          </a:p>
        </p:txBody>
      </p:sp>
      <p:pic>
        <p:nvPicPr>
          <p:cNvPr id="3074" name="Picture 2" descr="http://1.bp.blogspot.com/-0RzNQyxmPMM/UEPbpzOko4I/AAAAAAAAPe0/Ph7chdnDMiI/s1600/OFFICE+2013+XANDA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3085" y="4607971"/>
            <a:ext cx="2575124" cy="1745204"/>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7" name="Picture 5" descr="http://betanews.com/wp-content/uploads/2012/07/Office-2013-Windows-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8666" y="3812359"/>
            <a:ext cx="3717827" cy="208967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274" y="4702630"/>
            <a:ext cx="3186271" cy="1650546"/>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158</a:t>
            </a:fld>
            <a:endParaRPr lang="en-US"/>
          </a:p>
        </p:txBody>
      </p:sp>
    </p:spTree>
    <p:extLst>
      <p:ext uri="{BB962C8B-B14F-4D97-AF65-F5344CB8AC3E}">
        <p14:creationId xmlns:p14="http://schemas.microsoft.com/office/powerpoint/2010/main" val="9157216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159</a:t>
            </a:fld>
            <a:endParaRPr lang="en-US"/>
          </a:p>
        </p:txBody>
      </p:sp>
      <p:sp>
        <p:nvSpPr>
          <p:cNvPr id="6" name="TextBox 5"/>
          <p:cNvSpPr txBox="1"/>
          <p:nvPr/>
        </p:nvSpPr>
        <p:spPr>
          <a:xfrm>
            <a:off x="0" y="0"/>
            <a:ext cx="9144000" cy="5755422"/>
          </a:xfrm>
          <a:prstGeom prst="rect">
            <a:avLst/>
          </a:prstGeom>
          <a:solidFill>
            <a:srgbClr val="FF0000"/>
          </a:solidFill>
        </p:spPr>
        <p:txBody>
          <a:bodyPr wrap="square" rtlCol="0">
            <a:spAutoFit/>
          </a:bodyPr>
          <a:lstStyle/>
          <a:p>
            <a:pPr algn="ctr"/>
            <a:endParaRPr lang="en-US" sz="4000" b="1" dirty="0" smtClean="0"/>
          </a:p>
          <a:p>
            <a:pPr algn="ctr"/>
            <a:r>
              <a:rPr lang="en-US" sz="8800" b="1" dirty="0" smtClean="0"/>
              <a:t>Windows 8</a:t>
            </a:r>
            <a:endParaRPr lang="en-US" sz="4000" b="1" dirty="0" smtClean="0"/>
          </a:p>
          <a:p>
            <a:pPr algn="ctr"/>
            <a:endParaRPr lang="en-US" sz="4000" b="1" dirty="0" smtClean="0"/>
          </a:p>
          <a:p>
            <a:pPr algn="ctr"/>
            <a:endParaRPr lang="en-US" sz="4000" b="1" dirty="0" smtClean="0"/>
          </a:p>
          <a:p>
            <a:pPr algn="ctr"/>
            <a:endParaRPr lang="en-US" sz="4000" b="1" dirty="0"/>
          </a:p>
          <a:p>
            <a:pPr algn="ctr"/>
            <a:endParaRPr lang="en-US" sz="4000" b="1" dirty="0" smtClean="0"/>
          </a:p>
          <a:p>
            <a:pPr algn="ctr"/>
            <a:endParaRPr lang="en-US" sz="4000" b="1" dirty="0" smtClean="0"/>
          </a:p>
          <a:p>
            <a:pPr algn="ctr"/>
            <a:endParaRPr lang="en-US" sz="4000" b="1" dirty="0"/>
          </a:p>
        </p:txBody>
      </p:sp>
      <p:pic>
        <p:nvPicPr>
          <p:cNvPr id="7" name="Picture 6"/>
          <p:cNvPicPr/>
          <p:nvPr/>
        </p:nvPicPr>
        <p:blipFill>
          <a:blip r:embed="rId2" cstate="print">
            <a:extLst>
              <a:ext uri="{28A0092B-C50C-407E-A947-70E740481C1C}">
                <a14:useLocalDpi xmlns:a14="http://schemas.microsoft.com/office/drawing/2010/main"/>
              </a:ext>
            </a:extLst>
          </a:blip>
          <a:stretch>
            <a:fillRect/>
          </a:stretch>
        </p:blipFill>
        <p:spPr>
          <a:xfrm>
            <a:off x="1676400" y="2157304"/>
            <a:ext cx="5638800" cy="3252896"/>
          </a:xfrm>
          <a:prstGeom prst="rect">
            <a:avLst/>
          </a:prstGeom>
        </p:spPr>
      </p:pic>
    </p:spTree>
    <p:extLst>
      <p:ext uri="{BB962C8B-B14F-4D97-AF65-F5344CB8AC3E}">
        <p14:creationId xmlns:p14="http://schemas.microsoft.com/office/powerpoint/2010/main" val="4716063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16</a:t>
            </a:fld>
            <a:endParaRPr lang="en-US" dirty="0"/>
          </a:p>
        </p:txBody>
      </p:sp>
      <p:pic>
        <p:nvPicPr>
          <p:cNvPr id="4" name="Picture 3"/>
          <p:cNvPicPr>
            <a:picLocks noChangeAspect="1"/>
          </p:cNvPicPr>
          <p:nvPr/>
        </p:nvPicPr>
        <p:blipFill>
          <a:blip r:embed="rId2"/>
          <a:stretch>
            <a:fillRect/>
          </a:stretch>
        </p:blipFill>
        <p:spPr>
          <a:xfrm>
            <a:off x="1143000" y="599981"/>
            <a:ext cx="6400800" cy="5949817"/>
          </a:xfrm>
          <a:prstGeom prst="rect">
            <a:avLst/>
          </a:prstGeom>
        </p:spPr>
      </p:pic>
    </p:spTree>
    <p:extLst>
      <p:ext uri="{BB962C8B-B14F-4D97-AF65-F5344CB8AC3E}">
        <p14:creationId xmlns:p14="http://schemas.microsoft.com/office/powerpoint/2010/main" val="87201065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5807"/>
          <a:stretch/>
        </p:blipFill>
        <p:spPr bwMode="auto">
          <a:xfrm>
            <a:off x="82982" y="1648032"/>
            <a:ext cx="9000691" cy="336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1815289" y="4982809"/>
            <a:ext cx="965908" cy="21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320489" y="4982809"/>
            <a:ext cx="965908" cy="21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3352800" y="6379534"/>
            <a:ext cx="914400" cy="184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850157" y="4980189"/>
            <a:ext cx="7596085" cy="261610"/>
          </a:xfrm>
          <a:prstGeom prst="rect">
            <a:avLst/>
          </a:prstGeom>
          <a:noFill/>
        </p:spPr>
        <p:txBody>
          <a:bodyPr wrap="square" rtlCol="0">
            <a:spAutoFit/>
          </a:bodyPr>
          <a:lstStyle/>
          <a:p>
            <a:pPr algn="ctr"/>
            <a:r>
              <a:rPr lang="en-US" sz="1100" dirty="0" smtClean="0"/>
              <a:t>Windows 7 Style Desktop			Touchscreen (Modern U/I)</a:t>
            </a:r>
            <a:endParaRPr lang="en-US" sz="1100" dirty="0"/>
          </a:p>
        </p:txBody>
      </p:sp>
      <p:sp>
        <p:nvSpPr>
          <p:cNvPr id="3" name="Title 2"/>
          <p:cNvSpPr>
            <a:spLocks noGrp="1"/>
          </p:cNvSpPr>
          <p:nvPr>
            <p:ph type="title"/>
          </p:nvPr>
        </p:nvSpPr>
        <p:spPr/>
        <p:txBody>
          <a:bodyPr>
            <a:normAutofit/>
          </a:bodyPr>
          <a:lstStyle/>
          <a:p>
            <a:r>
              <a:rPr lang="en-US" dirty="0"/>
              <a:t>Examples of Windows 8 </a:t>
            </a:r>
            <a:r>
              <a:rPr lang="en-US" dirty="0" smtClean="0"/>
              <a:t>Screens</a:t>
            </a:r>
            <a:endParaRPr lang="en-US" dirty="0"/>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160</a:t>
            </a:fld>
            <a:endParaRPr lang="en-US"/>
          </a:p>
        </p:txBody>
      </p:sp>
    </p:spTree>
    <p:extLst>
      <p:ext uri="{BB962C8B-B14F-4D97-AF65-F5344CB8AC3E}">
        <p14:creationId xmlns:p14="http://schemas.microsoft.com/office/powerpoint/2010/main" val="91307279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6959" y="1616156"/>
            <a:ext cx="8874642" cy="4231758"/>
            <a:chOff x="0" y="0"/>
            <a:chExt cx="5948855" cy="2333077"/>
          </a:xfrm>
        </p:grpSpPr>
        <p:sp>
          <p:nvSpPr>
            <p:cNvPr id="11" name="Text Box 23"/>
            <p:cNvSpPr txBox="1"/>
            <p:nvPr/>
          </p:nvSpPr>
          <p:spPr>
            <a:xfrm>
              <a:off x="0" y="2060027"/>
              <a:ext cx="5948680" cy="27305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000" b="0" i="1" dirty="0">
                  <a:effectLst/>
                  <a:latin typeface="Times New Roman"/>
                  <a:ea typeface="Times New Roman"/>
                </a:rPr>
                <a:t>Figure 3 - Installed Apps Screen</a:t>
              </a:r>
              <a:endParaRPr lang="en-US" sz="1000" b="1" dirty="0">
                <a:effectLst/>
                <a:latin typeface="Times New Roman"/>
                <a:ea typeface="Times New Roman"/>
              </a:endParaRPr>
            </a:p>
            <a:p>
              <a:pPr marL="0" marR="0">
                <a:spcBef>
                  <a:spcPts val="0"/>
                </a:spcBef>
                <a:spcAft>
                  <a:spcPts val="0"/>
                </a:spcAft>
              </a:pPr>
              <a:r>
                <a:rPr lang="en-US" sz="1200" dirty="0">
                  <a:effectLst/>
                  <a:latin typeface="Times New Roman"/>
                  <a:ea typeface="Times New Roman"/>
                </a:rPr>
                <a:t> </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948855" cy="2060027"/>
            </a:xfrm>
            <a:prstGeom prst="rect">
              <a:avLst/>
            </a:prstGeom>
          </p:spPr>
        </p:pic>
      </p:grpSp>
      <p:sp>
        <p:nvSpPr>
          <p:cNvPr id="15" name="Rectangle 14"/>
          <p:cNvSpPr/>
          <p:nvPr/>
        </p:nvSpPr>
        <p:spPr>
          <a:xfrm>
            <a:off x="2989600" y="5393826"/>
            <a:ext cx="1257502" cy="295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normAutofit/>
          </a:bodyPr>
          <a:lstStyle/>
          <a:p>
            <a:r>
              <a:rPr lang="en-US" dirty="0"/>
              <a:t>Examples of Windows 8 </a:t>
            </a:r>
            <a:r>
              <a:rPr lang="en-US" dirty="0" smtClean="0"/>
              <a:t>Screens</a:t>
            </a:r>
            <a:endParaRPr lang="en-US" dirty="0"/>
          </a:p>
        </p:txBody>
      </p:sp>
      <p:sp>
        <p:nvSpPr>
          <p:cNvPr id="4" name="Footer Placeholder 3"/>
          <p:cNvSpPr>
            <a:spLocks noGrp="1"/>
          </p:cNvSpPr>
          <p:nvPr>
            <p:ph type="ftr" sz="quarter" idx="11"/>
          </p:nvPr>
        </p:nvSpPr>
        <p:spPr/>
        <p:txBody>
          <a:bodyPr/>
          <a:lstStyle/>
          <a:p>
            <a:r>
              <a:rPr lang="en-US" smtClean="0"/>
              <a:t>www.carltoncollins.com</a:t>
            </a:r>
            <a:endParaRPr lang="en-US"/>
          </a:p>
        </p:txBody>
      </p:sp>
      <p:sp>
        <p:nvSpPr>
          <p:cNvPr id="5" name="Slide Number Placeholder 4"/>
          <p:cNvSpPr>
            <a:spLocks noGrp="1"/>
          </p:cNvSpPr>
          <p:nvPr>
            <p:ph type="sldNum" sz="quarter" idx="12"/>
          </p:nvPr>
        </p:nvSpPr>
        <p:spPr/>
        <p:txBody>
          <a:bodyPr/>
          <a:lstStyle/>
          <a:p>
            <a:fld id="{463BBF2B-7F9E-466F-AE26-05E17D7D3C7F}" type="slidenum">
              <a:rPr lang="en-US" smtClean="0"/>
              <a:t>161</a:t>
            </a:fld>
            <a:endParaRPr lang="en-US"/>
          </a:p>
        </p:txBody>
      </p:sp>
    </p:spTree>
    <p:extLst>
      <p:ext uri="{BB962C8B-B14F-4D97-AF65-F5344CB8AC3E}">
        <p14:creationId xmlns:p14="http://schemas.microsoft.com/office/powerpoint/2010/main" val="221833447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2" name="Picture 12" descr="http://3.bp.blogspot.com/-QpnIOw9W31s/UEd0rLhvV6I/AAAAAAAAA5I/f5qTe6wm8T4/s1600/win-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778" r="3505"/>
          <a:stretch/>
        </p:blipFill>
        <p:spPr bwMode="auto">
          <a:xfrm>
            <a:off x="152400" y="4343400"/>
            <a:ext cx="2895600" cy="1946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52400" y="334502"/>
            <a:ext cx="3656926" cy="1189498"/>
          </a:xfrm>
          <a:solidFill>
            <a:srgbClr val="FFFFFF"/>
          </a:solidFill>
        </p:spPr>
        <p:txBody>
          <a:bodyPr>
            <a:noAutofit/>
          </a:bodyPr>
          <a:lstStyle/>
          <a:p>
            <a:r>
              <a:rPr lang="en-US" sz="3200" b="1" dirty="0" smtClean="0">
                <a:solidFill>
                  <a:sysClr val="windowText" lastClr="000000"/>
                </a:solidFill>
              </a:rPr>
              <a:t>Key Windows 8 Enhancements</a:t>
            </a:r>
            <a:endParaRPr lang="en-US" sz="3200" b="1" dirty="0">
              <a:solidFill>
                <a:sysClr val="windowText" lastClr="000000"/>
              </a:solidFill>
            </a:endParaRPr>
          </a:p>
        </p:txBody>
      </p:sp>
      <p:sp>
        <p:nvSpPr>
          <p:cNvPr id="4" name="Slide Number Placeholder 3"/>
          <p:cNvSpPr>
            <a:spLocks noGrp="1"/>
          </p:cNvSpPr>
          <p:nvPr>
            <p:ph type="sldNum" sz="quarter" idx="10"/>
          </p:nvPr>
        </p:nvSpPr>
        <p:spPr/>
        <p:txBody>
          <a:bodyPr/>
          <a:lstStyle/>
          <a:p>
            <a:fld id="{CD16B393-D1DD-4C7C-9FB5-5E2F5485C5F8}" type="slidenum">
              <a:rPr lang="en-US" smtClean="0"/>
              <a:t>162</a:t>
            </a:fld>
            <a:endParaRPr lang="en-US" dirty="0"/>
          </a:p>
        </p:txBody>
      </p:sp>
      <p:pic>
        <p:nvPicPr>
          <p:cNvPr id="3" name="Picture 2"/>
          <p:cNvPicPr>
            <a:picLocks noChangeAspect="1"/>
          </p:cNvPicPr>
          <p:nvPr/>
        </p:nvPicPr>
        <p:blipFill rotWithShape="1">
          <a:blip r:embed="rId4"/>
          <a:srcRect t="7155"/>
          <a:stretch/>
        </p:blipFill>
        <p:spPr>
          <a:xfrm>
            <a:off x="3917622" y="351626"/>
            <a:ext cx="5125194" cy="6004724"/>
          </a:xfrm>
          <a:prstGeom prst="rect">
            <a:avLst/>
          </a:prstGeom>
        </p:spPr>
      </p:pic>
    </p:spTree>
    <p:extLst>
      <p:ext uri="{BB962C8B-B14F-4D97-AF65-F5344CB8AC3E}">
        <p14:creationId xmlns:p14="http://schemas.microsoft.com/office/powerpoint/2010/main" val="280682454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http://3.bp.blogspot.com/-XR_-RBl7Mhk/UCSWuHIE3DI/AAAAAAAAAMI/p1lb-dBcK_U/s1600/how-to-speed-up-windows-7-bo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609" y="171924"/>
            <a:ext cx="6409638" cy="6321535"/>
          </a:xfrm>
          <a:prstGeom prst="rect">
            <a:avLst/>
          </a:prstGeom>
          <a:noFill/>
          <a:extLst>
            <a:ext uri="{909E8E84-426E-40DD-AFC4-6F175D3DCCD1}">
              <a14:hiddenFill xmlns:a14="http://schemas.microsoft.com/office/drawing/2010/main">
                <a:solidFill>
                  <a:srgbClr val="FFFFFF"/>
                </a:solidFill>
              </a14:hiddenFill>
            </a:ext>
          </a:extLst>
        </p:spPr>
      </p:pic>
      <p:sp>
        <p:nvSpPr>
          <p:cNvPr id="5" name="Pentagon 4"/>
          <p:cNvSpPr/>
          <p:nvPr/>
        </p:nvSpPr>
        <p:spPr>
          <a:xfrm>
            <a:off x="0" y="997527"/>
            <a:ext cx="3883231" cy="1223159"/>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b="1" dirty="0" smtClean="0"/>
              <a:t>Faster boot-up</a:t>
            </a:r>
            <a:endParaRPr lang="en-US" sz="4400" b="1" dirty="0"/>
          </a:p>
        </p:txBody>
      </p:sp>
      <p:sp>
        <p:nvSpPr>
          <p:cNvPr id="3" name="Footer Placeholder 2"/>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163</a:t>
            </a:fld>
            <a:endParaRPr lang="en-US"/>
          </a:p>
        </p:txBody>
      </p:sp>
    </p:spTree>
    <p:extLst>
      <p:ext uri="{BB962C8B-B14F-4D97-AF65-F5344CB8AC3E}">
        <p14:creationId xmlns:p14="http://schemas.microsoft.com/office/powerpoint/2010/main" val="308959402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descr="http://www.nfcworld.com/wp-content/uploads/2012/03/microsoft-tap-and-do-nfc-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2481" y="1071265"/>
            <a:ext cx="5405735" cy="5405735"/>
          </a:xfrm>
          <a:prstGeom prst="rect">
            <a:avLst/>
          </a:prstGeom>
          <a:noFill/>
          <a:extLst>
            <a:ext uri="{909E8E84-426E-40DD-AFC4-6F175D3DCCD1}">
              <a14:hiddenFill xmlns:a14="http://schemas.microsoft.com/office/drawing/2010/main">
                <a:solidFill>
                  <a:srgbClr val="FFFFFF"/>
                </a:solidFill>
              </a14:hiddenFill>
            </a:ext>
          </a:extLst>
        </p:spPr>
      </p:pic>
      <p:sp>
        <p:nvSpPr>
          <p:cNvPr id="4" name="Pentagon 3"/>
          <p:cNvSpPr/>
          <p:nvPr/>
        </p:nvSpPr>
        <p:spPr>
          <a:xfrm>
            <a:off x="0" y="997527"/>
            <a:ext cx="3883231" cy="1223159"/>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b="1" dirty="0" smtClean="0"/>
              <a:t>Tap and do</a:t>
            </a:r>
            <a:endParaRPr lang="en-US" sz="4400" b="1" dirty="0"/>
          </a:p>
        </p:txBody>
      </p:sp>
      <p:sp>
        <p:nvSpPr>
          <p:cNvPr id="3" name="Footer Placeholder 2"/>
          <p:cNvSpPr>
            <a:spLocks noGrp="1"/>
          </p:cNvSpPr>
          <p:nvPr>
            <p:ph type="ftr" sz="quarter" idx="11"/>
          </p:nvPr>
        </p:nvSpPr>
        <p:spPr/>
        <p:txBody>
          <a:bodyPr/>
          <a:lstStyle/>
          <a:p>
            <a:r>
              <a:rPr lang="en-US" smtClean="0"/>
              <a:t>www.carltoncollins.com</a:t>
            </a:r>
            <a:endParaRPr lang="en-US"/>
          </a:p>
        </p:txBody>
      </p:sp>
      <p:sp>
        <p:nvSpPr>
          <p:cNvPr id="5" name="Slide Number Placeholder 4"/>
          <p:cNvSpPr>
            <a:spLocks noGrp="1"/>
          </p:cNvSpPr>
          <p:nvPr>
            <p:ph type="sldNum" sz="quarter" idx="12"/>
          </p:nvPr>
        </p:nvSpPr>
        <p:spPr/>
        <p:txBody>
          <a:bodyPr/>
          <a:lstStyle/>
          <a:p>
            <a:fld id="{463BBF2B-7F9E-466F-AE26-05E17D7D3C7F}" type="slidenum">
              <a:rPr lang="en-US" smtClean="0"/>
              <a:t>164</a:t>
            </a:fld>
            <a:endParaRPr lang="en-US"/>
          </a:p>
        </p:txBody>
      </p:sp>
    </p:spTree>
    <p:extLst>
      <p:ext uri="{BB962C8B-B14F-4D97-AF65-F5344CB8AC3E}">
        <p14:creationId xmlns:p14="http://schemas.microsoft.com/office/powerpoint/2010/main" val="103295713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20687" y="1489094"/>
            <a:ext cx="6379286" cy="4782052"/>
            <a:chOff x="2057905" y="1787832"/>
            <a:chExt cx="6078929" cy="4598166"/>
          </a:xfrm>
        </p:grpSpPr>
        <p:pic>
          <p:nvPicPr>
            <p:cNvPr id="5" name="Picture 2" descr="http://itechbook.net/wp-content/uploads/2012/10/Windows-8-USB-Driv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905" y="1787832"/>
              <a:ext cx="6078929" cy="45981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itechbook.net/wp-content/uploads/2012/10/Windows-8-USB-Drive.png"/>
            <p:cNvPicPr>
              <a:picLocks noChangeAspect="1" noChangeArrowheads="1"/>
            </p:cNvPicPr>
            <p:nvPr/>
          </p:nvPicPr>
          <p:blipFill rotWithShape="1">
            <a:blip r:embed="rId3">
              <a:extLst>
                <a:ext uri="{28A0092B-C50C-407E-A947-70E740481C1C}">
                  <a14:useLocalDpi xmlns:a14="http://schemas.microsoft.com/office/drawing/2010/main" val="0"/>
                </a:ext>
              </a:extLst>
            </a:blip>
            <a:srcRect l="85248" t="20492" r="10962" b="33525"/>
            <a:stretch/>
          </p:blipFill>
          <p:spPr bwMode="auto">
            <a:xfrm>
              <a:off x="7483690" y="3196266"/>
              <a:ext cx="168966" cy="155050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Pentagon 6"/>
          <p:cNvSpPr/>
          <p:nvPr/>
        </p:nvSpPr>
        <p:spPr>
          <a:xfrm>
            <a:off x="0" y="997527"/>
            <a:ext cx="3883231" cy="1223159"/>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smtClean="0"/>
              <a:t>Windows To Go</a:t>
            </a:r>
            <a:endParaRPr lang="en-US" sz="4000" b="1" dirty="0"/>
          </a:p>
        </p:txBody>
      </p:sp>
      <p:sp>
        <p:nvSpPr>
          <p:cNvPr id="4" name="Footer Placeholder 3"/>
          <p:cNvSpPr>
            <a:spLocks noGrp="1"/>
          </p:cNvSpPr>
          <p:nvPr>
            <p:ph type="ftr" sz="quarter" idx="11"/>
          </p:nvPr>
        </p:nvSpPr>
        <p:spPr/>
        <p:txBody>
          <a:bodyPr/>
          <a:lstStyle/>
          <a:p>
            <a:r>
              <a:rPr lang="en-US" smtClean="0"/>
              <a:t>www.carltoncollins.com</a:t>
            </a:r>
            <a:endParaRPr lang="en-US"/>
          </a:p>
        </p:txBody>
      </p:sp>
      <p:sp>
        <p:nvSpPr>
          <p:cNvPr id="8" name="Slide Number Placeholder 7"/>
          <p:cNvSpPr>
            <a:spLocks noGrp="1"/>
          </p:cNvSpPr>
          <p:nvPr>
            <p:ph type="sldNum" sz="quarter" idx="12"/>
          </p:nvPr>
        </p:nvSpPr>
        <p:spPr/>
        <p:txBody>
          <a:bodyPr/>
          <a:lstStyle/>
          <a:p>
            <a:fld id="{463BBF2B-7F9E-466F-AE26-05E17D7D3C7F}" type="slidenum">
              <a:rPr lang="en-US" smtClean="0"/>
              <a:t>165</a:t>
            </a:fld>
            <a:endParaRPr lang="en-US"/>
          </a:p>
        </p:txBody>
      </p:sp>
    </p:spTree>
    <p:extLst>
      <p:ext uri="{BB962C8B-B14F-4D97-AF65-F5344CB8AC3E}">
        <p14:creationId xmlns:p14="http://schemas.microsoft.com/office/powerpoint/2010/main" val="388208847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43" r="5273"/>
          <a:stretch/>
        </p:blipFill>
        <p:spPr bwMode="auto">
          <a:xfrm>
            <a:off x="0" y="142504"/>
            <a:ext cx="9144000" cy="64008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Pentagon 3"/>
          <p:cNvSpPr/>
          <p:nvPr/>
        </p:nvSpPr>
        <p:spPr>
          <a:xfrm>
            <a:off x="0" y="997527"/>
            <a:ext cx="3883231" cy="1223159"/>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smtClean="0"/>
              <a:t>SkyDrive</a:t>
            </a:r>
            <a:endParaRPr lang="en-US" sz="4000" b="1" dirty="0"/>
          </a:p>
        </p:txBody>
      </p:sp>
      <p:sp>
        <p:nvSpPr>
          <p:cNvPr id="3" name="Footer Placeholder 2"/>
          <p:cNvSpPr>
            <a:spLocks noGrp="1"/>
          </p:cNvSpPr>
          <p:nvPr>
            <p:ph type="ftr" sz="quarter" idx="11"/>
          </p:nvPr>
        </p:nvSpPr>
        <p:spPr/>
        <p:txBody>
          <a:bodyPr/>
          <a:lstStyle/>
          <a:p>
            <a:r>
              <a:rPr lang="en-US" smtClean="0"/>
              <a:t>www.carltoncollins.com</a:t>
            </a:r>
            <a:endParaRPr lang="en-US"/>
          </a:p>
        </p:txBody>
      </p:sp>
      <p:sp>
        <p:nvSpPr>
          <p:cNvPr id="5" name="Slide Number Placeholder 4"/>
          <p:cNvSpPr>
            <a:spLocks noGrp="1"/>
          </p:cNvSpPr>
          <p:nvPr>
            <p:ph type="sldNum" sz="quarter" idx="12"/>
          </p:nvPr>
        </p:nvSpPr>
        <p:spPr/>
        <p:txBody>
          <a:bodyPr/>
          <a:lstStyle/>
          <a:p>
            <a:fld id="{463BBF2B-7F9E-466F-AE26-05E17D7D3C7F}" type="slidenum">
              <a:rPr lang="en-US" smtClean="0"/>
              <a:t>166</a:t>
            </a:fld>
            <a:endParaRPr lang="en-US"/>
          </a:p>
        </p:txBody>
      </p:sp>
    </p:spTree>
    <p:extLst>
      <p:ext uri="{BB962C8B-B14F-4D97-AF65-F5344CB8AC3E}">
        <p14:creationId xmlns:p14="http://schemas.microsoft.com/office/powerpoint/2010/main" val="52716573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hothardware.com/newsimages/Item20733/wifi-cellular.jpg"/>
          <p:cNvPicPr>
            <a:picLocks noChangeAspect="1" noChangeArrowheads="1"/>
          </p:cNvPicPr>
          <p:nvPr/>
        </p:nvPicPr>
        <p:blipFill rotWithShape="1">
          <a:blip r:embed="rId3">
            <a:extLst>
              <a:ext uri="{28A0092B-C50C-407E-A947-70E740481C1C}">
                <a14:useLocalDpi xmlns:a14="http://schemas.microsoft.com/office/drawing/2010/main" val="0"/>
              </a:ext>
            </a:extLst>
          </a:blip>
          <a:srcRect l="12398" r="11863"/>
          <a:stretch/>
        </p:blipFill>
        <p:spPr bwMode="auto">
          <a:xfrm>
            <a:off x="2170213" y="1354020"/>
            <a:ext cx="6929253" cy="4651948"/>
          </a:xfrm>
          <a:prstGeom prst="rect">
            <a:avLst/>
          </a:prstGeom>
          <a:noFill/>
          <a:extLst>
            <a:ext uri="{909E8E84-426E-40DD-AFC4-6F175D3DCCD1}">
              <a14:hiddenFill xmlns:a14="http://schemas.microsoft.com/office/drawing/2010/main">
                <a:solidFill>
                  <a:srgbClr val="FFFFFF"/>
                </a:solidFill>
              </a14:hiddenFill>
            </a:ext>
          </a:extLst>
        </p:spPr>
      </p:pic>
      <p:sp>
        <p:nvSpPr>
          <p:cNvPr id="4" name="Pentagon 3"/>
          <p:cNvSpPr/>
          <p:nvPr/>
        </p:nvSpPr>
        <p:spPr>
          <a:xfrm>
            <a:off x="0" y="997527"/>
            <a:ext cx="3883231" cy="1223159"/>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500" b="1" dirty="0" smtClean="0"/>
              <a:t>Improved WiFi</a:t>
            </a:r>
            <a:endParaRPr lang="en-US" sz="3500" b="1" dirty="0"/>
          </a:p>
        </p:txBody>
      </p:sp>
      <p:sp>
        <p:nvSpPr>
          <p:cNvPr id="3" name="Footer Placeholder 2"/>
          <p:cNvSpPr>
            <a:spLocks noGrp="1"/>
          </p:cNvSpPr>
          <p:nvPr>
            <p:ph type="ftr" sz="quarter" idx="11"/>
          </p:nvPr>
        </p:nvSpPr>
        <p:spPr/>
        <p:txBody>
          <a:bodyPr/>
          <a:lstStyle/>
          <a:p>
            <a:r>
              <a:rPr lang="en-US" smtClean="0"/>
              <a:t>www.carltoncollins.com</a:t>
            </a:r>
            <a:endParaRPr lang="en-US"/>
          </a:p>
        </p:txBody>
      </p:sp>
      <p:sp>
        <p:nvSpPr>
          <p:cNvPr id="5" name="Slide Number Placeholder 4"/>
          <p:cNvSpPr>
            <a:spLocks noGrp="1"/>
          </p:cNvSpPr>
          <p:nvPr>
            <p:ph type="sldNum" sz="quarter" idx="12"/>
          </p:nvPr>
        </p:nvSpPr>
        <p:spPr/>
        <p:txBody>
          <a:bodyPr/>
          <a:lstStyle/>
          <a:p>
            <a:fld id="{463BBF2B-7F9E-466F-AE26-05E17D7D3C7F}" type="slidenum">
              <a:rPr lang="en-US" smtClean="0"/>
              <a:t>167</a:t>
            </a:fld>
            <a:endParaRPr lang="en-US"/>
          </a:p>
        </p:txBody>
      </p:sp>
    </p:spTree>
    <p:extLst>
      <p:ext uri="{BB962C8B-B14F-4D97-AF65-F5344CB8AC3E}">
        <p14:creationId xmlns:p14="http://schemas.microsoft.com/office/powerpoint/2010/main" val="183334169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r="35076"/>
          <a:stretch/>
        </p:blipFill>
        <p:spPr bwMode="auto">
          <a:xfrm>
            <a:off x="432250" y="0"/>
            <a:ext cx="8711750" cy="6129647"/>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Pentagon 3"/>
          <p:cNvSpPr/>
          <p:nvPr/>
        </p:nvSpPr>
        <p:spPr>
          <a:xfrm>
            <a:off x="0" y="997527"/>
            <a:ext cx="3883231" cy="1223159"/>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smtClean="0"/>
              <a:t>Windows Store</a:t>
            </a:r>
            <a:endParaRPr lang="en-US" sz="4000" b="1" dirty="0"/>
          </a:p>
        </p:txBody>
      </p:sp>
      <p:sp>
        <p:nvSpPr>
          <p:cNvPr id="3" name="Footer Placeholder 2"/>
          <p:cNvSpPr>
            <a:spLocks noGrp="1"/>
          </p:cNvSpPr>
          <p:nvPr>
            <p:ph type="ftr" sz="quarter" idx="11"/>
          </p:nvPr>
        </p:nvSpPr>
        <p:spPr/>
        <p:txBody>
          <a:bodyPr/>
          <a:lstStyle/>
          <a:p>
            <a:r>
              <a:rPr lang="en-US" smtClean="0"/>
              <a:t>www.carltoncollins.com</a:t>
            </a:r>
            <a:endParaRPr lang="en-US"/>
          </a:p>
        </p:txBody>
      </p:sp>
      <p:sp>
        <p:nvSpPr>
          <p:cNvPr id="5" name="Slide Number Placeholder 4"/>
          <p:cNvSpPr>
            <a:spLocks noGrp="1"/>
          </p:cNvSpPr>
          <p:nvPr>
            <p:ph type="sldNum" sz="quarter" idx="12"/>
          </p:nvPr>
        </p:nvSpPr>
        <p:spPr/>
        <p:txBody>
          <a:bodyPr/>
          <a:lstStyle/>
          <a:p>
            <a:fld id="{463BBF2B-7F9E-466F-AE26-05E17D7D3C7F}" type="slidenum">
              <a:rPr lang="en-US" smtClean="0"/>
              <a:t>168</a:t>
            </a:fld>
            <a:endParaRPr lang="en-US"/>
          </a:p>
        </p:txBody>
      </p:sp>
    </p:spTree>
    <p:extLst>
      <p:ext uri="{BB962C8B-B14F-4D97-AF65-F5344CB8AC3E}">
        <p14:creationId xmlns:p14="http://schemas.microsoft.com/office/powerpoint/2010/main" val="3344217086"/>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55370" y="2181902"/>
            <a:ext cx="7448550" cy="3733800"/>
            <a:chOff x="1221625" y="2196936"/>
            <a:chExt cx="7448550" cy="3733800"/>
          </a:xfrm>
        </p:grpSpPr>
        <p:pic>
          <p:nvPicPr>
            <p:cNvPr id="13314" name="Picture 2" descr="http://blog.mytechhelp.com/wp-content/uploads/2012/11/picture-password-windows-8-mytechhel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625" y="2196936"/>
              <a:ext cx="7448550" cy="37338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9019" b="15297"/>
            <a:stretch/>
          </p:blipFill>
          <p:spPr>
            <a:xfrm>
              <a:off x="4389120" y="2971801"/>
              <a:ext cx="4114800" cy="2335696"/>
            </a:xfrm>
            <a:prstGeom prst="rect">
              <a:avLst/>
            </a:prstGeom>
          </p:spPr>
        </p:pic>
        <p:sp>
          <p:nvSpPr>
            <p:cNvPr id="7" name="Oval 6"/>
            <p:cNvSpPr/>
            <p:nvPr/>
          </p:nvSpPr>
          <p:spPr>
            <a:xfrm>
              <a:off x="6096000" y="3886200"/>
              <a:ext cx="152400" cy="190500"/>
            </a:xfrm>
            <a:prstGeom prst="ellipse">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6420016" y="5136047"/>
              <a:ext cx="152400" cy="190500"/>
            </a:xfrm>
            <a:prstGeom prst="ellipse">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561815" y="4495800"/>
              <a:ext cx="152400" cy="190500"/>
            </a:xfrm>
            <a:prstGeom prst="ellipse">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8305800" y="2971801"/>
              <a:ext cx="152400" cy="190500"/>
            </a:xfrm>
            <a:prstGeom prst="ellipse">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7" idx="5"/>
            </p:cNvCxnSpPr>
            <p:nvPr/>
          </p:nvCxnSpPr>
          <p:spPr>
            <a:xfrm>
              <a:off x="6226082" y="4048802"/>
              <a:ext cx="346334" cy="446998"/>
            </a:xfrm>
            <a:prstGeom prst="straightConnector1">
              <a:avLst/>
            </a:prstGeom>
            <a:ln w="57150">
              <a:solidFill>
                <a:srgbClr val="FF000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11" idx="0"/>
            </p:cNvCxnSpPr>
            <p:nvPr/>
          </p:nvCxnSpPr>
          <p:spPr>
            <a:xfrm flipH="1">
              <a:off x="6496216" y="4658402"/>
              <a:ext cx="133185" cy="477645"/>
            </a:xfrm>
            <a:prstGeom prst="straightConnector1">
              <a:avLst/>
            </a:prstGeom>
            <a:ln w="57150">
              <a:solidFill>
                <a:srgbClr val="FF000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1" idx="6"/>
            </p:cNvCxnSpPr>
            <p:nvPr/>
          </p:nvCxnSpPr>
          <p:spPr>
            <a:xfrm flipV="1">
              <a:off x="6572416" y="3162302"/>
              <a:ext cx="1733384" cy="2068995"/>
            </a:xfrm>
            <a:prstGeom prst="straightConnector1">
              <a:avLst/>
            </a:prstGeom>
            <a:ln w="57150">
              <a:solidFill>
                <a:srgbClr val="FF000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4419600" y="3038892"/>
              <a:ext cx="152400" cy="190500"/>
            </a:xfrm>
            <a:prstGeom prst="ellipse">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Arrow Connector 22"/>
            <p:cNvCxnSpPr/>
            <p:nvPr/>
          </p:nvCxnSpPr>
          <p:spPr>
            <a:xfrm flipH="1">
              <a:off x="4572000" y="3134142"/>
              <a:ext cx="3733800" cy="28160"/>
            </a:xfrm>
            <a:prstGeom prst="straightConnector1">
              <a:avLst/>
            </a:prstGeom>
            <a:ln w="57150">
              <a:solidFill>
                <a:srgbClr val="FF0000">
                  <a:alpha val="50000"/>
                </a:srgbClr>
              </a:solidFill>
              <a:tailEnd type="arrow"/>
            </a:ln>
          </p:spPr>
          <p:style>
            <a:lnRef idx="1">
              <a:schemeClr val="accent1"/>
            </a:lnRef>
            <a:fillRef idx="0">
              <a:schemeClr val="accent1"/>
            </a:fillRef>
            <a:effectRef idx="0">
              <a:schemeClr val="accent1"/>
            </a:effectRef>
            <a:fontRef idx="minor">
              <a:schemeClr val="tx1"/>
            </a:fontRef>
          </p:style>
        </p:cxnSp>
      </p:grpSp>
      <p:sp>
        <p:nvSpPr>
          <p:cNvPr id="14" name="Pentagon 13"/>
          <p:cNvSpPr/>
          <p:nvPr/>
        </p:nvSpPr>
        <p:spPr>
          <a:xfrm>
            <a:off x="0" y="997527"/>
            <a:ext cx="3883231" cy="1223159"/>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b="1" dirty="0" smtClean="0"/>
              <a:t>Picture Password</a:t>
            </a:r>
            <a:endParaRPr lang="en-US" sz="3600" b="1" dirty="0"/>
          </a:p>
        </p:txBody>
      </p:sp>
      <p:sp>
        <p:nvSpPr>
          <p:cNvPr id="4" name="Footer Placeholder 3"/>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169</a:t>
            </a:fld>
            <a:endParaRPr lang="en-US"/>
          </a:p>
        </p:txBody>
      </p:sp>
    </p:spTree>
    <p:extLst>
      <p:ext uri="{BB962C8B-B14F-4D97-AF65-F5344CB8AC3E}">
        <p14:creationId xmlns:p14="http://schemas.microsoft.com/office/powerpoint/2010/main" val="9217228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17</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Instant Search</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2743200"/>
            <a:ext cx="3886200" cy="3886200"/>
          </a:xfrm>
          <a:prstGeom prst="rect">
            <a:avLst/>
          </a:prstGeom>
        </p:spPr>
      </p:pic>
    </p:spTree>
    <p:extLst>
      <p:ext uri="{BB962C8B-B14F-4D97-AF65-F5344CB8AC3E}">
        <p14:creationId xmlns:p14="http://schemas.microsoft.com/office/powerpoint/2010/main" val="42074663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261257" y="285008"/>
          <a:ext cx="8787740" cy="6151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5321106" y="5702526"/>
            <a:ext cx="3342838" cy="523220"/>
          </a:xfrm>
          <a:prstGeom prst="rect">
            <a:avLst/>
          </a:prstGeom>
        </p:spPr>
        <p:txBody>
          <a:bodyPr wrap="none">
            <a:spAutoFit/>
          </a:bodyPr>
          <a:lstStyle/>
          <a:p>
            <a:r>
              <a:rPr lang="en-US" sz="2800" b="1" dirty="0"/>
              <a:t>Windows 8 Shortcuts</a:t>
            </a:r>
            <a:endParaRPr lang="en-US" sz="2800" dirty="0"/>
          </a:p>
        </p:txBody>
      </p:sp>
    </p:spTree>
    <p:extLst>
      <p:ext uri="{BB962C8B-B14F-4D97-AF65-F5344CB8AC3E}">
        <p14:creationId xmlns:p14="http://schemas.microsoft.com/office/powerpoint/2010/main" val="123947189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171</a:t>
            </a:fld>
            <a:endParaRPr lang="en-US"/>
          </a:p>
        </p:txBody>
      </p:sp>
      <p:sp>
        <p:nvSpPr>
          <p:cNvPr id="6" name="TextBox 5"/>
          <p:cNvSpPr txBox="1"/>
          <p:nvPr/>
        </p:nvSpPr>
        <p:spPr>
          <a:xfrm>
            <a:off x="0" y="0"/>
            <a:ext cx="9144000" cy="7602081"/>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endParaRPr lang="en-US" sz="4000" b="1" dirty="0" smtClean="0"/>
          </a:p>
          <a:p>
            <a:pPr algn="ctr"/>
            <a:r>
              <a:rPr lang="en-US" sz="8800" b="1" dirty="0" smtClean="0"/>
              <a:t>Cloud Computing</a:t>
            </a:r>
          </a:p>
          <a:p>
            <a:pPr algn="ctr"/>
            <a:endParaRPr lang="en-US" sz="4000" b="1" dirty="0"/>
          </a:p>
          <a:p>
            <a:pPr algn="ctr"/>
            <a:endParaRPr lang="en-US" sz="4000" b="1" dirty="0" smtClean="0"/>
          </a:p>
          <a:p>
            <a:pPr algn="ctr"/>
            <a:endParaRPr lang="en-US" sz="4000" b="1" dirty="0"/>
          </a:p>
          <a:p>
            <a:pPr algn="ctr"/>
            <a:endParaRPr lang="en-US" sz="4000" b="1" dirty="0" smtClean="0"/>
          </a:p>
          <a:p>
            <a:pPr algn="ctr"/>
            <a:endParaRPr lang="en-US" sz="4000" b="1" dirty="0"/>
          </a:p>
          <a:p>
            <a:pPr algn="ctr"/>
            <a:endParaRPr lang="en-US" sz="4000" b="1" dirty="0" smtClean="0"/>
          </a:p>
          <a:p>
            <a:pPr algn="ctr"/>
            <a:endParaRPr lang="en-US" sz="4000" b="1" dirty="0"/>
          </a:p>
        </p:txBody>
      </p:sp>
      <p:pic>
        <p:nvPicPr>
          <p:cNvPr id="5" name="Picture 4" descr="http://cdn.techsling.com/wp-content/uploads/2010/03/cloudcomputing.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3581400"/>
            <a:ext cx="3048000" cy="3048000"/>
          </a:xfrm>
          <a:prstGeom prst="rect">
            <a:avLst/>
          </a:prstGeom>
          <a:ln>
            <a:solidFill>
              <a:sysClr val="window" lastClr="FFFFFF">
                <a:lumMod val="65000"/>
              </a:sys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8105684"/>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Shhhhh</a:t>
            </a:r>
            <a:r>
              <a:rPr lang="en-US" dirty="0" smtClean="0"/>
              <a:t>!</a:t>
            </a:r>
            <a:br>
              <a:rPr lang="en-US" dirty="0" smtClean="0"/>
            </a:br>
            <a:r>
              <a:rPr lang="en-US" sz="1800" dirty="0" smtClean="0"/>
              <a:t>Cloud computing is really just another word for the Internet</a:t>
            </a:r>
            <a:endParaRPr lang="en-US" dirty="0"/>
          </a:p>
        </p:txBody>
      </p:sp>
      <p:sp>
        <p:nvSpPr>
          <p:cNvPr id="3" name="Footer Placeholder 2"/>
          <p:cNvSpPr>
            <a:spLocks noGrp="1"/>
          </p:cNvSpPr>
          <p:nvPr>
            <p:ph type="ftr" sz="quarter" idx="11"/>
          </p:nvPr>
        </p:nvSpPr>
        <p:spPr/>
        <p:txBody>
          <a:bodyPr/>
          <a:lstStyle/>
          <a:p>
            <a:r>
              <a:rPr lang="en-US" smtClean="0"/>
              <a:t>www.carltoncollins.com</a:t>
            </a:r>
            <a:endParaRPr lang="en-US"/>
          </a:p>
        </p:txBody>
      </p:sp>
      <p:sp>
        <p:nvSpPr>
          <p:cNvPr id="4" name="Slide Number Placeholder 3"/>
          <p:cNvSpPr>
            <a:spLocks noGrp="1"/>
          </p:cNvSpPr>
          <p:nvPr>
            <p:ph type="sldNum" sz="quarter" idx="12"/>
          </p:nvPr>
        </p:nvSpPr>
        <p:spPr/>
        <p:txBody>
          <a:bodyPr/>
          <a:lstStyle/>
          <a:p>
            <a:fld id="{463BBF2B-7F9E-466F-AE26-05E17D7D3C7F}" type="slidenum">
              <a:rPr lang="en-US" smtClean="0"/>
              <a:t>172</a:t>
            </a:fld>
            <a:endParaRPr lang="en-US"/>
          </a:p>
        </p:txBody>
      </p:sp>
    </p:spTree>
    <p:extLst>
      <p:ext uri="{BB962C8B-B14F-4D97-AF65-F5344CB8AC3E}">
        <p14:creationId xmlns:p14="http://schemas.microsoft.com/office/powerpoint/2010/main" val="270658716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309528"/>
            <a:ext cx="3200400" cy="3396072"/>
          </a:xfrm>
          <a:prstGeom prst="rect">
            <a:avLst/>
          </a:prstGeom>
        </p:spPr>
      </p:pic>
      <p:sp>
        <p:nvSpPr>
          <p:cNvPr id="3" name="TextBox 2"/>
          <p:cNvSpPr txBox="1"/>
          <p:nvPr/>
        </p:nvSpPr>
        <p:spPr>
          <a:xfrm>
            <a:off x="2286000" y="110823"/>
            <a:ext cx="4495800" cy="769441"/>
          </a:xfrm>
          <a:prstGeom prst="rect">
            <a:avLst/>
          </a:prstGeom>
          <a:noFill/>
        </p:spPr>
        <p:txBody>
          <a:bodyPr wrap="square" rtlCol="0">
            <a:spAutoFit/>
          </a:bodyPr>
          <a:lstStyle/>
          <a:p>
            <a:pPr algn="ctr"/>
            <a:r>
              <a:rPr lang="en-US" sz="4400" b="1" dirty="0" smtClean="0"/>
              <a:t>Before the Cloud</a:t>
            </a:r>
            <a:endParaRPr lang="en-US" sz="4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4322885"/>
            <a:ext cx="2362200" cy="2362200"/>
          </a:xfrm>
          <a:prstGeom prst="rect">
            <a:avLst/>
          </a:prstGeom>
        </p:spPr>
      </p:pic>
      <p:cxnSp>
        <p:nvCxnSpPr>
          <p:cNvPr id="6" name="Straight Arrow Connector 5"/>
          <p:cNvCxnSpPr/>
          <p:nvPr/>
        </p:nvCxnSpPr>
        <p:spPr>
          <a:xfrm>
            <a:off x="2438400" y="4703885"/>
            <a:ext cx="4953000" cy="685800"/>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537207">
            <a:off x="4381059" y="4484466"/>
            <a:ext cx="1143000" cy="584775"/>
          </a:xfrm>
          <a:prstGeom prst="rect">
            <a:avLst/>
          </a:prstGeom>
          <a:noFill/>
        </p:spPr>
        <p:txBody>
          <a:bodyPr wrap="square" rtlCol="0">
            <a:spAutoFit/>
          </a:bodyPr>
          <a:lstStyle/>
          <a:p>
            <a:r>
              <a:rPr lang="en-US" sz="3200" b="1" dirty="0" smtClean="0">
                <a:solidFill>
                  <a:srgbClr val="FF0000"/>
                </a:solidFill>
              </a:rPr>
              <a:t>SYNC</a:t>
            </a:r>
            <a:endParaRPr lang="en-US" b="1" dirty="0">
              <a:solidFill>
                <a:srgbClr val="FF0000"/>
              </a:solidFill>
            </a:endParaRPr>
          </a:p>
        </p:txBody>
      </p:sp>
    </p:spTree>
    <p:extLst>
      <p:ext uri="{BB962C8B-B14F-4D97-AF65-F5344CB8AC3E}">
        <p14:creationId xmlns:p14="http://schemas.microsoft.com/office/powerpoint/2010/main" val="262523226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8015" y="26900"/>
            <a:ext cx="3429000" cy="27432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309528"/>
            <a:ext cx="3200400" cy="3396072"/>
          </a:xfrm>
          <a:prstGeom prst="rect">
            <a:avLst/>
          </a:prstGeom>
        </p:spPr>
      </p:pic>
      <p:sp>
        <p:nvSpPr>
          <p:cNvPr id="3" name="TextBox 2"/>
          <p:cNvSpPr txBox="1"/>
          <p:nvPr/>
        </p:nvSpPr>
        <p:spPr>
          <a:xfrm>
            <a:off x="2286000" y="110823"/>
            <a:ext cx="4495800" cy="769441"/>
          </a:xfrm>
          <a:prstGeom prst="rect">
            <a:avLst/>
          </a:prstGeom>
          <a:noFill/>
        </p:spPr>
        <p:txBody>
          <a:bodyPr wrap="square" rtlCol="0">
            <a:spAutoFit/>
          </a:bodyPr>
          <a:lstStyle/>
          <a:p>
            <a:pPr algn="ctr"/>
            <a:r>
              <a:rPr lang="en-US" sz="4400" b="1" dirty="0" smtClean="0"/>
              <a:t>After the Cloud</a:t>
            </a:r>
            <a:endParaRPr lang="en-US" sz="4400"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4322885"/>
            <a:ext cx="2362200" cy="2362200"/>
          </a:xfrm>
          <a:prstGeom prst="rect">
            <a:avLst/>
          </a:prstGeom>
        </p:spPr>
      </p:pic>
      <p:cxnSp>
        <p:nvCxnSpPr>
          <p:cNvPr id="6" name="Straight Arrow Connector 5"/>
          <p:cNvCxnSpPr/>
          <p:nvPr/>
        </p:nvCxnSpPr>
        <p:spPr>
          <a:xfrm flipV="1">
            <a:off x="2438400" y="1217307"/>
            <a:ext cx="1751640" cy="3486579"/>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7892611">
            <a:off x="2487681" y="2477713"/>
            <a:ext cx="1143000" cy="584775"/>
          </a:xfrm>
          <a:prstGeom prst="rect">
            <a:avLst/>
          </a:prstGeom>
          <a:noFill/>
        </p:spPr>
        <p:txBody>
          <a:bodyPr wrap="square" rtlCol="0">
            <a:spAutoFit/>
          </a:bodyPr>
          <a:lstStyle/>
          <a:p>
            <a:r>
              <a:rPr lang="en-US" sz="3200" b="1" dirty="0" smtClean="0">
                <a:solidFill>
                  <a:srgbClr val="FF0000"/>
                </a:solidFill>
              </a:rPr>
              <a:t>SYNC</a:t>
            </a:r>
            <a:endParaRPr lang="en-US" b="1" dirty="0">
              <a:solidFill>
                <a:srgbClr val="FF0000"/>
              </a:solidFill>
            </a:endParaRPr>
          </a:p>
        </p:txBody>
      </p:sp>
      <p:cxnSp>
        <p:nvCxnSpPr>
          <p:cNvPr id="9" name="Straight Arrow Connector 8"/>
          <p:cNvCxnSpPr/>
          <p:nvPr/>
        </p:nvCxnSpPr>
        <p:spPr>
          <a:xfrm>
            <a:off x="5029200" y="1376516"/>
            <a:ext cx="2438400" cy="3119284"/>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3191813">
            <a:off x="5988043" y="2477712"/>
            <a:ext cx="1143000" cy="584775"/>
          </a:xfrm>
          <a:prstGeom prst="rect">
            <a:avLst/>
          </a:prstGeom>
          <a:noFill/>
        </p:spPr>
        <p:txBody>
          <a:bodyPr wrap="square" rtlCol="0">
            <a:spAutoFit/>
          </a:bodyPr>
          <a:lstStyle/>
          <a:p>
            <a:r>
              <a:rPr lang="en-US" sz="3200" b="1" dirty="0" smtClean="0">
                <a:solidFill>
                  <a:srgbClr val="FF0000"/>
                </a:solidFill>
              </a:rPr>
              <a:t>SYNC</a:t>
            </a:r>
            <a:endParaRPr lang="en-US" b="1" dirty="0">
              <a:solidFill>
                <a:srgbClr val="FF0000"/>
              </a:solidFill>
            </a:endParaRPr>
          </a:p>
        </p:txBody>
      </p:sp>
    </p:spTree>
    <p:extLst>
      <p:ext uri="{BB962C8B-B14F-4D97-AF65-F5344CB8AC3E}">
        <p14:creationId xmlns:p14="http://schemas.microsoft.com/office/powerpoint/2010/main" val="249861581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8015" y="26900"/>
            <a:ext cx="3429000" cy="27432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309528"/>
            <a:ext cx="3200400" cy="3396072"/>
          </a:xfrm>
          <a:prstGeom prst="rect">
            <a:avLst/>
          </a:prstGeom>
        </p:spPr>
      </p:pic>
      <p:sp>
        <p:nvSpPr>
          <p:cNvPr id="3" name="TextBox 2"/>
          <p:cNvSpPr txBox="1"/>
          <p:nvPr/>
        </p:nvSpPr>
        <p:spPr>
          <a:xfrm>
            <a:off x="2286000" y="110823"/>
            <a:ext cx="4495800" cy="769441"/>
          </a:xfrm>
          <a:prstGeom prst="rect">
            <a:avLst/>
          </a:prstGeom>
          <a:noFill/>
        </p:spPr>
        <p:txBody>
          <a:bodyPr wrap="square" rtlCol="0">
            <a:spAutoFit/>
          </a:bodyPr>
          <a:lstStyle/>
          <a:p>
            <a:pPr algn="ctr"/>
            <a:r>
              <a:rPr lang="en-US" sz="4400" b="1" dirty="0" smtClean="0"/>
              <a:t>After the Cloud</a:t>
            </a:r>
            <a:endParaRPr lang="en-US" sz="4400"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4322885"/>
            <a:ext cx="2362200" cy="2362200"/>
          </a:xfrm>
          <a:prstGeom prst="rect">
            <a:avLst/>
          </a:prstGeom>
        </p:spPr>
      </p:pic>
      <p:cxnSp>
        <p:nvCxnSpPr>
          <p:cNvPr id="6" name="Straight Arrow Connector 5"/>
          <p:cNvCxnSpPr/>
          <p:nvPr/>
        </p:nvCxnSpPr>
        <p:spPr>
          <a:xfrm flipV="1">
            <a:off x="2438400" y="1217307"/>
            <a:ext cx="1751640" cy="3486579"/>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7892611">
            <a:off x="2487681" y="2477713"/>
            <a:ext cx="1143000" cy="584775"/>
          </a:xfrm>
          <a:prstGeom prst="rect">
            <a:avLst/>
          </a:prstGeom>
          <a:noFill/>
        </p:spPr>
        <p:txBody>
          <a:bodyPr wrap="square" rtlCol="0">
            <a:spAutoFit/>
          </a:bodyPr>
          <a:lstStyle/>
          <a:p>
            <a:r>
              <a:rPr lang="en-US" sz="3200" b="1" dirty="0" smtClean="0">
                <a:solidFill>
                  <a:srgbClr val="FF0000"/>
                </a:solidFill>
              </a:rPr>
              <a:t>SYNC</a:t>
            </a:r>
            <a:endParaRPr lang="en-US" b="1" dirty="0">
              <a:solidFill>
                <a:srgbClr val="FF0000"/>
              </a:solidFill>
            </a:endParaRPr>
          </a:p>
        </p:txBody>
      </p:sp>
      <p:cxnSp>
        <p:nvCxnSpPr>
          <p:cNvPr id="9" name="Straight Arrow Connector 8"/>
          <p:cNvCxnSpPr/>
          <p:nvPr/>
        </p:nvCxnSpPr>
        <p:spPr>
          <a:xfrm>
            <a:off x="5029200" y="1376516"/>
            <a:ext cx="2438400" cy="3119284"/>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3191813">
            <a:off x="5988043" y="2477712"/>
            <a:ext cx="1143000" cy="584775"/>
          </a:xfrm>
          <a:prstGeom prst="rect">
            <a:avLst/>
          </a:prstGeom>
          <a:noFill/>
        </p:spPr>
        <p:txBody>
          <a:bodyPr wrap="square" rtlCol="0">
            <a:spAutoFit/>
          </a:bodyPr>
          <a:lstStyle/>
          <a:p>
            <a:r>
              <a:rPr lang="en-US" sz="3200" b="1" dirty="0" smtClean="0">
                <a:solidFill>
                  <a:srgbClr val="FF0000"/>
                </a:solidFill>
              </a:rPr>
              <a:t>SYNC</a:t>
            </a:r>
            <a:endParaRPr lang="en-US" b="1" dirty="0">
              <a:solidFill>
                <a:srgbClr val="FF0000"/>
              </a:solidFill>
            </a:endParaRPr>
          </a:p>
        </p:txBody>
      </p:sp>
      <p:grpSp>
        <p:nvGrpSpPr>
          <p:cNvPr id="44" name="Group 43"/>
          <p:cNvGrpSpPr/>
          <p:nvPr/>
        </p:nvGrpSpPr>
        <p:grpSpPr>
          <a:xfrm>
            <a:off x="5105400" y="1345847"/>
            <a:ext cx="3617931" cy="2556816"/>
            <a:chOff x="5105400" y="1345847"/>
            <a:chExt cx="3617931" cy="2556816"/>
          </a:xfrm>
        </p:grpSpPr>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9446" y="3008778"/>
              <a:ext cx="893885" cy="893885"/>
            </a:xfrm>
            <a:prstGeom prst="rect">
              <a:avLst/>
            </a:prstGeom>
          </p:spPr>
        </p:pic>
        <p:cxnSp>
          <p:nvCxnSpPr>
            <p:cNvPr id="15" name="Straight Arrow Connector 14"/>
            <p:cNvCxnSpPr/>
            <p:nvPr/>
          </p:nvCxnSpPr>
          <p:spPr>
            <a:xfrm>
              <a:off x="5105400" y="1345847"/>
              <a:ext cx="2971800" cy="1963681"/>
            </a:xfrm>
            <a:prstGeom prst="straightConnector1">
              <a:avLst/>
            </a:prstGeom>
            <a:ln w="57150">
              <a:solidFill>
                <a:schemeClr val="accent2">
                  <a:lumMod val="40000"/>
                  <a:lumOff val="6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5534818" y="430649"/>
            <a:ext cx="3187367" cy="613750"/>
            <a:chOff x="5534818" y="430649"/>
            <a:chExt cx="3187367" cy="613750"/>
          </a:xfrm>
        </p:grpSpPr>
        <p:sp>
          <p:nvSpPr>
            <p:cNvPr id="16" name="TextBox 15"/>
            <p:cNvSpPr txBox="1"/>
            <p:nvPr/>
          </p:nvSpPr>
          <p:spPr>
            <a:xfrm rot="21053509">
              <a:off x="6263453" y="430649"/>
              <a:ext cx="2458732" cy="461665"/>
            </a:xfrm>
            <a:prstGeom prst="rect">
              <a:avLst/>
            </a:prstGeom>
            <a:noFill/>
          </p:spPr>
          <p:txBody>
            <a:bodyPr wrap="square" rtlCol="0">
              <a:spAutoFit/>
            </a:bodyPr>
            <a:lstStyle/>
            <a:p>
              <a:r>
                <a:rPr lang="en-US" sz="2400" b="1" dirty="0" smtClean="0">
                  <a:solidFill>
                    <a:srgbClr val="FFC000"/>
                  </a:solidFill>
                </a:rPr>
                <a:t>Airport Info</a:t>
              </a:r>
            </a:p>
          </p:txBody>
        </p:sp>
        <p:cxnSp>
          <p:nvCxnSpPr>
            <p:cNvPr id="29" name="Straight Arrow Connector 28"/>
            <p:cNvCxnSpPr>
              <a:stCxn id="16" idx="1"/>
            </p:cNvCxnSpPr>
            <p:nvPr/>
          </p:nvCxnSpPr>
          <p:spPr>
            <a:xfrm flipH="1">
              <a:off x="5534818" y="856090"/>
              <a:ext cx="744136" cy="18830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5687218" y="887320"/>
            <a:ext cx="3168734" cy="461665"/>
            <a:chOff x="5687218" y="887320"/>
            <a:chExt cx="3168734" cy="461665"/>
          </a:xfrm>
        </p:grpSpPr>
        <p:sp>
          <p:nvSpPr>
            <p:cNvPr id="18" name="TextBox 17"/>
            <p:cNvSpPr txBox="1"/>
            <p:nvPr/>
          </p:nvSpPr>
          <p:spPr>
            <a:xfrm>
              <a:off x="6397220" y="887320"/>
              <a:ext cx="2458732" cy="461665"/>
            </a:xfrm>
            <a:prstGeom prst="rect">
              <a:avLst/>
            </a:prstGeom>
            <a:noFill/>
          </p:spPr>
          <p:txBody>
            <a:bodyPr wrap="square" rtlCol="0">
              <a:spAutoFit/>
            </a:bodyPr>
            <a:lstStyle/>
            <a:p>
              <a:r>
                <a:rPr lang="en-US" sz="2400" b="1" dirty="0" smtClean="0">
                  <a:solidFill>
                    <a:srgbClr val="0070C0"/>
                  </a:solidFill>
                </a:rPr>
                <a:t>Driving Directions</a:t>
              </a:r>
            </a:p>
          </p:txBody>
        </p:sp>
        <p:cxnSp>
          <p:nvCxnSpPr>
            <p:cNvPr id="32" name="Straight Arrow Connector 31"/>
            <p:cNvCxnSpPr>
              <a:stCxn id="18" idx="1"/>
            </p:cNvCxnSpPr>
            <p:nvPr/>
          </p:nvCxnSpPr>
          <p:spPr>
            <a:xfrm flipH="1">
              <a:off x="5687218" y="1118153"/>
              <a:ext cx="710002" cy="7864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226238" y="537263"/>
            <a:ext cx="7145096" cy="4062193"/>
            <a:chOff x="226238" y="537263"/>
            <a:chExt cx="7145096" cy="4062193"/>
          </a:xfrm>
        </p:grpSpPr>
        <p:sp>
          <p:nvSpPr>
            <p:cNvPr id="10" name="TextBox 9"/>
            <p:cNvSpPr txBox="1"/>
            <p:nvPr/>
          </p:nvSpPr>
          <p:spPr>
            <a:xfrm rot="288911">
              <a:off x="226238" y="537263"/>
              <a:ext cx="2826205" cy="461665"/>
            </a:xfrm>
            <a:prstGeom prst="rect">
              <a:avLst/>
            </a:prstGeom>
            <a:noFill/>
          </p:spPr>
          <p:txBody>
            <a:bodyPr wrap="square" rtlCol="0">
              <a:spAutoFit/>
            </a:bodyPr>
            <a:lstStyle/>
            <a:p>
              <a:r>
                <a:rPr lang="en-US" sz="2400" b="1" dirty="0" smtClean="0">
                  <a:solidFill>
                    <a:srgbClr val="00B0F0"/>
                  </a:solidFill>
                </a:rPr>
                <a:t>Weather Conditions</a:t>
              </a:r>
            </a:p>
          </p:txBody>
        </p:sp>
        <p:cxnSp>
          <p:nvCxnSpPr>
            <p:cNvPr id="20" name="Straight Arrow Connector 19"/>
            <p:cNvCxnSpPr/>
            <p:nvPr/>
          </p:nvCxnSpPr>
          <p:spPr>
            <a:xfrm>
              <a:off x="2913577" y="887320"/>
              <a:ext cx="673414" cy="10328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932934" y="1480172"/>
              <a:ext cx="2438400" cy="3119284"/>
            </a:xfrm>
            <a:prstGeom prst="straightConnector1">
              <a:avLst/>
            </a:prstGeom>
            <a:ln w="571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338173" y="853178"/>
            <a:ext cx="7233145" cy="3566561"/>
            <a:chOff x="338173" y="853178"/>
            <a:chExt cx="7233145" cy="3566561"/>
          </a:xfrm>
        </p:grpSpPr>
        <p:sp>
          <p:nvSpPr>
            <p:cNvPr id="11" name="TextBox 10"/>
            <p:cNvSpPr txBox="1"/>
            <p:nvPr/>
          </p:nvSpPr>
          <p:spPr>
            <a:xfrm>
              <a:off x="338173" y="853178"/>
              <a:ext cx="2193197" cy="461665"/>
            </a:xfrm>
            <a:prstGeom prst="rect">
              <a:avLst/>
            </a:prstGeom>
            <a:noFill/>
          </p:spPr>
          <p:txBody>
            <a:bodyPr wrap="square" rtlCol="0">
              <a:spAutoFit/>
            </a:bodyPr>
            <a:lstStyle/>
            <a:p>
              <a:r>
                <a:rPr lang="en-US" sz="2400" b="1" dirty="0" smtClean="0">
                  <a:solidFill>
                    <a:srgbClr val="00B050"/>
                  </a:solidFill>
                </a:rPr>
                <a:t>Gate Changes</a:t>
              </a:r>
              <a:endParaRPr lang="en-US" sz="1400" b="1" dirty="0">
                <a:solidFill>
                  <a:srgbClr val="00B050"/>
                </a:solidFill>
              </a:endParaRPr>
            </a:p>
          </p:txBody>
        </p:sp>
        <p:cxnSp>
          <p:nvCxnSpPr>
            <p:cNvPr id="21" name="Straight Arrow Connector 20"/>
            <p:cNvCxnSpPr/>
            <p:nvPr/>
          </p:nvCxnSpPr>
          <p:spPr>
            <a:xfrm>
              <a:off x="2358207" y="1126805"/>
              <a:ext cx="855367" cy="6124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132918" y="1300455"/>
              <a:ext cx="2438400" cy="3119284"/>
            </a:xfrm>
            <a:prstGeom prst="straightConnector1">
              <a:avLst/>
            </a:prstGeom>
            <a:ln w="571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320340" y="1182413"/>
            <a:ext cx="7202674" cy="3486466"/>
            <a:chOff x="320340" y="1182413"/>
            <a:chExt cx="7202674" cy="3486466"/>
          </a:xfrm>
        </p:grpSpPr>
        <p:sp>
          <p:nvSpPr>
            <p:cNvPr id="13" name="TextBox 12"/>
            <p:cNvSpPr txBox="1"/>
            <p:nvPr/>
          </p:nvSpPr>
          <p:spPr>
            <a:xfrm rot="21267044">
              <a:off x="320340" y="1182413"/>
              <a:ext cx="2004704" cy="461665"/>
            </a:xfrm>
            <a:prstGeom prst="rect">
              <a:avLst/>
            </a:prstGeom>
            <a:noFill/>
          </p:spPr>
          <p:txBody>
            <a:bodyPr wrap="square" rtlCol="0">
              <a:spAutoFit/>
            </a:bodyPr>
            <a:lstStyle/>
            <a:p>
              <a:r>
                <a:rPr lang="en-US" sz="2400" b="1" dirty="0" smtClean="0">
                  <a:solidFill>
                    <a:srgbClr val="7030A0"/>
                  </a:solidFill>
                </a:rPr>
                <a:t>Flight Delays</a:t>
              </a:r>
              <a:endParaRPr lang="en-US" sz="1400" b="1" dirty="0">
                <a:solidFill>
                  <a:srgbClr val="7030A0"/>
                </a:solidFill>
              </a:endParaRPr>
            </a:p>
          </p:txBody>
        </p:sp>
        <p:cxnSp>
          <p:nvCxnSpPr>
            <p:cNvPr id="22" name="Straight Arrow Connector 21"/>
            <p:cNvCxnSpPr/>
            <p:nvPr/>
          </p:nvCxnSpPr>
          <p:spPr>
            <a:xfrm>
              <a:off x="2100313" y="1344520"/>
              <a:ext cx="1081516" cy="21993"/>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5084614" y="1549595"/>
              <a:ext cx="2438400" cy="3119284"/>
            </a:xfrm>
            <a:prstGeom prst="straightConnector1">
              <a:avLst/>
            </a:prstGeom>
            <a:ln w="5715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433805" y="1449136"/>
            <a:ext cx="7185475" cy="3119284"/>
            <a:chOff x="433805" y="1449136"/>
            <a:chExt cx="7185475" cy="3119284"/>
          </a:xfrm>
        </p:grpSpPr>
        <p:sp>
          <p:nvSpPr>
            <p:cNvPr id="14" name="TextBox 13"/>
            <p:cNvSpPr txBox="1"/>
            <p:nvPr/>
          </p:nvSpPr>
          <p:spPr>
            <a:xfrm rot="21053509">
              <a:off x="433805" y="1481674"/>
              <a:ext cx="2458732" cy="461665"/>
            </a:xfrm>
            <a:prstGeom prst="rect">
              <a:avLst/>
            </a:prstGeom>
            <a:noFill/>
          </p:spPr>
          <p:txBody>
            <a:bodyPr wrap="square" rtlCol="0">
              <a:spAutoFit/>
            </a:bodyPr>
            <a:lstStyle/>
            <a:p>
              <a:r>
                <a:rPr lang="en-US" sz="2400" b="1" dirty="0" smtClean="0">
                  <a:solidFill>
                    <a:srgbClr val="C00000"/>
                  </a:solidFill>
                </a:rPr>
                <a:t>Friend Alerts</a:t>
              </a:r>
            </a:p>
          </p:txBody>
        </p:sp>
        <p:cxnSp>
          <p:nvCxnSpPr>
            <p:cNvPr id="23" name="Straight Arrow Connector 22"/>
            <p:cNvCxnSpPr/>
            <p:nvPr/>
          </p:nvCxnSpPr>
          <p:spPr>
            <a:xfrm flipV="1">
              <a:off x="2286000" y="1593220"/>
              <a:ext cx="895829" cy="8834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5180880" y="1449136"/>
              <a:ext cx="2438400" cy="3119284"/>
            </a:xfrm>
            <a:prstGeom prst="straightConnector1">
              <a:avLst/>
            </a:prstGeom>
            <a:ln w="571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073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176</a:t>
            </a:fld>
            <a:endParaRPr lang="en-US" dirty="0"/>
          </a:p>
        </p:txBody>
      </p:sp>
      <p:sp>
        <p:nvSpPr>
          <p:cNvPr id="5" name="Rectangle 4"/>
          <p:cNvSpPr/>
          <p:nvPr/>
        </p:nvSpPr>
        <p:spPr>
          <a:xfrm>
            <a:off x="152400" y="990600"/>
            <a:ext cx="8534400" cy="5447645"/>
          </a:xfrm>
          <a:prstGeom prst="rect">
            <a:avLst/>
          </a:prstGeom>
        </p:spPr>
        <p:txBody>
          <a:bodyPr wrap="square">
            <a:spAutoFit/>
          </a:bodyPr>
          <a:lstStyle/>
          <a:p>
            <a:pPr algn="just"/>
            <a:r>
              <a:rPr lang="en-US" b="1" dirty="0">
                <a:latin typeface="Calibri" panose="020F0502020204030204" pitchFamily="34" charset="0"/>
                <a:ea typeface="Calibri" panose="020F0502020204030204" pitchFamily="34" charset="0"/>
                <a:cs typeface="Times New Roman" panose="02020603050405020304" pitchFamily="18" charset="0"/>
              </a:rPr>
              <a:t>Eight Ways in which Cloud Computing is Transforming the </a:t>
            </a:r>
            <a:r>
              <a:rPr lang="en-US" b="1" dirty="0" smtClean="0">
                <a:latin typeface="Calibri" panose="020F0502020204030204" pitchFamily="34" charset="0"/>
                <a:ea typeface="Calibri" panose="020F0502020204030204" pitchFamily="34" charset="0"/>
                <a:cs typeface="Times New Roman" panose="02020603050405020304" pitchFamily="18" charset="0"/>
              </a:rPr>
              <a:t>Way We Work</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L="228600" marR="0" lvl="0" indent="-228600" algn="just">
              <a:spcBef>
                <a:spcPts val="0"/>
              </a:spcBef>
              <a:spcAft>
                <a:spcPts val="0"/>
              </a:spcAft>
              <a:buFont typeface="+mj-lt"/>
              <a:buAutoNum type="arabicPeriod"/>
            </a:pPr>
            <a:r>
              <a:rPr lang="en-US" sz="1400" b="1" dirty="0">
                <a:latin typeface="Calibri" panose="020F0502020204030204" pitchFamily="34" charset="0"/>
                <a:ea typeface="Calibri" panose="020F0502020204030204" pitchFamily="34" charset="0"/>
                <a:cs typeface="Times New Roman" panose="02020603050405020304" pitchFamily="18" charset="0"/>
              </a:rPr>
              <a:t>Merging Real Time Data</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b="1" dirty="0">
                <a:latin typeface="Calibri" panose="020F0502020204030204" pitchFamily="34" charset="0"/>
                <a:ea typeface="Calibri" panose="020F0502020204030204" pitchFamily="34" charset="0"/>
                <a:cs typeface="Times New Roman" panose="02020603050405020304" pitchFamily="18" charset="0"/>
              </a:rPr>
              <a:t>with Your Information</a:t>
            </a:r>
            <a:r>
              <a:rPr lang="en-US" sz="1400" dirty="0">
                <a:latin typeface="Calibri" panose="020F0502020204030204" pitchFamily="34" charset="0"/>
                <a:ea typeface="Calibri" panose="020F0502020204030204" pitchFamily="34" charset="0"/>
                <a:cs typeface="Times New Roman" panose="02020603050405020304" pitchFamily="18" charset="0"/>
              </a:rPr>
              <a:t> – Your TripIt itinerary doesn’t just show you your hotel and car rental information, it shows you real time weather reports, airplane arrivals and delays, airport gates. GasBuddy shows you the gasoline prices all around you. Your maps show you the speed of the traffic ahead of you.  </a:t>
            </a:r>
          </a:p>
          <a:p>
            <a:pPr marL="228600" marR="0" lvl="0" indent="-228600" algn="just">
              <a:spcBef>
                <a:spcPts val="0"/>
              </a:spcBef>
              <a:spcAft>
                <a:spcPts val="0"/>
              </a:spcAft>
              <a:buFont typeface="+mj-lt"/>
              <a:buAutoNum type="arabicPeriod"/>
            </a:pPr>
            <a:r>
              <a:rPr lang="en-US" sz="1400" b="1" dirty="0">
                <a:latin typeface="Calibri" panose="020F0502020204030204" pitchFamily="34" charset="0"/>
                <a:ea typeface="Calibri" panose="020F0502020204030204" pitchFamily="34" charset="0"/>
                <a:cs typeface="Times New Roman" panose="02020603050405020304" pitchFamily="18" charset="0"/>
              </a:rPr>
              <a:t>Easier Access -</a:t>
            </a:r>
            <a:r>
              <a:rPr lang="en-US" sz="1400" dirty="0">
                <a:latin typeface="Calibri" panose="020F0502020204030204" pitchFamily="34" charset="0"/>
                <a:ea typeface="Calibri" panose="020F0502020204030204" pitchFamily="34" charset="0"/>
                <a:cs typeface="Times New Roman" panose="02020603050405020304" pitchFamily="18" charset="0"/>
              </a:rPr>
              <a:t> Cloud computing means that you will be able to access information from a number of devices that are connected to the Internet. All you will need to have are the login credentials in order to get to your particular area on the cloud</a:t>
            </a:r>
            <a:r>
              <a:rPr lang="en-US" sz="1400" dirty="0" smtClean="0">
                <a:latin typeface="Calibri" panose="020F0502020204030204" pitchFamily="34"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just">
              <a:spcBef>
                <a:spcPts val="0"/>
              </a:spcBef>
              <a:spcAft>
                <a:spcPts val="0"/>
              </a:spcAft>
              <a:buFont typeface="+mj-lt"/>
              <a:buAutoNum type="arabicPeriod"/>
            </a:pPr>
            <a:r>
              <a:rPr lang="en-US" sz="1400" b="1" dirty="0">
                <a:latin typeface="Calibri" panose="020F0502020204030204" pitchFamily="34" charset="0"/>
                <a:ea typeface="Calibri" panose="020F0502020204030204" pitchFamily="34" charset="0"/>
                <a:cs typeface="Times New Roman" panose="02020603050405020304" pitchFamily="18" charset="0"/>
              </a:rPr>
              <a:t>Easier Storage -</a:t>
            </a:r>
            <a:r>
              <a:rPr lang="en-US" sz="1400" dirty="0">
                <a:latin typeface="Calibri" panose="020F0502020204030204" pitchFamily="34" charset="0"/>
                <a:ea typeface="Calibri" panose="020F0502020204030204" pitchFamily="34" charset="0"/>
                <a:cs typeface="Times New Roman" panose="02020603050405020304" pitchFamily="18" charset="0"/>
              </a:rPr>
              <a:t> There is going to be much more room for information storage in a cloud. This means that there is going to be more information that can be stored on the cloud</a:t>
            </a:r>
            <a:r>
              <a:rPr lang="en-US" sz="1400" dirty="0" smtClean="0">
                <a:latin typeface="Calibri" panose="020F0502020204030204" pitchFamily="34"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just">
              <a:spcBef>
                <a:spcPts val="0"/>
              </a:spcBef>
              <a:spcAft>
                <a:spcPts val="0"/>
              </a:spcAft>
              <a:buFont typeface="+mj-lt"/>
              <a:buAutoNum type="arabicPeriod"/>
            </a:pPr>
            <a:r>
              <a:rPr lang="en-US" sz="1400" b="1" dirty="0">
                <a:latin typeface="Calibri" panose="020F0502020204030204" pitchFamily="34" charset="0"/>
                <a:ea typeface="Calibri" panose="020F0502020204030204" pitchFamily="34" charset="0"/>
                <a:cs typeface="Times New Roman" panose="02020603050405020304" pitchFamily="18" charset="0"/>
              </a:rPr>
              <a:t>Back Ups For Business -</a:t>
            </a:r>
            <a:r>
              <a:rPr lang="en-US" sz="1400" dirty="0">
                <a:latin typeface="Calibri" panose="020F0502020204030204" pitchFamily="34" charset="0"/>
                <a:ea typeface="Calibri" panose="020F0502020204030204" pitchFamily="34" charset="0"/>
                <a:cs typeface="Times New Roman" panose="02020603050405020304" pitchFamily="18" charset="0"/>
              </a:rPr>
              <a:t> Businesses are going to need backups for the information that they are holding. This is going to mean taking a good look at your systems and find out how you can restore all of that information quickly. With cloud systems, this becomes much easier</a:t>
            </a:r>
            <a:r>
              <a:rPr lang="en-US" sz="1400" dirty="0" smtClean="0">
                <a:latin typeface="Calibri" panose="020F0502020204030204" pitchFamily="34"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just">
              <a:spcBef>
                <a:spcPts val="0"/>
              </a:spcBef>
              <a:spcAft>
                <a:spcPts val="0"/>
              </a:spcAft>
              <a:buFont typeface="+mj-lt"/>
              <a:buAutoNum type="arabicPeriod"/>
            </a:pPr>
            <a:r>
              <a:rPr lang="en-US" sz="1400" b="1" dirty="0">
                <a:latin typeface="Calibri" panose="020F0502020204030204" pitchFamily="34" charset="0"/>
                <a:ea typeface="Calibri" panose="020F0502020204030204" pitchFamily="34" charset="0"/>
                <a:cs typeface="Times New Roman" panose="02020603050405020304" pitchFamily="18" charset="0"/>
              </a:rPr>
              <a:t>Security -</a:t>
            </a:r>
            <a:r>
              <a:rPr lang="en-US" sz="1400" dirty="0">
                <a:latin typeface="Calibri" panose="020F0502020204030204" pitchFamily="34" charset="0"/>
                <a:ea typeface="Calibri" panose="020F0502020204030204" pitchFamily="34" charset="0"/>
                <a:cs typeface="Times New Roman" panose="02020603050405020304" pitchFamily="18" charset="0"/>
              </a:rPr>
              <a:t> All cloud systems are becoming more and more secure. Even if you are just looking for your own personal online form of storage, then you will be happy to know that your information is going to be protected</a:t>
            </a:r>
            <a:r>
              <a:rPr lang="en-US" sz="1400" dirty="0" smtClean="0">
                <a:latin typeface="Calibri" panose="020F0502020204030204" pitchFamily="34"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just">
              <a:spcBef>
                <a:spcPts val="0"/>
              </a:spcBef>
              <a:spcAft>
                <a:spcPts val="0"/>
              </a:spcAft>
              <a:buFont typeface="+mj-lt"/>
              <a:buAutoNum type="arabicPeriod"/>
            </a:pPr>
            <a:r>
              <a:rPr lang="en-US" sz="1400" b="1" dirty="0">
                <a:latin typeface="Calibri" panose="020F0502020204030204" pitchFamily="34" charset="0"/>
                <a:ea typeface="Calibri" panose="020F0502020204030204" pitchFamily="34" charset="0"/>
                <a:cs typeface="Times New Roman" panose="02020603050405020304" pitchFamily="18" charset="0"/>
              </a:rPr>
              <a:t>Convenience -</a:t>
            </a:r>
            <a:r>
              <a:rPr lang="en-US" sz="1400" dirty="0">
                <a:latin typeface="Calibri" panose="020F0502020204030204" pitchFamily="34" charset="0"/>
                <a:ea typeface="Calibri" panose="020F0502020204030204" pitchFamily="34" charset="0"/>
                <a:cs typeface="Times New Roman" panose="02020603050405020304" pitchFamily="18" charset="0"/>
              </a:rPr>
              <a:t> Easier access is going to make for more convenience. You do not have to carry around a hard drive with you all the time if you are on the go. This is good for individuals as well as businesses</a:t>
            </a:r>
            <a:r>
              <a:rPr lang="en-US" sz="1400" dirty="0" smtClean="0">
                <a:latin typeface="Calibri" panose="020F0502020204030204" pitchFamily="34"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just">
              <a:spcBef>
                <a:spcPts val="0"/>
              </a:spcBef>
              <a:spcAft>
                <a:spcPts val="0"/>
              </a:spcAft>
              <a:buFont typeface="+mj-lt"/>
              <a:buAutoNum type="arabicPeriod"/>
            </a:pPr>
            <a:r>
              <a:rPr lang="en-US" sz="1400" b="1" dirty="0">
                <a:latin typeface="Calibri" panose="020F0502020204030204" pitchFamily="34" charset="0"/>
                <a:ea typeface="Calibri" panose="020F0502020204030204" pitchFamily="34" charset="0"/>
                <a:cs typeface="Times New Roman" panose="02020603050405020304" pitchFamily="18" charset="0"/>
              </a:rPr>
              <a:t>Pricing -</a:t>
            </a:r>
            <a:r>
              <a:rPr lang="en-US" sz="1400" dirty="0">
                <a:latin typeface="Calibri" panose="020F0502020204030204" pitchFamily="34" charset="0"/>
                <a:ea typeface="Calibri" panose="020F0502020204030204" pitchFamily="34" charset="0"/>
                <a:cs typeface="Times New Roman" panose="02020603050405020304" pitchFamily="18" charset="0"/>
              </a:rPr>
              <a:t> The price of cloud storage actually doesn't cost that much. For businesses in particular, it ends up becoming a very cost-effective form of backup. All you will need to do is rent a certain amount of space</a:t>
            </a:r>
            <a:r>
              <a:rPr lang="en-US" sz="1400" dirty="0" smtClean="0">
                <a:latin typeface="Calibri" panose="020F0502020204030204" pitchFamily="34"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mj-lt"/>
              <a:buAutoNum type="arabicPeriod"/>
            </a:pPr>
            <a:r>
              <a:rPr lang="en-US" sz="1600" b="1" dirty="0">
                <a:latin typeface="Calibri" panose="020F0502020204030204" pitchFamily="34" charset="0"/>
                <a:ea typeface="Calibri" panose="020F0502020204030204" pitchFamily="34" charset="0"/>
                <a:cs typeface="Times New Roman" panose="02020603050405020304" pitchFamily="18" charset="0"/>
              </a:rPr>
              <a:t>Flexible -</a:t>
            </a:r>
            <a:r>
              <a:rPr lang="en-US" sz="1600" dirty="0">
                <a:latin typeface="Calibri" panose="020F0502020204030204" pitchFamily="34" charset="0"/>
                <a:ea typeface="Calibri" panose="020F0502020204030204" pitchFamily="34" charset="0"/>
                <a:cs typeface="Times New Roman" panose="02020603050405020304" pitchFamily="18" charset="0"/>
              </a:rPr>
              <a:t> Flexibility is one of the main reasons that a lot of businesses enjoy using cloud services. If they have a certain amount of space, then they can use that to store information. If more space is needed, then all you need to do is increase it and pay the increased fees. This means that you do not have to buy more space than you need. You can always get more data storage and pay for it as you need it. Again, this ties in with the overall cost-effectiveness of using a cloud system.</a:t>
            </a:r>
            <a:endParaRPr lang="en-US" sz="1400" dirty="0"/>
          </a:p>
        </p:txBody>
      </p:sp>
    </p:spTree>
    <p:extLst>
      <p:ext uri="{BB962C8B-B14F-4D97-AF65-F5344CB8AC3E}">
        <p14:creationId xmlns:p14="http://schemas.microsoft.com/office/powerpoint/2010/main" val="15279571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www.carltoncollins.com</a:t>
            </a:r>
            <a:endParaRPr lang="en-US"/>
          </a:p>
        </p:txBody>
      </p:sp>
      <p:sp>
        <p:nvSpPr>
          <p:cNvPr id="5" name="Slide Number Placeholder 4"/>
          <p:cNvSpPr>
            <a:spLocks noGrp="1"/>
          </p:cNvSpPr>
          <p:nvPr>
            <p:ph type="sldNum" sz="quarter" idx="12"/>
          </p:nvPr>
        </p:nvSpPr>
        <p:spPr/>
        <p:txBody>
          <a:bodyPr/>
          <a:lstStyle/>
          <a:p>
            <a:fld id="{463BBF2B-7F9E-466F-AE26-05E17D7D3C7F}" type="slidenum">
              <a:rPr lang="en-US" smtClean="0"/>
              <a:t>177</a:t>
            </a:fld>
            <a:endParaRPr lang="en-US"/>
          </a:p>
        </p:txBody>
      </p:sp>
      <p:sp>
        <p:nvSpPr>
          <p:cNvPr id="6" name="Rectangle 2"/>
          <p:cNvSpPr>
            <a:spLocks noChangeArrowheads="1"/>
          </p:cNvSpPr>
          <p:nvPr/>
        </p:nvSpPr>
        <p:spPr bwMode="auto">
          <a:xfrm>
            <a:off x="381000" y="308670"/>
            <a:ext cx="783676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Microsoft’s Mail &amp; SkyDrive (Formerly) Windows Live</a:t>
            </a:r>
            <a:endParaRPr kumimoji="0" 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Windows Live is a set of services and software products from Microsoft; consisting of selected Office applications, a 7 Gigabit SkyDrive, </a:t>
            </a:r>
            <a:r>
              <a:rPr kumimoji="0" lang="en-US" sz="12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HotMail</a:t>
            </a:r>
            <a:r>
              <a:rPr kumimoji="0" lang="en-U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and a services platform.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pic>
        <p:nvPicPr>
          <p:cNvPr id="1025" name="Picture 2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00199"/>
            <a:ext cx="7315200" cy="457933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4171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5595940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85800" y="304800"/>
            <a:ext cx="8153400"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Google Docs</a:t>
            </a:r>
            <a:endParaRPr kumimoji="0" 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Like Windows SkyDrive, Google Docs is a free, Web-based office suite and data storage service offered by Google within its Google Drive service. It allows users to create and edit documents online while collaborating in real-time with other users. Google Docs combines the features of </a:t>
            </a:r>
            <a:r>
              <a:rPr kumimoji="0" lang="en-US" sz="12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Writely</a:t>
            </a:r>
            <a:r>
              <a:rPr kumimoji="0" lang="en-U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and Spreadsheets with a presentation program incorporating technology designed by Tonic Systems. Data storage of files up to 1 GB total in size was introduced on January 13, 2010, but has since been increased to 10 GB, documents using Google Docs native formats do not count towards this quota. The largely anticipated cloud storage feature by Google is said to be replacing most of Docs' features in 2012. This extension or replacement of Google Docs called Google Drive was opened to the public on April 24, 2012.</a:t>
            </a:r>
            <a:endParaRPr kumimoji="0" 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pic>
        <p:nvPicPr>
          <p:cNvPr id="2049" name="Picture 2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447925"/>
            <a:ext cx="5943600" cy="35242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39814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54860767"/>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81000" y="457200"/>
            <a:ext cx="8382000"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DropBox</a:t>
            </a:r>
            <a:endParaRPr kumimoji="0" 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Dropbox is a file hosting service operated by Dropbox, Inc. that offers cloud storage, file synchronization, and client software. Dropbox allows users to create a special folder on each of their computers, which Dropbox then synchronizes so that it appears to be the same folder (with the same contents) regardless of the computer it is viewed on. Files placed in this folder are also accessible through a web site and mobile phone applications.</a:t>
            </a:r>
            <a:endParaRPr kumimoji="0" 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pic>
        <p:nvPicPr>
          <p:cNvPr id="3073" name="Picture 3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209800"/>
            <a:ext cx="5943600" cy="37147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41719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4301443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Instant Search (Indexed Searching)</a:t>
            </a:r>
            <a:endParaRPr lang="en-US" dirty="0"/>
          </a:p>
        </p:txBody>
      </p:sp>
      <p:sp>
        <p:nvSpPr>
          <p:cNvPr id="3" name="Content Placeholder 2"/>
          <p:cNvSpPr>
            <a:spLocks noGrp="1"/>
          </p:cNvSpPr>
          <p:nvPr>
            <p:ph idx="1"/>
          </p:nvPr>
        </p:nvSpPr>
        <p:spPr>
          <a:xfrm>
            <a:off x="457200" y="1600200"/>
            <a:ext cx="5105400" cy="4525963"/>
          </a:xfrm>
        </p:spPr>
        <p:txBody>
          <a:bodyPr/>
          <a:lstStyle/>
          <a:p>
            <a:r>
              <a:rPr lang="en-US" dirty="0" smtClean="0"/>
              <a:t>Windows 8, 7 &amp; Vista</a:t>
            </a:r>
          </a:p>
          <a:p>
            <a:r>
              <a:rPr lang="en-US" dirty="0" smtClean="0"/>
              <a:t>Improved in Windows 8</a:t>
            </a:r>
          </a:p>
          <a:p>
            <a:r>
              <a:rPr lang="en-US" dirty="0" smtClean="0"/>
              <a:t>Stacking Results</a:t>
            </a:r>
          </a:p>
          <a:p>
            <a:r>
              <a:rPr lang="en-US" dirty="0" smtClean="0"/>
              <a:t>Must modify through control panel to index your data folders other than My Documents</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1828" y="2514600"/>
            <a:ext cx="3200400" cy="345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5410200" y="5029200"/>
            <a:ext cx="1219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6" name="Footer Placeholder 5"/>
          <p:cNvSpPr>
            <a:spLocks noGrp="1"/>
          </p:cNvSpPr>
          <p:nvPr>
            <p:ph type="ftr" sz="quarter" idx="11"/>
          </p:nvPr>
        </p:nvSpPr>
        <p:spPr/>
        <p:txBody>
          <a:bodyPr/>
          <a:lstStyle/>
          <a:p>
            <a:r>
              <a:rPr lang="en-US" smtClean="0"/>
              <a:t>www.carltoncollins.com</a:t>
            </a:r>
            <a:endParaRPr lang="en-US"/>
          </a:p>
        </p:txBody>
      </p:sp>
      <p:sp>
        <p:nvSpPr>
          <p:cNvPr id="7" name="Slide Number Placeholder 6"/>
          <p:cNvSpPr>
            <a:spLocks noGrp="1"/>
          </p:cNvSpPr>
          <p:nvPr>
            <p:ph type="sldNum" sz="quarter" idx="12"/>
          </p:nvPr>
        </p:nvSpPr>
        <p:spPr/>
        <p:txBody>
          <a:bodyPr/>
          <a:lstStyle/>
          <a:p>
            <a:fld id="{463BBF2B-7F9E-466F-AE26-05E17D7D3C7F}" type="slidenum">
              <a:rPr lang="en-US" smtClean="0"/>
              <a:t>18</a:t>
            </a:fld>
            <a:endParaRPr lang="en-US"/>
          </a:p>
        </p:txBody>
      </p:sp>
    </p:spTree>
    <p:extLst>
      <p:ext uri="{BB962C8B-B14F-4D97-AF65-F5344CB8AC3E}">
        <p14:creationId xmlns:p14="http://schemas.microsoft.com/office/powerpoint/2010/main" val="52533117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tretch>
            <a:fillRect/>
          </a:stretch>
        </p:blipFill>
        <p:spPr>
          <a:xfrm>
            <a:off x="2178367" y="194627"/>
            <a:ext cx="5136833" cy="6468745"/>
          </a:xfrm>
          <a:prstGeom prst="rect">
            <a:avLst/>
          </a:prstGeom>
          <a:ln>
            <a:solidFill>
              <a:schemeClr val="tx1"/>
            </a:solidFill>
          </a:ln>
        </p:spPr>
      </p:pic>
    </p:spTree>
    <p:extLst>
      <p:ext uri="{BB962C8B-B14F-4D97-AF65-F5344CB8AC3E}">
        <p14:creationId xmlns:p14="http://schemas.microsoft.com/office/powerpoint/2010/main" val="1608510494"/>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851372"/>
            <a:ext cx="8686800" cy="1492716"/>
          </a:xfrm>
          <a:prstGeom prst="rect">
            <a:avLst/>
          </a:prstGeom>
        </p:spPr>
        <p:txBody>
          <a:bodyPr wrap="square">
            <a:spAutoFit/>
          </a:bodyPr>
          <a:lstStyle/>
          <a:p>
            <a:pPr>
              <a:spcAft>
                <a:spcPts val="600"/>
              </a:spcAft>
            </a:pPr>
            <a:r>
              <a:rPr lang="en-US" sz="1100" dirty="0">
                <a:latin typeface="Calibri" panose="020F0502020204030204" pitchFamily="34" charset="0"/>
                <a:ea typeface="Calibri" panose="020F0502020204030204" pitchFamily="34" charset="0"/>
                <a:cs typeface="Times New Roman" panose="02020603050405020304" pitchFamily="18" charset="0"/>
              </a:rPr>
              <a:t>Importing to </a:t>
            </a:r>
            <a:r>
              <a:rPr lang="en-US" sz="1100" dirty="0" err="1">
                <a:latin typeface="Calibri" panose="020F0502020204030204" pitchFamily="34" charset="0"/>
                <a:ea typeface="Calibri" panose="020F0502020204030204" pitchFamily="34" charset="0"/>
                <a:cs typeface="Times New Roman" panose="02020603050405020304" pitchFamily="18" charset="0"/>
              </a:rPr>
              <a:t>GoogleDocs</a:t>
            </a:r>
            <a:r>
              <a:rPr lang="en-US" sz="1100" dirty="0">
                <a:latin typeface="Calibri" panose="020F0502020204030204" pitchFamily="34" charset="0"/>
                <a:ea typeface="Calibri" panose="020F0502020204030204" pitchFamily="34" charset="0"/>
                <a:cs typeface="Times New Roman" panose="02020603050405020304" pitchFamily="18" charset="0"/>
              </a:rPr>
              <a:t> &amp; SkyDrive - </a:t>
            </a:r>
            <a:r>
              <a:rPr lang="en-US" sz="1100" b="1" dirty="0">
                <a:solidFill>
                  <a:srgbClr val="003562"/>
                </a:solidFill>
                <a:latin typeface="Calibri" panose="020F0502020204030204" pitchFamily="34" charset="0"/>
                <a:ea typeface="Calibri" panose="020F0502020204030204" pitchFamily="34" charset="0"/>
                <a:cs typeface="Times New Roman" panose="02020603050405020304" pitchFamily="18" charset="0"/>
                <a:hlinkClick r:id="rId2"/>
              </a:rPr>
              <a:t>http://www.youtube.com/watch?v=txCK3d90GcY</a:t>
            </a:r>
            <a:r>
              <a:rPr lang="en-US" sz="1100" dirty="0">
                <a:latin typeface="Calibri" panose="020F0502020204030204" pitchFamily="34" charset="0"/>
                <a:ea typeface="Calibri" panose="020F0502020204030204" pitchFamily="34" charset="0"/>
                <a:cs typeface="Times New Roman" panose="02020603050405020304" pitchFamily="18" charset="0"/>
              </a:rPr>
              <a:t> </a:t>
            </a:r>
          </a:p>
          <a:p>
            <a:pPr>
              <a:spcAft>
                <a:spcPts val="600"/>
              </a:spcAft>
            </a:pPr>
            <a:r>
              <a:rPr lang="en-US" sz="1100" dirty="0">
                <a:latin typeface="Calibri" panose="020F0502020204030204" pitchFamily="34" charset="0"/>
                <a:ea typeface="Calibri" panose="020F0502020204030204" pitchFamily="34" charset="0"/>
                <a:cs typeface="Times New Roman" panose="02020603050405020304" pitchFamily="18" charset="0"/>
              </a:rPr>
              <a:t>SkyDrive/Office Video - </a:t>
            </a:r>
            <a:r>
              <a:rPr lang="en-US" sz="1100" b="1" dirty="0">
                <a:solidFill>
                  <a:srgbClr val="003562"/>
                </a:solidFill>
                <a:latin typeface="Calibri" panose="020F0502020204030204" pitchFamily="34" charset="0"/>
                <a:ea typeface="Calibri" panose="020F0502020204030204" pitchFamily="34" charset="0"/>
                <a:cs typeface="Times New Roman" panose="02020603050405020304" pitchFamily="18" charset="0"/>
                <a:hlinkClick r:id="rId3"/>
              </a:rPr>
              <a:t>http://www.youtube.com/watch?v=D6O9J_EzmqE&amp;feature=relmfu</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100" dirty="0">
                <a:latin typeface="Calibri" panose="020F0502020204030204" pitchFamily="34" charset="0"/>
                <a:ea typeface="Calibri" panose="020F0502020204030204" pitchFamily="34" charset="0"/>
                <a:cs typeface="Times New Roman" panose="02020603050405020304" pitchFamily="18" charset="0"/>
              </a:rPr>
              <a:t>Intro to SkyDrive - </a:t>
            </a:r>
            <a:r>
              <a:rPr lang="en-US" sz="1100" b="1" dirty="0">
                <a:solidFill>
                  <a:srgbClr val="003562"/>
                </a:solidFill>
                <a:latin typeface="Calibri" panose="020F0502020204030204" pitchFamily="34" charset="0"/>
                <a:ea typeface="Calibri" panose="020F0502020204030204" pitchFamily="34" charset="0"/>
                <a:cs typeface="Times New Roman" panose="02020603050405020304" pitchFamily="18" charset="0"/>
                <a:hlinkClick r:id="rId4"/>
              </a:rPr>
              <a:t>http://www.youtube.com/watch?v=hoTBiIpz8DI&amp;feature=related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100" dirty="0">
                <a:latin typeface="Calibri" panose="020F0502020204030204" pitchFamily="34" charset="0"/>
                <a:ea typeface="Calibri" panose="020F0502020204030204" pitchFamily="34" charset="0"/>
                <a:cs typeface="Times New Roman" panose="02020603050405020304" pitchFamily="18" charset="0"/>
              </a:rPr>
              <a:t>Intermediate SkyDrive - </a:t>
            </a:r>
            <a:r>
              <a:rPr lang="en-US" sz="1100" b="1" dirty="0">
                <a:solidFill>
                  <a:srgbClr val="003562"/>
                </a:solidFill>
                <a:latin typeface="Calibri" panose="020F0502020204030204" pitchFamily="34" charset="0"/>
                <a:ea typeface="Calibri" panose="020F0502020204030204" pitchFamily="34" charset="0"/>
                <a:cs typeface="Times New Roman" panose="02020603050405020304" pitchFamily="18" charset="0"/>
                <a:hlinkClick r:id="rId5"/>
              </a:rPr>
              <a:t>http://www.youtube.com/watch?v=YdhB2u2mOLM&amp;feature=relmfu</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100" dirty="0" err="1">
                <a:latin typeface="Calibri" panose="020F0502020204030204" pitchFamily="34" charset="0"/>
                <a:ea typeface="Calibri" panose="020F0502020204030204" pitchFamily="34" charset="0"/>
                <a:cs typeface="Times New Roman" panose="02020603050405020304" pitchFamily="18" charset="0"/>
              </a:rPr>
              <a:t>GoogleDrive</a:t>
            </a:r>
            <a:r>
              <a:rPr lang="en-US" sz="1100" dirty="0">
                <a:latin typeface="Calibri" panose="020F0502020204030204" pitchFamily="34" charset="0"/>
                <a:ea typeface="Calibri" panose="020F0502020204030204" pitchFamily="34" charset="0"/>
                <a:cs typeface="Times New Roman" panose="02020603050405020304" pitchFamily="18" charset="0"/>
              </a:rPr>
              <a:t> versus DropBox - </a:t>
            </a:r>
            <a:r>
              <a:rPr lang="en-US" sz="1100" b="1" dirty="0">
                <a:solidFill>
                  <a:srgbClr val="003562"/>
                </a:solidFill>
                <a:latin typeface="Calibri" panose="020F0502020204030204" pitchFamily="34" charset="0"/>
                <a:ea typeface="Calibri" panose="020F0502020204030204" pitchFamily="34" charset="0"/>
                <a:cs typeface="Times New Roman" panose="02020603050405020304" pitchFamily="18" charset="0"/>
                <a:hlinkClick r:id="rId6"/>
              </a:rPr>
              <a:t>www.youtube.com/watch?v=0FbjsNsfEmE&amp;feature=related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100" dirty="0">
                <a:latin typeface="Calibri" panose="020F0502020204030204" pitchFamily="34" charset="0"/>
                <a:ea typeface="Calibri" panose="020F0502020204030204" pitchFamily="34" charset="0"/>
                <a:cs typeface="Times New Roman" panose="02020603050405020304" pitchFamily="18" charset="0"/>
              </a:rPr>
              <a:t>EverNote  – </a:t>
            </a:r>
            <a:r>
              <a:rPr lang="en-US" sz="1100" b="1" dirty="0">
                <a:solidFill>
                  <a:srgbClr val="003562"/>
                </a:solidFill>
                <a:latin typeface="Calibri" panose="020F0502020204030204" pitchFamily="34" charset="0"/>
                <a:ea typeface="Calibri" panose="020F0502020204030204" pitchFamily="34" charset="0"/>
                <a:cs typeface="Times New Roman" panose="02020603050405020304" pitchFamily="18" charset="0"/>
                <a:hlinkClick r:id="rId7"/>
              </a:rPr>
              <a:t>http://www.bing.com/videos/search?q=evernote&amp;view=detail&amp;mid=FC081D4B847324B6E926FC081D4B847324B6E926&amp;first=0</a:t>
            </a:r>
            <a:r>
              <a:rPr lang="en-US" sz="1100" dirty="0">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203532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182</a:t>
            </a:fld>
            <a:endParaRPr lang="en-US"/>
          </a:p>
        </p:txBody>
      </p:sp>
      <p:sp>
        <p:nvSpPr>
          <p:cNvPr id="6" name="TextBox 5"/>
          <p:cNvSpPr txBox="1"/>
          <p:nvPr/>
        </p:nvSpPr>
        <p:spPr>
          <a:xfrm>
            <a:off x="0" y="0"/>
            <a:ext cx="9144000" cy="8340745"/>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Speech Recognition</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9718" y="4170372"/>
            <a:ext cx="3048000" cy="2286000"/>
          </a:xfrm>
          <a:prstGeom prst="rect">
            <a:avLst/>
          </a:prstGeom>
        </p:spPr>
      </p:pic>
    </p:spTree>
    <p:extLst>
      <p:ext uri="{BB962C8B-B14F-4D97-AF65-F5344CB8AC3E}">
        <p14:creationId xmlns:p14="http://schemas.microsoft.com/office/powerpoint/2010/main" val="318867895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762000"/>
            <a:ext cx="7772400" cy="2246769"/>
          </a:xfrm>
          <a:prstGeom prst="rect">
            <a:avLst/>
          </a:prstGeom>
          <a:noFill/>
        </p:spPr>
        <p:txBody>
          <a:bodyPr wrap="square" rtlCol="0">
            <a:spAutoFit/>
          </a:bodyPr>
          <a:lstStyle/>
          <a:p>
            <a:r>
              <a:rPr lang="en-US" sz="2800" b="1" dirty="0" smtClean="0"/>
              <a:t>Microsoft Speech Recognition Demo</a:t>
            </a:r>
          </a:p>
          <a:p>
            <a:endParaRPr lang="en-US" sz="2800" b="1" dirty="0" smtClean="0"/>
          </a:p>
          <a:p>
            <a:r>
              <a:rPr lang="en-US" sz="2800" b="1" dirty="0" smtClean="0"/>
              <a:t>Works better with 1 to 2 hours of training</a:t>
            </a:r>
          </a:p>
          <a:p>
            <a:endParaRPr lang="en-US" sz="2800" b="1" dirty="0" smtClean="0"/>
          </a:p>
          <a:p>
            <a:r>
              <a:rPr lang="en-US" sz="2800" b="1" dirty="0" smtClean="0"/>
              <a:t>Works best with 3 to 6 months of corrections</a:t>
            </a:r>
            <a:endParaRPr lang="en-US" sz="2800" b="1" dirty="0"/>
          </a:p>
        </p:txBody>
      </p:sp>
    </p:spTree>
    <p:extLst>
      <p:ext uri="{BB962C8B-B14F-4D97-AF65-F5344CB8AC3E}">
        <p14:creationId xmlns:p14="http://schemas.microsoft.com/office/powerpoint/2010/main" val="10493256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p:cNvSpPr txBox="1"/>
          <p:nvPr/>
        </p:nvSpPr>
        <p:spPr>
          <a:xfrm>
            <a:off x="0" y="0"/>
            <a:ext cx="9144000" cy="4339650"/>
          </a:xfrm>
          <a:prstGeom prst="rect">
            <a:avLst/>
          </a:prstGeom>
          <a:noFill/>
        </p:spPr>
        <p:txBody>
          <a:bodyPr wrap="square" rtlCol="0">
            <a:spAutoFit/>
          </a:bodyPr>
          <a:lstStyle/>
          <a:p>
            <a:endParaRPr lang="en-US" sz="13800" b="1" dirty="0" smtClean="0">
              <a:solidFill>
                <a:schemeClr val="bg1"/>
              </a:solidFill>
            </a:endParaRPr>
          </a:p>
          <a:p>
            <a:pPr algn="ctr"/>
            <a:r>
              <a:rPr lang="en-US" sz="13800" b="1" dirty="0" smtClean="0">
                <a:solidFill>
                  <a:schemeClr val="bg1"/>
                </a:solidFill>
              </a:rPr>
              <a:t>Thank You</a:t>
            </a:r>
            <a:endParaRPr lang="en-US" sz="13800" b="1"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19</a:t>
            </a:fld>
            <a:endParaRPr lang="en-US"/>
          </a:p>
        </p:txBody>
      </p:sp>
      <p:sp>
        <p:nvSpPr>
          <p:cNvPr id="6" name="TextBox 5"/>
          <p:cNvSpPr txBox="1"/>
          <p:nvPr/>
        </p:nvSpPr>
        <p:spPr>
          <a:xfrm>
            <a:off x="0" y="0"/>
            <a:ext cx="9144000" cy="7109639"/>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Google </a:t>
            </a:r>
          </a:p>
          <a:p>
            <a:pPr algn="ctr"/>
            <a:r>
              <a:rPr lang="en-US" sz="8800" b="1" dirty="0" smtClean="0"/>
              <a:t>Fiber-Optics</a:t>
            </a:r>
            <a:endParaRPr lang="en-US" sz="4000" b="1" dirty="0"/>
          </a:p>
          <a:p>
            <a:pPr algn="ctr"/>
            <a:endParaRPr lang="en-US" sz="4000" b="1" dirty="0" smtClean="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a:spLocks noChangeArrowheads="1"/>
          </p:cNvSpPr>
          <p:nvPr/>
        </p:nvSpPr>
        <p:spPr bwMode="auto">
          <a:xfrm>
            <a:off x="1447800" y="3429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7440" y="4125152"/>
            <a:ext cx="3519060" cy="2621700"/>
          </a:xfrm>
          <a:prstGeom prst="rect">
            <a:avLst/>
          </a:prstGeom>
        </p:spPr>
      </p:pic>
    </p:spTree>
    <p:extLst>
      <p:ext uri="{BB962C8B-B14F-4D97-AF65-F5344CB8AC3E}">
        <p14:creationId xmlns:p14="http://schemas.microsoft.com/office/powerpoint/2010/main" val="28693968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2</a:t>
            </a:fld>
            <a:endParaRPr lang="en-US"/>
          </a:p>
        </p:txBody>
      </p:sp>
      <p:sp>
        <p:nvSpPr>
          <p:cNvPr id="6" name="TextBox 5"/>
          <p:cNvSpPr txBox="1"/>
          <p:nvPr/>
        </p:nvSpPr>
        <p:spPr>
          <a:xfrm>
            <a:off x="0" y="0"/>
            <a:ext cx="9144000" cy="8340745"/>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7200" b="1" dirty="0" smtClean="0"/>
              <a:t>A Few</a:t>
            </a:r>
            <a:br>
              <a:rPr lang="en-US" sz="7200" b="1" dirty="0" smtClean="0"/>
            </a:br>
            <a:r>
              <a:rPr lang="en-US" sz="7200" b="1" dirty="0" smtClean="0"/>
              <a:t>Gadgets &amp; Newer Technologies</a:t>
            </a:r>
            <a:endParaRPr lang="en-US" sz="7200" b="1" dirty="0" smtClean="0"/>
          </a:p>
          <a:p>
            <a:pPr algn="ctr"/>
            <a:endParaRPr lang="en-US" sz="4000" b="1" dirty="0" smtClean="0"/>
          </a:p>
          <a:p>
            <a:pPr algn="ctr"/>
            <a:endParaRPr lang="en-US" sz="4000" b="1" dirty="0"/>
          </a:p>
          <a:p>
            <a:pPr algn="ctr"/>
            <a:endParaRPr lang="en-US" sz="4000" b="1" dirty="0" smtClean="0"/>
          </a:p>
          <a:p>
            <a:pPr algn="ctr"/>
            <a:endParaRPr lang="en-US" sz="4000" b="1" dirty="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0352428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2000"/>
            <a:ext cx="8534400" cy="4462760"/>
          </a:xfrm>
          <a:prstGeom prst="rect">
            <a:avLst/>
          </a:prstGeom>
        </p:spPr>
        <p:txBody>
          <a:bodyPr wrap="square">
            <a:spAutoFit/>
          </a:bodyPr>
          <a:lstStyle/>
          <a:p>
            <a:r>
              <a:rPr lang="en-US" sz="2800" b="1" dirty="0"/>
              <a:t>Google Fiber </a:t>
            </a:r>
            <a:endParaRPr lang="en-US" sz="2800" b="1" dirty="0" smtClean="0"/>
          </a:p>
          <a:p>
            <a:endParaRPr lang="en-US" sz="1600" dirty="0"/>
          </a:p>
          <a:p>
            <a:r>
              <a:rPr lang="en-US" sz="1600" dirty="0" smtClean="0"/>
              <a:t>Google </a:t>
            </a:r>
            <a:r>
              <a:rPr lang="en-US" sz="1600" dirty="0"/>
              <a:t>Fiber is a project to build an experimental broadband internet network </a:t>
            </a:r>
            <a:r>
              <a:rPr lang="en-US" sz="1600" dirty="0" smtClean="0"/>
              <a:t>using fiber-optics, 100 times faster than today’s broadband.</a:t>
            </a:r>
          </a:p>
          <a:p>
            <a:endParaRPr lang="en-US" sz="1600" dirty="0" smtClean="0"/>
          </a:p>
          <a:p>
            <a:r>
              <a:rPr lang="en-US" sz="1600" dirty="0" smtClean="0"/>
              <a:t>Austin</a:t>
            </a:r>
            <a:r>
              <a:rPr lang="en-US" sz="1600" dirty="0"/>
              <a:t>, Texas; Kansas City, Kansas; Kansas City, Missouri; North Kansas City, Missouri and Provo, Utah. </a:t>
            </a:r>
            <a:endParaRPr lang="en-US" sz="1600" dirty="0" smtClean="0"/>
          </a:p>
          <a:p>
            <a:endParaRPr lang="en-US" sz="1600" dirty="0"/>
          </a:p>
          <a:p>
            <a:pPr lvl="1"/>
            <a:r>
              <a:rPr lang="en-US" sz="1600" dirty="0" smtClean="0"/>
              <a:t>Three pricing options:</a:t>
            </a:r>
          </a:p>
          <a:p>
            <a:pPr lvl="1"/>
            <a:endParaRPr lang="en-US" sz="1600" dirty="0" smtClean="0"/>
          </a:p>
          <a:p>
            <a:pPr marL="800100" lvl="1" indent="-342900">
              <a:buAutoNum type="arabicPeriod"/>
            </a:pPr>
            <a:r>
              <a:rPr lang="en-US" sz="1600" dirty="0" smtClean="0"/>
              <a:t>Free – 5 Mbps speed</a:t>
            </a:r>
          </a:p>
          <a:p>
            <a:pPr marL="800100" lvl="1" indent="-342900">
              <a:buAutoNum type="arabicPeriod"/>
            </a:pPr>
            <a:endParaRPr lang="en-US" sz="1600" dirty="0" smtClean="0"/>
          </a:p>
          <a:p>
            <a:pPr lvl="1"/>
            <a:r>
              <a:rPr lang="en-US" sz="1600" dirty="0" smtClean="0"/>
              <a:t>2. $</a:t>
            </a:r>
            <a:r>
              <a:rPr lang="en-US" sz="1600" dirty="0"/>
              <a:t>70 per month </a:t>
            </a:r>
            <a:r>
              <a:rPr lang="en-US" sz="1600" dirty="0" smtClean="0"/>
              <a:t>1 </a:t>
            </a:r>
            <a:r>
              <a:rPr lang="en-US" sz="1600" dirty="0" err="1" smtClean="0"/>
              <a:t>Gbps</a:t>
            </a:r>
            <a:r>
              <a:rPr lang="en-US" sz="1600" dirty="0" smtClean="0"/>
              <a:t> (1,000 Mbps) speed, Includes </a:t>
            </a:r>
            <a:r>
              <a:rPr lang="en-US" sz="1600" dirty="0"/>
              <a:t>1 terabyte of Google </a:t>
            </a:r>
            <a:r>
              <a:rPr lang="en-US" sz="1600" dirty="0" smtClean="0"/>
              <a:t>Drive.</a:t>
            </a:r>
          </a:p>
          <a:p>
            <a:pPr lvl="1"/>
            <a:endParaRPr lang="en-US" sz="1600" dirty="0"/>
          </a:p>
          <a:p>
            <a:pPr lvl="1"/>
            <a:r>
              <a:rPr lang="en-US" sz="1600" dirty="0" smtClean="0"/>
              <a:t>3. $</a:t>
            </a:r>
            <a:r>
              <a:rPr lang="en-US" sz="1600" dirty="0"/>
              <a:t>120 per month </a:t>
            </a:r>
            <a:r>
              <a:rPr lang="en-US" sz="1600" dirty="0" smtClean="0"/>
              <a:t>also includes television with 2 </a:t>
            </a:r>
            <a:r>
              <a:rPr lang="en-US" sz="1600" dirty="0"/>
              <a:t>terabyte DVR </a:t>
            </a:r>
            <a:r>
              <a:rPr lang="en-US" sz="1600" dirty="0" smtClean="0"/>
              <a:t>recording </a:t>
            </a:r>
            <a:r>
              <a:rPr lang="en-US" sz="1600" dirty="0"/>
              <a:t>up to eight live television shows simultaneously. </a:t>
            </a:r>
            <a:r>
              <a:rPr lang="en-US" sz="1600" dirty="0" smtClean="0"/>
              <a:t>Nexus </a:t>
            </a:r>
            <a:r>
              <a:rPr lang="en-US" sz="1600" dirty="0"/>
              <a:t>7 tablet </a:t>
            </a:r>
            <a:r>
              <a:rPr lang="en-US" sz="1600" dirty="0" smtClean="0"/>
              <a:t>acts </a:t>
            </a:r>
            <a:r>
              <a:rPr lang="en-US" sz="1600" dirty="0"/>
              <a:t>as a remote control for the system. </a:t>
            </a:r>
            <a:endParaRPr lang="en-US" sz="1600" dirty="0" smtClean="0"/>
          </a:p>
          <a:p>
            <a:endParaRPr lang="en-US" sz="1600" dirty="0"/>
          </a:p>
          <a:p>
            <a:endParaRPr lang="en-US" sz="1600" dirty="0"/>
          </a:p>
        </p:txBody>
      </p:sp>
    </p:spTree>
    <p:extLst>
      <p:ext uri="{BB962C8B-B14F-4D97-AF65-F5344CB8AC3E}">
        <p14:creationId xmlns:p14="http://schemas.microsoft.com/office/powerpoint/2010/main" val="11850068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21</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Transparent Glass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2" descr="http://cdn.iwastesomuchtime.com/111320121938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815807"/>
            <a:ext cx="4762500" cy="3150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4529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hlinkClick r:id="rId3"/>
              </a:rPr>
              <a:t>Samsung’s Transparent </a:t>
            </a:r>
            <a:r>
              <a:rPr lang="en-US" dirty="0">
                <a:hlinkClick r:id="rId3"/>
              </a:rPr>
              <a:t>Smart Window </a:t>
            </a:r>
            <a:endParaRPr lang="en-US" dirty="0"/>
          </a:p>
        </p:txBody>
      </p:sp>
      <p:pic>
        <p:nvPicPr>
          <p:cNvPr id="1026" name="Picture 2" descr="http://getandroidstuff.com/wp-content/uploads/2012/01/Samsungs-Transparent-Smart-Wind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584213"/>
            <a:ext cx="5909816" cy="33202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8959" y="5638800"/>
            <a:ext cx="5676554" cy="369332"/>
          </a:xfrm>
          <a:prstGeom prst="rect">
            <a:avLst/>
          </a:prstGeom>
        </p:spPr>
        <p:txBody>
          <a:bodyPr wrap="none">
            <a:spAutoFit/>
          </a:bodyPr>
          <a:lstStyle/>
          <a:p>
            <a:r>
              <a:rPr lang="en-US" dirty="0" smtClean="0"/>
              <a:t>Example Uses - </a:t>
            </a:r>
            <a:r>
              <a:rPr lang="en-US" dirty="0" smtClean="0">
                <a:hlinkClick r:id="rId5"/>
              </a:rPr>
              <a:t>http</a:t>
            </a:r>
            <a:r>
              <a:rPr lang="en-US" dirty="0">
                <a:hlinkClick r:id="rId5"/>
              </a:rPr>
              <a:t>://</a:t>
            </a:r>
            <a:r>
              <a:rPr lang="en-US" dirty="0" smtClean="0">
                <a:hlinkClick r:id="rId5"/>
              </a:rPr>
              <a:t>www.tubechop.com/watch/732846</a:t>
            </a:r>
            <a:r>
              <a:rPr lang="en-US" dirty="0" smtClean="0"/>
              <a:t> </a:t>
            </a:r>
            <a:endParaRPr lang="en-US" dirty="0"/>
          </a:p>
        </p:txBody>
      </p:sp>
      <p:sp>
        <p:nvSpPr>
          <p:cNvPr id="3" name="Footer Placeholder 2"/>
          <p:cNvSpPr>
            <a:spLocks noGrp="1"/>
          </p:cNvSpPr>
          <p:nvPr>
            <p:ph type="ftr" sz="quarter" idx="11"/>
          </p:nvPr>
        </p:nvSpPr>
        <p:spPr/>
        <p:txBody>
          <a:bodyPr/>
          <a:lstStyle/>
          <a:p>
            <a:r>
              <a:rPr lang="en-US" smtClean="0"/>
              <a:t>www.carltoncollins.com</a:t>
            </a:r>
            <a:endParaRPr lang="en-US"/>
          </a:p>
        </p:txBody>
      </p:sp>
      <p:sp>
        <p:nvSpPr>
          <p:cNvPr id="4" name="Slide Number Placeholder 3"/>
          <p:cNvSpPr>
            <a:spLocks noGrp="1"/>
          </p:cNvSpPr>
          <p:nvPr>
            <p:ph type="sldNum" sz="quarter" idx="12"/>
          </p:nvPr>
        </p:nvSpPr>
        <p:spPr/>
        <p:txBody>
          <a:bodyPr/>
          <a:lstStyle/>
          <a:p>
            <a:fld id="{463BBF2B-7F9E-466F-AE26-05E17D7D3C7F}" type="slidenum">
              <a:rPr lang="en-US" smtClean="0"/>
              <a:t>22</a:t>
            </a:fld>
            <a:endParaRPr lang="en-US"/>
          </a:p>
        </p:txBody>
      </p:sp>
    </p:spTree>
    <p:extLst>
      <p:ext uri="{BB962C8B-B14F-4D97-AF65-F5344CB8AC3E}">
        <p14:creationId xmlns:p14="http://schemas.microsoft.com/office/powerpoint/2010/main" val="29204532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Mirror</a:t>
            </a:r>
            <a:endParaRPr lang="en-US" dirty="0"/>
          </a:p>
        </p:txBody>
      </p:sp>
      <p:sp>
        <p:nvSpPr>
          <p:cNvPr id="3" name="Content Placeholder 2"/>
          <p:cNvSpPr>
            <a:spLocks noGrp="1"/>
          </p:cNvSpPr>
          <p:nvPr>
            <p:ph idx="1"/>
          </p:nvPr>
        </p:nvSpPr>
        <p:spPr/>
        <p:txBody>
          <a:bodyPr/>
          <a:lstStyle/>
          <a:p>
            <a:pPr marL="0" indent="0">
              <a:buNone/>
            </a:pPr>
            <a:r>
              <a:rPr lang="en-US" dirty="0">
                <a:hlinkClick r:id="rId3"/>
              </a:rPr>
              <a:t>http://www.wimp.com/screentechnology</a:t>
            </a:r>
            <a:r>
              <a:rPr lang="en-US" dirty="0" smtClean="0">
                <a:hlinkClick r:id="rId3"/>
              </a:rPr>
              <a:t>/</a:t>
            </a:r>
            <a:r>
              <a:rPr lang="en-US" dirty="0" smtClean="0"/>
              <a:t> </a:t>
            </a:r>
          </a:p>
          <a:p>
            <a:endParaRPr lang="en-US" dirty="0"/>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23</a:t>
            </a:fld>
            <a:endParaRPr lang="en-US"/>
          </a:p>
        </p:txBody>
      </p:sp>
    </p:spTree>
    <p:extLst>
      <p:ext uri="{BB962C8B-B14F-4D97-AF65-F5344CB8AC3E}">
        <p14:creationId xmlns:p14="http://schemas.microsoft.com/office/powerpoint/2010/main" val="13943387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24</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The Square</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8119" y="3057585"/>
            <a:ext cx="3278805" cy="3033712"/>
          </a:xfrm>
          <a:prstGeom prst="rect">
            <a:avLst/>
          </a:prstGeom>
        </p:spPr>
      </p:pic>
    </p:spTree>
    <p:extLst>
      <p:ext uri="{BB962C8B-B14F-4D97-AF65-F5344CB8AC3E}">
        <p14:creationId xmlns:p14="http://schemas.microsoft.com/office/powerpoint/2010/main" val="31802720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Square, Sage Credit Card Reader</a:t>
            </a:r>
            <a:endParaRPr lang="en-US" dirty="0"/>
          </a:p>
        </p:txBody>
      </p:sp>
      <p:sp>
        <p:nvSpPr>
          <p:cNvPr id="3" name="Content Placeholder 2"/>
          <p:cNvSpPr>
            <a:spLocks noGrp="1"/>
          </p:cNvSpPr>
          <p:nvPr>
            <p:ph idx="1"/>
          </p:nvPr>
        </p:nvSpPr>
        <p:spPr/>
        <p:txBody>
          <a:bodyPr>
            <a:noAutofit/>
          </a:bodyPr>
          <a:lstStyle/>
          <a:p>
            <a:pPr marL="0" indent="0">
              <a:buNone/>
            </a:pPr>
            <a:r>
              <a:rPr lang="en-US" sz="2000" dirty="0"/>
              <a:t>$20 device that plugs into any computer, tablet, or smartphone audio jack) in order to accept credit card payments on the </a:t>
            </a:r>
            <a:r>
              <a:rPr lang="en-US" sz="2000" dirty="0" smtClean="0"/>
              <a:t>go.</a:t>
            </a:r>
          </a:p>
          <a:p>
            <a:pPr marL="0" indent="0">
              <a:buNone/>
            </a:pPr>
            <a:endParaRPr lang="en-US" sz="2000" dirty="0" smtClean="0"/>
          </a:p>
          <a:p>
            <a:pPr marL="0" indent="0">
              <a:buNone/>
            </a:pPr>
            <a:r>
              <a:rPr lang="en-US" sz="2000" dirty="0" smtClean="0"/>
              <a:t>3,500 </a:t>
            </a:r>
            <a:r>
              <a:rPr lang="en-US" sz="2000" dirty="0"/>
              <a:t>Girl Scout troops in Ohio used Sage  credit card readers (connected to the scout’s smartphones) to accept electronic </a:t>
            </a:r>
            <a:r>
              <a:rPr lang="en-US" sz="2000" dirty="0" smtClean="0"/>
              <a:t>payments, boosting </a:t>
            </a:r>
            <a:r>
              <a:rPr lang="en-US" sz="2000" dirty="0"/>
              <a:t>sales of Girl Scout cookies by 30% because the scouts were able to take orders and accept payments from cashless customers who were only able to pay using their credit card. </a:t>
            </a:r>
            <a:endParaRPr lang="en-US" sz="2000" dirty="0" smtClean="0"/>
          </a:p>
          <a:p>
            <a:pPr marL="0" indent="0">
              <a:buNone/>
            </a:pPr>
            <a:endParaRPr lang="en-US" sz="2000" dirty="0" smtClean="0"/>
          </a:p>
          <a:p>
            <a:pPr marL="0" indent="0">
              <a:buNone/>
            </a:pPr>
            <a:r>
              <a:rPr lang="en-US" sz="2000" dirty="0" smtClean="0">
                <a:hlinkClick r:id="rId2"/>
              </a:rPr>
              <a:t>Video</a:t>
            </a:r>
            <a:endParaRPr lang="en-US" sz="2000" dirty="0" smtClean="0"/>
          </a:p>
          <a:p>
            <a:pPr marL="0" indent="0">
              <a:buNone/>
            </a:pPr>
            <a:endParaRPr lang="en-US" sz="2000" dirty="0"/>
          </a:p>
          <a:p>
            <a:pPr marL="0" indent="0">
              <a:buNone/>
            </a:pPr>
            <a:r>
              <a:rPr lang="en-US" sz="2000" dirty="0" smtClean="0"/>
              <a:t>(Cost versus transaction fee </a:t>
            </a:r>
            <a:br>
              <a:rPr lang="en-US" sz="2000" dirty="0" smtClean="0"/>
            </a:br>
            <a:r>
              <a:rPr lang="en-US" sz="2000" dirty="0" smtClean="0"/>
              <a:t>and percentage fee should be considered)</a:t>
            </a:r>
            <a:endParaRPr lang="en-US" sz="2000" dirty="0"/>
          </a:p>
          <a:p>
            <a:endParaRPr lang="en-US" sz="2000" dirty="0"/>
          </a:p>
          <a:p>
            <a:pPr marL="0" indent="0">
              <a:buNone/>
            </a:pPr>
            <a:endParaRPr lang="en-US" sz="2000" dirty="0"/>
          </a:p>
        </p:txBody>
      </p:sp>
      <p:pic>
        <p:nvPicPr>
          <p:cNvPr id="6" name="Picture 5" descr="http://www.csmonitor.com/var/ezflow_site/storage/images/media/content/2012/0410-square-reader/12238331-2-eng-US/0410-square-reader_full_60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3962400"/>
            <a:ext cx="3813810" cy="2287474"/>
          </a:xfrm>
          <a:prstGeom prst="rect">
            <a:avLst/>
          </a:prstGeom>
          <a:noFill/>
          <a:ln>
            <a:noFill/>
          </a:ln>
        </p:spPr>
      </p:pic>
      <p:sp>
        <p:nvSpPr>
          <p:cNvPr id="7" name="Text Box 4710"/>
          <p:cNvSpPr txBox="1"/>
          <p:nvPr/>
        </p:nvSpPr>
        <p:spPr>
          <a:xfrm>
            <a:off x="4800600" y="6249286"/>
            <a:ext cx="3813810" cy="392179"/>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000" i="1" dirty="0" smtClean="0">
                <a:effectLst/>
                <a:latin typeface="Times New Roman"/>
                <a:ea typeface="Times New Roman"/>
              </a:rPr>
              <a:t> </a:t>
            </a:r>
            <a:r>
              <a:rPr lang="en-US" sz="1000" i="1" dirty="0">
                <a:effectLst/>
                <a:latin typeface="Times New Roman"/>
                <a:ea typeface="Times New Roman"/>
              </a:rPr>
              <a:t>Sage’s Credit Card Reader</a:t>
            </a:r>
            <a:endParaRPr lang="en-US" sz="1200" dirty="0">
              <a:effectLst/>
              <a:latin typeface="Times New Roman"/>
              <a:ea typeface="Times New Roman"/>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www.carltoncollins.com</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B0FC30E-5290-43BD-8F21-44237262C028}"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15025465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26</a:t>
            </a:fld>
            <a:endParaRPr lang="en-US"/>
          </a:p>
        </p:txBody>
      </p:sp>
      <p:sp>
        <p:nvSpPr>
          <p:cNvPr id="6" name="TextBox 5"/>
          <p:cNvSpPr txBox="1"/>
          <p:nvPr/>
        </p:nvSpPr>
        <p:spPr>
          <a:xfrm>
            <a:off x="0" y="0"/>
            <a:ext cx="9144000" cy="7109639"/>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Learning Thermostat</a:t>
            </a:r>
            <a:endParaRPr lang="en-US" sz="4000" b="1" dirty="0"/>
          </a:p>
          <a:p>
            <a:pPr algn="ctr"/>
            <a:endParaRPr lang="en-US" sz="4000" b="1" dirty="0" smtClean="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5560" y="4251396"/>
            <a:ext cx="2012879" cy="2012879"/>
          </a:xfrm>
          <a:prstGeom prst="rect">
            <a:avLst/>
          </a:prstGeom>
        </p:spPr>
      </p:pic>
    </p:spTree>
    <p:extLst>
      <p:ext uri="{BB962C8B-B14F-4D97-AF65-F5344CB8AC3E}">
        <p14:creationId xmlns:p14="http://schemas.microsoft.com/office/powerpoint/2010/main" val="31106928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27</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625" y="1685925"/>
            <a:ext cx="5238750" cy="3486150"/>
          </a:xfrm>
          <a:prstGeom prst="rect">
            <a:avLst/>
          </a:prstGeom>
        </p:spPr>
      </p:pic>
      <p:sp>
        <p:nvSpPr>
          <p:cNvPr id="5" name="Rectangle 4"/>
          <p:cNvSpPr/>
          <p:nvPr/>
        </p:nvSpPr>
        <p:spPr>
          <a:xfrm>
            <a:off x="2286000" y="5117881"/>
            <a:ext cx="4572000" cy="646331"/>
          </a:xfrm>
          <a:prstGeom prst="rect">
            <a:avLst/>
          </a:prstGeom>
        </p:spPr>
        <p:txBody>
          <a:bodyPr>
            <a:spAutoFit/>
          </a:bodyPr>
          <a:lstStyle/>
          <a:p>
            <a:r>
              <a:rPr lang="en-US" smtClean="0"/>
              <a:t>The Nest Learning Thermostat might be the thermostat of the future</a:t>
            </a:r>
            <a:endParaRPr lang="en-US" dirty="0"/>
          </a:p>
        </p:txBody>
      </p:sp>
      <p:sp>
        <p:nvSpPr>
          <p:cNvPr id="6" name="Rectangle 5"/>
          <p:cNvSpPr/>
          <p:nvPr/>
        </p:nvSpPr>
        <p:spPr>
          <a:xfrm>
            <a:off x="2362200" y="739825"/>
            <a:ext cx="4572000" cy="923330"/>
          </a:xfrm>
          <a:prstGeom prst="rect">
            <a:avLst/>
          </a:prstGeom>
        </p:spPr>
        <p:txBody>
          <a:bodyPr>
            <a:spAutoFit/>
          </a:bodyPr>
          <a:lstStyle/>
          <a:p>
            <a:r>
              <a:rPr lang="en-US" dirty="0">
                <a:hlinkClick r:id="rId3"/>
              </a:rPr>
              <a:t>http://</a:t>
            </a:r>
            <a:r>
              <a:rPr lang="en-US" dirty="0" smtClean="0">
                <a:hlinkClick r:id="rId3"/>
              </a:rPr>
              <a:t>reviews.cnet.com/appliances/nest-learning-thermostat/4505-17889_7-35179222.html#reviewPage1</a:t>
            </a:r>
            <a:r>
              <a:rPr lang="en-US" dirty="0" smtClean="0"/>
              <a:t> </a:t>
            </a:r>
            <a:endParaRPr lang="en-US" dirty="0"/>
          </a:p>
        </p:txBody>
      </p:sp>
    </p:spTree>
    <p:extLst>
      <p:ext uri="{BB962C8B-B14F-4D97-AF65-F5344CB8AC3E}">
        <p14:creationId xmlns:p14="http://schemas.microsoft.com/office/powerpoint/2010/main" val="18374663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28</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3-D Printing</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8206" y="2971799"/>
            <a:ext cx="2901593" cy="3011087"/>
          </a:xfrm>
          <a:prstGeom prst="rect">
            <a:avLst/>
          </a:prstGeom>
        </p:spPr>
      </p:pic>
    </p:spTree>
    <p:extLst>
      <p:ext uri="{BB962C8B-B14F-4D97-AF65-F5344CB8AC3E}">
        <p14:creationId xmlns:p14="http://schemas.microsoft.com/office/powerpoint/2010/main" val="39397575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609600"/>
            <a:ext cx="917111" cy="369332"/>
          </a:xfrm>
          <a:prstGeom prst="rect">
            <a:avLst/>
          </a:prstGeom>
        </p:spPr>
        <p:txBody>
          <a:bodyPr wrap="none">
            <a:spAutoFit/>
          </a:bodyPr>
          <a:lstStyle/>
          <a:p>
            <a:r>
              <a:rPr lang="en-US" dirty="0" smtClean="0">
                <a:hlinkClick r:id="rId2"/>
              </a:rPr>
              <a:t>Wrench</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6995" y="1524000"/>
            <a:ext cx="6019800" cy="4324224"/>
          </a:xfrm>
          <a:prstGeom prst="rect">
            <a:avLst/>
          </a:prstGeom>
        </p:spPr>
      </p:pic>
      <p:sp>
        <p:nvSpPr>
          <p:cNvPr id="6" name="TextBox 5"/>
          <p:cNvSpPr txBox="1"/>
          <p:nvPr/>
        </p:nvSpPr>
        <p:spPr>
          <a:xfrm>
            <a:off x="3581400" y="6023960"/>
            <a:ext cx="2362200" cy="369332"/>
          </a:xfrm>
          <a:prstGeom prst="rect">
            <a:avLst/>
          </a:prstGeom>
          <a:noFill/>
        </p:spPr>
        <p:txBody>
          <a:bodyPr wrap="square" rtlCol="0">
            <a:spAutoFit/>
          </a:bodyPr>
          <a:lstStyle/>
          <a:p>
            <a:r>
              <a:rPr lang="en-US" dirty="0" smtClean="0">
                <a:hlinkClick r:id="rId4"/>
              </a:rPr>
              <a:t>Starting at $1,469</a:t>
            </a:r>
            <a:endParaRPr lang="en-US" dirty="0"/>
          </a:p>
        </p:txBody>
      </p:sp>
      <p:sp>
        <p:nvSpPr>
          <p:cNvPr id="3" name="TextBox 2"/>
          <p:cNvSpPr txBox="1"/>
          <p:nvPr/>
        </p:nvSpPr>
        <p:spPr>
          <a:xfrm>
            <a:off x="3810000" y="609600"/>
            <a:ext cx="838200" cy="369332"/>
          </a:xfrm>
          <a:prstGeom prst="rect">
            <a:avLst/>
          </a:prstGeom>
          <a:noFill/>
        </p:spPr>
        <p:txBody>
          <a:bodyPr wrap="square" rtlCol="0">
            <a:spAutoFit/>
          </a:bodyPr>
          <a:lstStyle/>
          <a:p>
            <a:r>
              <a:rPr lang="en-US" dirty="0" smtClean="0">
                <a:hlinkClick r:id="rId5"/>
              </a:rPr>
              <a:t>Gears</a:t>
            </a:r>
            <a:endParaRPr lang="en-US" dirty="0"/>
          </a:p>
        </p:txBody>
      </p:sp>
      <p:sp>
        <p:nvSpPr>
          <p:cNvPr id="4" name="TextBox 3"/>
          <p:cNvSpPr txBox="1"/>
          <p:nvPr/>
        </p:nvSpPr>
        <p:spPr>
          <a:xfrm>
            <a:off x="5029200" y="609600"/>
            <a:ext cx="1524000" cy="646331"/>
          </a:xfrm>
          <a:prstGeom prst="rect">
            <a:avLst/>
          </a:prstGeom>
          <a:noFill/>
        </p:spPr>
        <p:txBody>
          <a:bodyPr wrap="square" rtlCol="0">
            <a:spAutoFit/>
          </a:bodyPr>
          <a:lstStyle/>
          <a:p>
            <a:r>
              <a:rPr lang="en-US" dirty="0" smtClean="0">
                <a:hlinkClick r:id="rId5"/>
              </a:rPr>
              <a:t>Body parts – 55 seconds</a:t>
            </a:r>
            <a:endParaRPr lang="en-US" dirty="0"/>
          </a:p>
        </p:txBody>
      </p:sp>
    </p:spTree>
    <p:extLst>
      <p:ext uri="{BB962C8B-B14F-4D97-AF65-F5344CB8AC3E}">
        <p14:creationId xmlns:p14="http://schemas.microsoft.com/office/powerpoint/2010/main" val="9685570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3</a:t>
            </a:fld>
            <a:endParaRPr lang="en-US" dirty="0"/>
          </a:p>
        </p:txBody>
      </p:sp>
      <p:pic>
        <p:nvPicPr>
          <p:cNvPr id="4" name="Picture 3"/>
          <p:cNvPicPr>
            <a:picLocks noChangeAspect="1"/>
          </p:cNvPicPr>
          <p:nvPr/>
        </p:nvPicPr>
        <p:blipFill>
          <a:blip r:embed="rId2"/>
          <a:stretch>
            <a:fillRect/>
          </a:stretch>
        </p:blipFill>
        <p:spPr>
          <a:xfrm>
            <a:off x="1143000" y="593765"/>
            <a:ext cx="6400800" cy="5977804"/>
          </a:xfrm>
          <a:prstGeom prst="rect">
            <a:avLst/>
          </a:prstGeom>
        </p:spPr>
      </p:pic>
    </p:spTree>
    <p:extLst>
      <p:ext uri="{BB962C8B-B14F-4D97-AF65-F5344CB8AC3E}">
        <p14:creationId xmlns:p14="http://schemas.microsoft.com/office/powerpoint/2010/main" val="21264898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30</a:t>
            </a:fld>
            <a:endParaRPr lang="en-US" dirty="0"/>
          </a:p>
        </p:txBody>
      </p:sp>
      <p:pic>
        <p:nvPicPr>
          <p:cNvPr id="4" name="Picture 3"/>
          <p:cNvPicPr>
            <a:picLocks noChangeAspect="1"/>
          </p:cNvPicPr>
          <p:nvPr/>
        </p:nvPicPr>
        <p:blipFill>
          <a:blip r:embed="rId2"/>
          <a:stretch>
            <a:fillRect/>
          </a:stretch>
        </p:blipFill>
        <p:spPr>
          <a:xfrm>
            <a:off x="1476762" y="590905"/>
            <a:ext cx="6190476" cy="5676190"/>
          </a:xfrm>
          <a:prstGeom prst="rect">
            <a:avLst/>
          </a:prstGeom>
        </p:spPr>
      </p:pic>
    </p:spTree>
    <p:extLst>
      <p:ext uri="{BB962C8B-B14F-4D97-AF65-F5344CB8AC3E}">
        <p14:creationId xmlns:p14="http://schemas.microsoft.com/office/powerpoint/2010/main" val="37429431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31</a:t>
            </a:fld>
            <a:endParaRPr lang="en-US" dirty="0"/>
          </a:p>
        </p:txBody>
      </p:sp>
      <p:pic>
        <p:nvPicPr>
          <p:cNvPr id="4" name="Picture 3"/>
          <p:cNvPicPr>
            <a:picLocks noChangeAspect="1"/>
          </p:cNvPicPr>
          <p:nvPr/>
        </p:nvPicPr>
        <p:blipFill>
          <a:blip r:embed="rId2"/>
          <a:stretch>
            <a:fillRect/>
          </a:stretch>
        </p:blipFill>
        <p:spPr>
          <a:xfrm>
            <a:off x="1143000" y="224543"/>
            <a:ext cx="6400800" cy="6496932"/>
          </a:xfrm>
          <a:prstGeom prst="rect">
            <a:avLst/>
          </a:prstGeom>
        </p:spPr>
      </p:pic>
    </p:spTree>
    <p:extLst>
      <p:ext uri="{BB962C8B-B14F-4D97-AF65-F5344CB8AC3E}">
        <p14:creationId xmlns:p14="http://schemas.microsoft.com/office/powerpoint/2010/main" val="24917095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32</a:t>
            </a:fld>
            <a:endParaRPr lang="en-US"/>
          </a:p>
        </p:txBody>
      </p:sp>
      <p:sp>
        <p:nvSpPr>
          <p:cNvPr id="6" name="TextBox 5"/>
          <p:cNvSpPr txBox="1"/>
          <p:nvPr/>
        </p:nvSpPr>
        <p:spPr>
          <a:xfrm>
            <a:off x="0" y="0"/>
            <a:ext cx="9144000" cy="7602081"/>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endParaRPr lang="en-US" sz="4000" b="1" dirty="0" smtClean="0"/>
          </a:p>
          <a:p>
            <a:pPr algn="ctr"/>
            <a:r>
              <a:rPr lang="en-US" sz="8800" b="1" dirty="0" err="1" smtClean="0"/>
              <a:t>BitCoin</a:t>
            </a:r>
            <a:endParaRPr lang="en-US" sz="8800" b="1" dirty="0" smtClean="0"/>
          </a:p>
          <a:p>
            <a:pPr algn="ctr"/>
            <a:endParaRPr lang="en-US" sz="4000" b="1" dirty="0"/>
          </a:p>
          <a:p>
            <a:pPr algn="ctr"/>
            <a:endParaRPr lang="en-US" sz="4000" b="1" dirty="0" smtClean="0"/>
          </a:p>
          <a:p>
            <a:pPr algn="ctr"/>
            <a:endParaRPr lang="en-US" sz="4000" b="1" dirty="0"/>
          </a:p>
          <a:p>
            <a:pPr algn="ctr"/>
            <a:endParaRPr lang="en-US" sz="4000" b="1" dirty="0" smtClean="0"/>
          </a:p>
          <a:p>
            <a:pPr algn="ctr"/>
            <a:endParaRPr lang="en-US" sz="4000" b="1" dirty="0"/>
          </a:p>
          <a:p>
            <a:pPr algn="ctr"/>
            <a:endParaRPr lang="en-US" sz="4000" b="1" dirty="0" smtClean="0"/>
          </a:p>
          <a:p>
            <a:pPr algn="ct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141" y="3962400"/>
            <a:ext cx="3095625" cy="2314575"/>
          </a:xfrm>
          <a:prstGeom prst="rect">
            <a:avLst/>
          </a:prstGeom>
        </p:spPr>
      </p:pic>
    </p:spTree>
    <p:extLst>
      <p:ext uri="{BB962C8B-B14F-4D97-AF65-F5344CB8AC3E}">
        <p14:creationId xmlns:p14="http://schemas.microsoft.com/office/powerpoint/2010/main" val="23362419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609600"/>
            <a:ext cx="1621854" cy="584775"/>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hlinkClick r:id="rId2"/>
              </a:rPr>
              <a:t>Digital </a:t>
            </a:r>
            <a:r>
              <a:rPr lang="en-US" b="1" dirty="0" smtClean="0">
                <a:latin typeface="Calibri" panose="020F0502020204030204" pitchFamily="34" charset="0"/>
                <a:ea typeface="Calibri" panose="020F0502020204030204" pitchFamily="34" charset="0"/>
                <a:cs typeface="Times New Roman" panose="02020603050405020304" pitchFamily="18" charset="0"/>
                <a:hlinkClick r:id="rId2"/>
              </a:rPr>
              <a:t>Money</a:t>
            </a:r>
            <a:br>
              <a:rPr lang="en-US" b="1" dirty="0" smtClean="0">
                <a:latin typeface="Calibri" panose="020F0502020204030204" pitchFamily="34" charset="0"/>
                <a:ea typeface="Calibri" panose="020F0502020204030204" pitchFamily="34" charset="0"/>
                <a:cs typeface="Times New Roman" panose="02020603050405020304" pitchFamily="18" charset="0"/>
                <a:hlinkClick r:id="rId2"/>
              </a:rPr>
            </a:br>
            <a:r>
              <a:rPr lang="en-US" sz="1400" i="1" dirty="0" smtClean="0">
                <a:latin typeface="Calibri" panose="020F0502020204030204" pitchFamily="34" charset="0"/>
                <a:ea typeface="Calibri" panose="020F0502020204030204" pitchFamily="34" charset="0"/>
                <a:cs typeface="Times New Roman" panose="02020603050405020304" pitchFamily="18" charset="0"/>
                <a:hlinkClick r:id="rId2"/>
              </a:rPr>
              <a:t>By J. Carlton Collins</a:t>
            </a:r>
            <a:endParaRPr lang="en-US" sz="10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rotWithShape="1">
          <a:blip r:embed="rId3"/>
          <a:srcRect l="-154" r="1"/>
          <a:stretch/>
        </p:blipFill>
        <p:spPr>
          <a:xfrm>
            <a:off x="2209800" y="2057400"/>
            <a:ext cx="6476599" cy="4276190"/>
          </a:xfrm>
          <a:prstGeom prst="rect">
            <a:avLst/>
          </a:prstGeom>
        </p:spPr>
      </p:pic>
      <p:sp>
        <p:nvSpPr>
          <p:cNvPr id="8" name="Rectangle 7"/>
          <p:cNvSpPr/>
          <p:nvPr/>
        </p:nvSpPr>
        <p:spPr>
          <a:xfrm>
            <a:off x="2011680" y="1828800"/>
            <a:ext cx="228600" cy="464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77316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238" y="214714"/>
            <a:ext cx="8209524" cy="6428571"/>
          </a:xfrm>
          <a:prstGeom prst="rect">
            <a:avLst/>
          </a:prstGeom>
        </p:spPr>
      </p:pic>
    </p:spTree>
    <p:extLst>
      <p:ext uri="{BB962C8B-B14F-4D97-AF65-F5344CB8AC3E}">
        <p14:creationId xmlns:p14="http://schemas.microsoft.com/office/powerpoint/2010/main" val="13277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609600"/>
            <a:ext cx="8876190" cy="4371429"/>
          </a:xfrm>
          <a:prstGeom prst="rect">
            <a:avLst/>
          </a:prstGeom>
        </p:spPr>
      </p:pic>
    </p:spTree>
    <p:extLst>
      <p:ext uri="{BB962C8B-B14F-4D97-AF65-F5344CB8AC3E}">
        <p14:creationId xmlns:p14="http://schemas.microsoft.com/office/powerpoint/2010/main" val="2244852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36</a:t>
            </a:fld>
            <a:endParaRPr lang="en-US"/>
          </a:p>
        </p:txBody>
      </p:sp>
      <p:sp>
        <p:nvSpPr>
          <p:cNvPr id="6" name="TextBox 5"/>
          <p:cNvSpPr txBox="1"/>
          <p:nvPr/>
        </p:nvSpPr>
        <p:spPr>
          <a:xfrm>
            <a:off x="0" y="0"/>
            <a:ext cx="9144000" cy="7109639"/>
          </a:xfrm>
          <a:prstGeom prst="rect">
            <a:avLst/>
          </a:prstGeom>
          <a:solidFill>
            <a:srgbClr val="FF0000"/>
          </a:solidFill>
        </p:spPr>
        <p:txBody>
          <a:bodyPr wrap="square" rtlCol="0">
            <a:spAutoFit/>
          </a:bodyPr>
          <a:lstStyle/>
          <a:p>
            <a:pPr algn="ctr"/>
            <a:endParaRPr lang="en-US" sz="4000" b="1" dirty="0" smtClean="0"/>
          </a:p>
          <a:p>
            <a:pPr algn="ctr"/>
            <a:r>
              <a:rPr lang="en-US" sz="8800" b="1" dirty="0" smtClean="0"/>
              <a:t>Touchscreen</a:t>
            </a:r>
          </a:p>
          <a:p>
            <a:pPr algn="ctr"/>
            <a:r>
              <a:rPr lang="en-US" sz="8800" b="1" dirty="0" smtClean="0"/>
              <a:t>UltraBooks</a:t>
            </a:r>
            <a:endParaRPr lang="en-US" sz="4000" b="1" dirty="0" smtClean="0"/>
          </a:p>
          <a:p>
            <a:pPr algn="ctr"/>
            <a:endParaRPr lang="en-US" sz="4000" b="1" dirty="0" smtClean="0"/>
          </a:p>
          <a:p>
            <a:pPr algn="ctr"/>
            <a:endParaRPr lang="en-US" sz="4000" b="1" dirty="0" smtClean="0"/>
          </a:p>
          <a:p>
            <a:pPr algn="ctr"/>
            <a:endParaRPr lang="en-US" sz="4000" b="1" dirty="0"/>
          </a:p>
          <a:p>
            <a:pPr algn="ctr"/>
            <a:endParaRPr lang="en-US" sz="4000" b="1" dirty="0" smtClean="0"/>
          </a:p>
          <a:p>
            <a:pPr algn="ctr"/>
            <a:endParaRPr lang="en-US" sz="4000" b="1" dirty="0" smtClean="0"/>
          </a:p>
          <a:p>
            <a:pPr algn="ctr"/>
            <a:endParaRPr lang="en-US" sz="4000" b="1"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6050" y="3483673"/>
            <a:ext cx="3771900" cy="3055239"/>
          </a:xfrm>
          <a:prstGeom prst="rect">
            <a:avLst/>
          </a:prstGeom>
        </p:spPr>
      </p:pic>
    </p:spTree>
    <p:extLst>
      <p:ext uri="{BB962C8B-B14F-4D97-AF65-F5344CB8AC3E}">
        <p14:creationId xmlns:p14="http://schemas.microsoft.com/office/powerpoint/2010/main" val="30189621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a:bodyPr>
          <a:lstStyle/>
          <a:p>
            <a:r>
              <a:rPr lang="en-US" sz="3600" b="1" dirty="0" smtClean="0"/>
              <a:t>Touchscreen Ultrabooks</a:t>
            </a:r>
            <a:endParaRPr lang="en-US" sz="3600" dirty="0"/>
          </a:p>
        </p:txBody>
      </p:sp>
      <p:sp>
        <p:nvSpPr>
          <p:cNvPr id="3" name="Content Placeholder 2"/>
          <p:cNvSpPr>
            <a:spLocks noGrp="1"/>
          </p:cNvSpPr>
          <p:nvPr>
            <p:ph idx="1"/>
          </p:nvPr>
        </p:nvSpPr>
        <p:spPr>
          <a:xfrm>
            <a:off x="457200" y="1828800"/>
            <a:ext cx="8229600" cy="4572000"/>
          </a:xfrm>
        </p:spPr>
        <p:txBody>
          <a:bodyPr>
            <a:normAutofit/>
          </a:bodyPr>
          <a:lstStyle/>
          <a:p>
            <a:r>
              <a:rPr lang="en-US" sz="2400" dirty="0" smtClean="0"/>
              <a:t>Touchscreen Ultrabooks (TUs) offer both touchscreen and keyboard/mouse interfaces.</a:t>
            </a:r>
          </a:p>
          <a:p>
            <a:r>
              <a:rPr lang="en-US" sz="2400" dirty="0"/>
              <a:t>Touchscreen Ultrabooks are thin, lightweight, fast booting, and usually larger than tablet PCs</a:t>
            </a:r>
            <a:r>
              <a:rPr lang="en-US" sz="2400" dirty="0" smtClean="0"/>
              <a:t>.</a:t>
            </a:r>
            <a:endParaRPr lang="en-US" sz="2400" dirty="0"/>
          </a:p>
          <a:p>
            <a:r>
              <a:rPr lang="en-US" sz="2400" dirty="0"/>
              <a:t>Some TUs can be split, so the monitor portion can be used as a tablet.</a:t>
            </a:r>
          </a:p>
          <a:p>
            <a:r>
              <a:rPr lang="en-US" sz="2400" dirty="0" smtClean="0"/>
              <a:t>Windows 8 supports both application interfaces.</a:t>
            </a:r>
          </a:p>
          <a:p>
            <a:endParaRPr lang="en-US" sz="2400" dirty="0" smtClean="0"/>
          </a:p>
          <a:p>
            <a:pPr marL="0" indent="0">
              <a:buNone/>
            </a:pPr>
            <a:endParaRPr lang="en-US" sz="2400" dirty="0" smtClean="0"/>
          </a:p>
          <a:p>
            <a:endParaRPr lang="en-US" sz="2400" dirty="0"/>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37</a:t>
            </a:fld>
            <a:endParaRPr lang="en-US"/>
          </a:p>
        </p:txBody>
      </p:sp>
    </p:spTree>
    <p:extLst>
      <p:ext uri="{BB962C8B-B14F-4D97-AF65-F5344CB8AC3E}">
        <p14:creationId xmlns:p14="http://schemas.microsoft.com/office/powerpoint/2010/main" val="20364197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88574"/>
            <a:ext cx="8839200" cy="555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228600"/>
            <a:ext cx="8686800" cy="892552"/>
          </a:xfrm>
          <a:prstGeom prst="rect">
            <a:avLst/>
          </a:prstGeom>
        </p:spPr>
        <p:txBody>
          <a:bodyPr wrap="square">
            <a:spAutoFit/>
          </a:bodyPr>
          <a:lstStyle/>
          <a:p>
            <a:r>
              <a:rPr lang="en-US" sz="3600" b="1" dirty="0" smtClean="0"/>
              <a:t>Examples of Touchscreen Ultrabooks</a:t>
            </a:r>
            <a:br>
              <a:rPr lang="en-US" sz="3600" b="1" dirty="0" smtClean="0"/>
            </a:br>
            <a:r>
              <a:rPr lang="en-US" sz="1600" b="1" i="1" dirty="0" smtClean="0"/>
              <a:t>As of November 10, 2012</a:t>
            </a:r>
            <a:endParaRPr lang="en-US" sz="1000" i="1" dirty="0"/>
          </a:p>
        </p:txBody>
      </p:sp>
    </p:spTree>
    <p:extLst>
      <p:ext uri="{BB962C8B-B14F-4D97-AF65-F5344CB8AC3E}">
        <p14:creationId xmlns:p14="http://schemas.microsoft.com/office/powerpoint/2010/main" val="39048408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39</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Snipping Tool</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3354084"/>
            <a:ext cx="2476500" cy="2324100"/>
          </a:xfrm>
          <a:prstGeom prst="rect">
            <a:avLst/>
          </a:prstGeom>
        </p:spPr>
      </p:pic>
    </p:spTree>
    <p:extLst>
      <p:ext uri="{BB962C8B-B14F-4D97-AF65-F5344CB8AC3E}">
        <p14:creationId xmlns:p14="http://schemas.microsoft.com/office/powerpoint/2010/main" val="30869469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4</a:t>
            </a:fld>
            <a:endParaRPr lang="en-US" dirty="0"/>
          </a:p>
        </p:txBody>
      </p:sp>
      <p:pic>
        <p:nvPicPr>
          <p:cNvPr id="4" name="Picture 3"/>
          <p:cNvPicPr>
            <a:picLocks noChangeAspect="1"/>
          </p:cNvPicPr>
          <p:nvPr/>
        </p:nvPicPr>
        <p:blipFill>
          <a:blip r:embed="rId2"/>
          <a:stretch>
            <a:fillRect/>
          </a:stretch>
        </p:blipFill>
        <p:spPr>
          <a:xfrm>
            <a:off x="1600200" y="790966"/>
            <a:ext cx="5486400" cy="5715289"/>
          </a:xfrm>
          <a:prstGeom prst="rect">
            <a:avLst/>
          </a:prstGeom>
        </p:spPr>
      </p:pic>
    </p:spTree>
    <p:extLst>
      <p:ext uri="{BB962C8B-B14F-4D97-AF65-F5344CB8AC3E}">
        <p14:creationId xmlns:p14="http://schemas.microsoft.com/office/powerpoint/2010/main" val="36291582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Snipping Tool</a:t>
            </a:r>
            <a:endParaRPr lang="en-US" dirty="0"/>
          </a:p>
        </p:txBody>
      </p:sp>
      <p:sp>
        <p:nvSpPr>
          <p:cNvPr id="3" name="Content Placeholder 2"/>
          <p:cNvSpPr>
            <a:spLocks noGrp="1"/>
          </p:cNvSpPr>
          <p:nvPr>
            <p:ph idx="1"/>
          </p:nvPr>
        </p:nvSpPr>
        <p:spPr/>
        <p:txBody>
          <a:bodyPr>
            <a:noAutofit/>
          </a:bodyPr>
          <a:lstStyle/>
          <a:p>
            <a:r>
              <a:rPr lang="en-US" sz="2400" b="1" dirty="0" smtClean="0"/>
              <a:t>Start Button, Program Files, Accessories</a:t>
            </a:r>
          </a:p>
          <a:p>
            <a:r>
              <a:rPr lang="en-US" sz="2400" b="1" dirty="0" smtClean="0"/>
              <a:t>Higher resolution than Print Screen</a:t>
            </a:r>
          </a:p>
          <a:p>
            <a:r>
              <a:rPr lang="en-US" sz="2400" b="1" dirty="0" smtClean="0"/>
              <a:t>Save to Different Formats</a:t>
            </a:r>
          </a:p>
          <a:p>
            <a:r>
              <a:rPr lang="en-US" sz="2400" b="1" dirty="0" smtClean="0"/>
              <a:t>Highlighter, Eraser</a:t>
            </a:r>
          </a:p>
          <a:p>
            <a:r>
              <a:rPr lang="en-US" sz="2400" b="1" dirty="0" smtClean="0"/>
              <a:t>Add to your Quick Launch Tool Bar</a:t>
            </a:r>
          </a:p>
          <a:p>
            <a:endParaRPr lang="en-US" sz="2400" b="1" dirty="0"/>
          </a:p>
          <a:p>
            <a:r>
              <a:rPr lang="en-US" sz="2400" b="1" dirty="0"/>
              <a:t>PrintScreen (resolution not </a:t>
            </a:r>
            <a:r>
              <a:rPr lang="en-US" sz="2400" b="1" dirty="0" smtClean="0"/>
              <a:t>as high)</a:t>
            </a:r>
          </a:p>
          <a:p>
            <a:r>
              <a:rPr lang="en-US" sz="2400" b="1" dirty="0" smtClean="0"/>
              <a:t>Shift + PrintScreen (to capture active window/box only</a:t>
            </a:r>
            <a:endParaRPr lang="en-US" sz="2400" b="1" dirty="0"/>
          </a:p>
        </p:txBody>
      </p:sp>
      <p:pic>
        <p:nvPicPr>
          <p:cNvPr id="3074" name="Picture 2" descr="https://encrypted-tbn2.gstatic.com/images?q=tbn:ANd9GcQBpoFG9_uPj4jVT5WmQsUkESY2MWES0xdM2BX-UBWD1icTil1nI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28600"/>
            <a:ext cx="1524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bleepstatic.com/tutorials/vista-snipping-tool/select-rectangula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4550" y="2590800"/>
            <a:ext cx="2838450" cy="1504951"/>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40</a:t>
            </a:fld>
            <a:endParaRPr lang="en-US"/>
          </a:p>
        </p:txBody>
      </p:sp>
    </p:spTree>
    <p:extLst>
      <p:ext uri="{BB962C8B-B14F-4D97-AF65-F5344CB8AC3E}">
        <p14:creationId xmlns:p14="http://schemas.microsoft.com/office/powerpoint/2010/main" val="12354629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41</a:t>
            </a:fld>
            <a:endParaRPr lang="en-US"/>
          </a:p>
        </p:txBody>
      </p:sp>
      <p:sp>
        <p:nvSpPr>
          <p:cNvPr id="6" name="TextBox 5"/>
          <p:cNvSpPr txBox="1"/>
          <p:nvPr/>
        </p:nvSpPr>
        <p:spPr>
          <a:xfrm>
            <a:off x="0" y="0"/>
            <a:ext cx="9144000" cy="6863417"/>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000" b="1" dirty="0" smtClean="0"/>
              <a:t>Saw Stop</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8508" y="3218263"/>
            <a:ext cx="5586984" cy="2194560"/>
          </a:xfrm>
          <a:prstGeom prst="rect">
            <a:avLst/>
          </a:prstGeom>
        </p:spPr>
      </p:pic>
    </p:spTree>
    <p:extLst>
      <p:ext uri="{BB962C8B-B14F-4D97-AF65-F5344CB8AC3E}">
        <p14:creationId xmlns:p14="http://schemas.microsoft.com/office/powerpoint/2010/main" val="5181623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3"/>
              </a:rPr>
              <a:t>Saw Stop</a:t>
            </a:r>
            <a:endParaRPr lang="en-US" dirty="0"/>
          </a:p>
        </p:txBody>
      </p:sp>
      <p:sp>
        <p:nvSpPr>
          <p:cNvPr id="4" name="Rectangle 3"/>
          <p:cNvSpPr/>
          <p:nvPr/>
        </p:nvSpPr>
        <p:spPr>
          <a:xfrm>
            <a:off x="374591" y="1219200"/>
            <a:ext cx="8305800" cy="1200329"/>
          </a:xfrm>
          <a:prstGeom prst="rect">
            <a:avLst/>
          </a:prstGeom>
        </p:spPr>
        <p:txBody>
          <a:bodyPr wrap="square">
            <a:spAutoFit/>
          </a:bodyPr>
          <a:lstStyle/>
          <a:p>
            <a:r>
              <a:rPr lang="en-US" dirty="0" smtClean="0"/>
              <a:t>60,000 table saw accidents a year, 10 fingers a day</a:t>
            </a:r>
          </a:p>
          <a:p>
            <a:r>
              <a:rPr lang="en-US" dirty="0" smtClean="0">
                <a:hlinkClick r:id="rId4"/>
              </a:rPr>
              <a:t>Video 30 seconds</a:t>
            </a:r>
            <a:endParaRPr lang="en-US" dirty="0" smtClean="0"/>
          </a:p>
          <a:p>
            <a:endParaRPr lang="en-US" dirty="0" smtClean="0"/>
          </a:p>
          <a:p>
            <a:endParaRPr lang="en-US" dirty="0"/>
          </a:p>
        </p:txBody>
      </p:sp>
      <p:pic>
        <p:nvPicPr>
          <p:cNvPr id="3074" name="Picture 2" descr="http://media.toolking.com/catalog/product/cache/1/image/800x600/9df78eab33525d08d6e5fb8d27136e95/c/n/cnscovershot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133600"/>
            <a:ext cx="4737100" cy="3552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74591" y="5686425"/>
            <a:ext cx="8305800" cy="369332"/>
          </a:xfrm>
          <a:prstGeom prst="rect">
            <a:avLst/>
          </a:prstGeom>
        </p:spPr>
        <p:txBody>
          <a:bodyPr wrap="square">
            <a:spAutoFit/>
          </a:bodyPr>
          <a:lstStyle/>
          <a:p>
            <a:r>
              <a:rPr lang="en-US" dirty="0"/>
              <a:t>Chain saw - </a:t>
            </a:r>
            <a:r>
              <a:rPr lang="en-US" dirty="0">
                <a:hlinkClick r:id="rId6"/>
              </a:rPr>
              <a:t>http://www.youtube.com/watch?v=Ah-FmYnaIWw&amp;feature=fvwp</a:t>
            </a:r>
            <a:r>
              <a:rPr lang="en-US" dirty="0"/>
              <a:t> </a:t>
            </a:r>
          </a:p>
        </p:txBody>
      </p:sp>
      <p:sp>
        <p:nvSpPr>
          <p:cNvPr id="3" name="Footer Placeholder 2"/>
          <p:cNvSpPr>
            <a:spLocks noGrp="1"/>
          </p:cNvSpPr>
          <p:nvPr>
            <p:ph type="ftr" sz="quarter" idx="11"/>
          </p:nvPr>
        </p:nvSpPr>
        <p:spPr/>
        <p:txBody>
          <a:bodyPr/>
          <a:lstStyle/>
          <a:p>
            <a:r>
              <a:rPr lang="en-US" smtClean="0"/>
              <a:t>www.carltoncollins.com</a:t>
            </a:r>
            <a:endParaRPr lang="en-US"/>
          </a:p>
        </p:txBody>
      </p:sp>
      <p:sp>
        <p:nvSpPr>
          <p:cNvPr id="7" name="Slide Number Placeholder 6"/>
          <p:cNvSpPr>
            <a:spLocks noGrp="1"/>
          </p:cNvSpPr>
          <p:nvPr>
            <p:ph type="sldNum" sz="quarter" idx="12"/>
          </p:nvPr>
        </p:nvSpPr>
        <p:spPr/>
        <p:txBody>
          <a:bodyPr/>
          <a:lstStyle/>
          <a:p>
            <a:fld id="{463BBF2B-7F9E-466F-AE26-05E17D7D3C7F}" type="slidenum">
              <a:rPr lang="en-US" smtClean="0"/>
              <a:t>42</a:t>
            </a:fld>
            <a:endParaRPr lang="en-US"/>
          </a:p>
        </p:txBody>
      </p:sp>
    </p:spTree>
    <p:extLst>
      <p:ext uri="{BB962C8B-B14F-4D97-AF65-F5344CB8AC3E}">
        <p14:creationId xmlns:p14="http://schemas.microsoft.com/office/powerpoint/2010/main" val="22813205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43</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Microsoft Tags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1155" y="3042723"/>
            <a:ext cx="2728645" cy="2713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36715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0365"/>
            <a:ext cx="8229600" cy="5312835"/>
          </a:xfrm>
        </p:spPr>
        <p:txBody>
          <a:bodyPr anchor="t">
            <a:normAutofit fontScale="90000"/>
          </a:bodyPr>
          <a:lstStyle/>
          <a:p>
            <a:pPr algn="l">
              <a:lnSpc>
                <a:spcPct val="150000"/>
              </a:lnSpc>
            </a:pPr>
            <a:r>
              <a:rPr lang="en-US" sz="2000" b="1" dirty="0" smtClean="0"/>
              <a:t>1. Everyone has a barcode scanner in their pocket</a:t>
            </a:r>
            <a:br>
              <a:rPr lang="en-US" sz="2000" b="1" dirty="0" smtClean="0"/>
            </a:br>
            <a:r>
              <a:rPr lang="en-US" sz="2000" b="1" dirty="0" smtClean="0"/>
              <a:t>2. Works </a:t>
            </a:r>
            <a:r>
              <a:rPr lang="en-US" sz="2000" b="1" dirty="0"/>
              <a:t>like a bar code using free Smartphone tag scanning </a:t>
            </a:r>
            <a:r>
              <a:rPr lang="en-US" sz="2000" b="1" dirty="0" smtClean="0"/>
              <a:t>app</a:t>
            </a:r>
            <a:br>
              <a:rPr lang="en-US" sz="2000" b="1" dirty="0" smtClean="0"/>
            </a:br>
            <a:r>
              <a:rPr lang="en-US" sz="2000" b="1" dirty="0" smtClean="0"/>
              <a:t>3. Demo </a:t>
            </a:r>
            <a:r>
              <a:rPr lang="en-US" sz="2000" b="1" dirty="0"/>
              <a:t>- Make your own Tag(s) for free </a:t>
            </a:r>
            <a:r>
              <a:rPr lang="en-US" sz="2000" b="1" dirty="0" smtClean="0"/>
              <a:t>(</a:t>
            </a:r>
            <a:r>
              <a:rPr lang="en-US" sz="2000" b="1" dirty="0" smtClean="0">
                <a:hlinkClick r:id="rId3"/>
              </a:rPr>
              <a:t>tag.microsoft.com</a:t>
            </a:r>
            <a:r>
              <a:rPr lang="en-US" sz="2000" b="1" dirty="0" smtClean="0"/>
              <a:t>)</a:t>
            </a:r>
            <a:br>
              <a:rPr lang="en-US" sz="2000" b="1" dirty="0" smtClean="0"/>
            </a:br>
            <a:r>
              <a:rPr lang="en-US" sz="2000" b="1" dirty="0" smtClean="0"/>
              <a:t>4. Links </a:t>
            </a:r>
            <a:r>
              <a:rPr lang="en-US" sz="2000" b="1" dirty="0"/>
              <a:t>to your web </a:t>
            </a:r>
            <a:r>
              <a:rPr lang="en-US" sz="2000" b="1" dirty="0" smtClean="0"/>
              <a:t>site, text, phone number, vCard, or app download</a:t>
            </a:r>
            <a:br>
              <a:rPr lang="en-US" sz="2000" b="1" dirty="0" smtClean="0"/>
            </a:br>
            <a:r>
              <a:rPr lang="en-US" sz="2000" b="1" dirty="0" smtClean="0"/>
              <a:t>5. Option allows you to set tags to expire</a:t>
            </a:r>
            <a:br>
              <a:rPr lang="en-US" sz="2000" b="1" dirty="0" smtClean="0"/>
            </a:br>
            <a:r>
              <a:rPr lang="en-US" sz="2000" b="1" dirty="0" smtClean="0"/>
              <a:t>6. Make custom tags from any design</a:t>
            </a:r>
            <a:br>
              <a:rPr lang="en-US" sz="2000" b="1" dirty="0" smtClean="0"/>
            </a:br>
            <a:r>
              <a:rPr lang="en-US" sz="2000" b="1" dirty="0" smtClean="0"/>
              <a:t>7. You can later edit a Tag, but not a QR code</a:t>
            </a:r>
            <a:br>
              <a:rPr lang="en-US" sz="2000" b="1" dirty="0" smtClean="0"/>
            </a:br>
            <a:r>
              <a:rPr lang="en-US" sz="2000" b="1" dirty="0" smtClean="0"/>
              <a:t>8. Reports show you tag traffic</a:t>
            </a:r>
            <a:r>
              <a:rPr lang="en-US" sz="2000" b="1" dirty="0"/>
              <a:t/>
            </a:r>
            <a:br>
              <a:rPr lang="en-US" sz="2000" b="1" dirty="0"/>
            </a:br>
            <a:r>
              <a:rPr lang="en-US" sz="2000" b="1" dirty="0"/>
              <a:t>9</a:t>
            </a:r>
            <a:r>
              <a:rPr lang="en-US" sz="2000" b="1" dirty="0" smtClean="0"/>
              <a:t>. See a tag </a:t>
            </a:r>
            <a:r>
              <a:rPr lang="en-US" sz="2000" b="1" dirty="0"/>
              <a:t>in </a:t>
            </a:r>
            <a:r>
              <a:rPr lang="en-US" sz="2000" b="1" dirty="0" smtClean="0"/>
              <a:t>action</a:t>
            </a:r>
            <a:br>
              <a:rPr lang="en-US" sz="2000" b="1" dirty="0" smtClean="0"/>
            </a:br>
            <a:r>
              <a:rPr lang="en-US" sz="2000" b="1" dirty="0" smtClean="0"/>
              <a:t>10. </a:t>
            </a:r>
            <a:r>
              <a:rPr lang="en-US" sz="2000" b="1" dirty="0" smtClean="0">
                <a:hlinkClick r:id="rId4"/>
              </a:rPr>
              <a:t>Tag success stories</a:t>
            </a:r>
            <a:r>
              <a:rPr lang="en-US" sz="2000" b="1" dirty="0" smtClean="0"/>
              <a:t/>
            </a:r>
            <a:br>
              <a:rPr lang="en-US" sz="2000" b="1" dirty="0" smtClean="0"/>
            </a:br>
            <a:r>
              <a:rPr lang="en-US" sz="2000" b="1" dirty="0" smtClean="0"/>
              <a:t>11. </a:t>
            </a:r>
            <a:r>
              <a:rPr lang="en-US" sz="2000" b="1" dirty="0" err="1" smtClean="0"/>
              <a:t>JagTags</a:t>
            </a:r>
            <a:r>
              <a:rPr lang="en-US" sz="2000" b="1" dirty="0" smtClean="0"/>
              <a:t> send text message - a smartphone is not required…</a:t>
            </a:r>
            <a:r>
              <a:rPr lang="en-US" sz="2000" b="1" dirty="0"/>
              <a:t/>
            </a:r>
            <a:br>
              <a:rPr lang="en-US" sz="2000" b="1" dirty="0"/>
            </a:br>
            <a:endParaRPr lang="en-US" sz="2000" b="1" dirty="0"/>
          </a:p>
        </p:txBody>
      </p:sp>
      <p:sp>
        <p:nvSpPr>
          <p:cNvPr id="3" name="Rectangle 2"/>
          <p:cNvSpPr/>
          <p:nvPr/>
        </p:nvSpPr>
        <p:spPr>
          <a:xfrm>
            <a:off x="0" y="409368"/>
            <a:ext cx="7433290" cy="830997"/>
          </a:xfrm>
          <a:prstGeom prst="rect">
            <a:avLst/>
          </a:prstGeom>
        </p:spPr>
        <p:txBody>
          <a:bodyPr wrap="square">
            <a:spAutoFit/>
          </a:bodyPr>
          <a:lstStyle/>
          <a:p>
            <a:pPr algn="ctr"/>
            <a:r>
              <a:rPr lang="en-US" sz="4800" b="1" dirty="0" smtClean="0"/>
              <a:t>Microsoft Tags/QR Codes</a:t>
            </a:r>
            <a:endParaRPr lang="en-US" sz="4800" dirty="0"/>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8808" y="387431"/>
            <a:ext cx="1345845" cy="133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8808" y="1835231"/>
            <a:ext cx="1345845" cy="1353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24498" y="3361511"/>
            <a:ext cx="1414463" cy="1316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4498" y="4864955"/>
            <a:ext cx="1328543" cy="132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44</a:t>
            </a:fld>
            <a:endParaRPr lang="en-US"/>
          </a:p>
        </p:txBody>
      </p:sp>
    </p:spTree>
    <p:extLst>
      <p:ext uri="{BB962C8B-B14F-4D97-AF65-F5344CB8AC3E}">
        <p14:creationId xmlns:p14="http://schemas.microsoft.com/office/powerpoint/2010/main" val="21802867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45</a:t>
            </a:fld>
            <a:endParaRPr lang="en-US"/>
          </a:p>
        </p:txBody>
      </p:sp>
      <p:sp>
        <p:nvSpPr>
          <p:cNvPr id="6" name="TextBox 5"/>
          <p:cNvSpPr txBox="1"/>
          <p:nvPr/>
        </p:nvSpPr>
        <p:spPr>
          <a:xfrm>
            <a:off x="0" y="0"/>
            <a:ext cx="9144000" cy="7725192"/>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Smartphones</a:t>
            </a:r>
          </a:p>
          <a:p>
            <a:pPr algn="ctr"/>
            <a:r>
              <a:rPr lang="en-US" sz="8800" b="1" dirty="0" smtClean="0"/>
              <a:t>Tablets &amp; Apps</a:t>
            </a:r>
          </a:p>
          <a:p>
            <a:pPr algn="ctr"/>
            <a:endParaRPr lang="en-US" sz="4000" b="1" dirty="0"/>
          </a:p>
          <a:p>
            <a:pPr algn="ctr"/>
            <a:endParaRPr lang="en-US" sz="4000" b="1" dirty="0" smtClean="0"/>
          </a:p>
          <a:p>
            <a:pPr algn="ctr"/>
            <a:endParaRPr lang="en-US" sz="4000" b="1" dirty="0"/>
          </a:p>
          <a:p>
            <a:pPr algn="ctr"/>
            <a:endParaRPr lang="en-US" sz="4000" b="1" dirty="0" smtClean="0"/>
          </a:p>
          <a:p>
            <a:pPr algn="ctr"/>
            <a:endParaRPr lang="en-US" sz="4000" b="1" dirty="0" smtClean="0"/>
          </a:p>
          <a:p>
            <a:pPr algn="ctr"/>
            <a:endParaRPr lang="en-US" sz="4000" b="1" dirty="0"/>
          </a:p>
        </p:txBody>
      </p:sp>
      <p:pic>
        <p:nvPicPr>
          <p:cNvPr id="4100" name="Picture 115" descr="http://mobile.downloadatoz.com/download/img/h/t/c/HTC%20Inspire%204G%2012943786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690" y="4461160"/>
            <a:ext cx="13906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116" descr="http://ecellphone.net/wp-content/uploads/2011/01/sprint-htc-evo-shift-4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078" y="4892675"/>
            <a:ext cx="176212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117" descr="http://topworldbest.com/wp-content/uploads/2011/04/bes-smartphone-2011-Motorola-Droid-Bionic.jpg"/>
          <p:cNvPicPr>
            <a:picLocks noChangeAspect="1" noChangeArrowheads="1"/>
          </p:cNvPicPr>
          <p:nvPr/>
        </p:nvPicPr>
        <p:blipFill>
          <a:blip r:embed="rId4">
            <a:extLst>
              <a:ext uri="{28A0092B-C50C-407E-A947-70E740481C1C}">
                <a14:useLocalDpi xmlns:a14="http://schemas.microsoft.com/office/drawing/2010/main" val="0"/>
              </a:ext>
            </a:extLst>
          </a:blip>
          <a:srcRect l="25256" r="38185" b="3996"/>
          <a:stretch>
            <a:fillRect/>
          </a:stretch>
        </p:blipFill>
        <p:spPr bwMode="auto">
          <a:xfrm>
            <a:off x="5576941" y="4435475"/>
            <a:ext cx="10096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18" descr="http://www.downloadatoz.com/resources/201106/pic/1307419680.jpg"/>
          <p:cNvPicPr>
            <a:picLocks noChangeAspect="1" noChangeArrowheads="1"/>
          </p:cNvPicPr>
          <p:nvPr/>
        </p:nvPicPr>
        <p:blipFill>
          <a:blip r:embed="rId5">
            <a:extLst>
              <a:ext uri="{28A0092B-C50C-407E-A947-70E740481C1C}">
                <a14:useLocalDpi xmlns:a14="http://schemas.microsoft.com/office/drawing/2010/main" val="0"/>
              </a:ext>
            </a:extLst>
          </a:blip>
          <a:srcRect l="52309" r="8076"/>
          <a:stretch>
            <a:fillRect/>
          </a:stretch>
        </p:blipFill>
        <p:spPr bwMode="auto">
          <a:xfrm>
            <a:off x="7299682" y="4435475"/>
            <a:ext cx="971550"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a:spLocks noChangeArrowheads="1"/>
          </p:cNvSpPr>
          <p:nvPr/>
        </p:nvSpPr>
        <p:spPr bwMode="auto">
          <a:xfrm>
            <a:off x="1447800" y="3429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0273458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5029200"/>
          </a:xfrm>
        </p:spPr>
        <p:txBody>
          <a:bodyPr anchor="t">
            <a:normAutofit/>
          </a:bodyPr>
          <a:lstStyle/>
          <a:p>
            <a:r>
              <a:rPr lang="en-US" sz="2800" dirty="0" smtClean="0"/>
              <a:t>Detailed Comparison </a:t>
            </a:r>
            <a:r>
              <a:rPr lang="en-US" sz="2800" dirty="0"/>
              <a:t>of Smartphones by features:</a:t>
            </a:r>
            <a:br>
              <a:rPr lang="en-US" sz="2800" dirty="0"/>
            </a:br>
            <a:r>
              <a:rPr lang="en-US" sz="2400" dirty="0"/>
              <a:t> </a:t>
            </a:r>
            <a:br>
              <a:rPr lang="en-US" sz="2400" dirty="0"/>
            </a:br>
            <a:r>
              <a:rPr lang="en-US" sz="2400" u="sng" dirty="0">
                <a:hlinkClick r:id="rId3"/>
              </a:rPr>
              <a:t>http://en.wikipedia.org/wiki/Comparison_of_smartphones</a:t>
            </a:r>
            <a:r>
              <a:rPr lang="en-US" sz="2400" dirty="0"/>
              <a:t> </a:t>
            </a:r>
            <a:r>
              <a:rPr lang="en-US" sz="2800" dirty="0"/>
              <a:t/>
            </a:r>
            <a:br>
              <a:rPr lang="en-US" sz="2800" dirty="0"/>
            </a:br>
            <a:r>
              <a:rPr lang="en-US" sz="2800" b="1" dirty="0" smtClean="0"/>
              <a:t/>
            </a:r>
            <a:br>
              <a:rPr lang="en-US" sz="2800" b="1" dirty="0" smtClean="0"/>
            </a:br>
            <a:endParaRPr lang="en-US" sz="2800" b="1" dirty="0"/>
          </a:p>
        </p:txBody>
      </p:sp>
      <p:sp>
        <p:nvSpPr>
          <p:cNvPr id="3" name="Rectangle 2"/>
          <p:cNvSpPr/>
          <p:nvPr/>
        </p:nvSpPr>
        <p:spPr>
          <a:xfrm>
            <a:off x="0" y="409368"/>
            <a:ext cx="9144000" cy="830997"/>
          </a:xfrm>
          <a:prstGeom prst="rect">
            <a:avLst/>
          </a:prstGeom>
        </p:spPr>
        <p:txBody>
          <a:bodyPr wrap="square">
            <a:spAutoFit/>
          </a:bodyPr>
          <a:lstStyle/>
          <a:p>
            <a:pPr algn="ctr"/>
            <a:r>
              <a:rPr lang="en-US" sz="4800" b="1" dirty="0" smtClean="0"/>
              <a:t>Smartphones</a:t>
            </a:r>
            <a:endParaRPr lang="en-US" sz="4800" dirty="0"/>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46</a:t>
            </a:fld>
            <a:endParaRPr lang="en-US"/>
          </a:p>
        </p:txBody>
      </p:sp>
    </p:spTree>
    <p:extLst>
      <p:ext uri="{BB962C8B-B14F-4D97-AF65-F5344CB8AC3E}">
        <p14:creationId xmlns:p14="http://schemas.microsoft.com/office/powerpoint/2010/main" val="7698214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71600"/>
            <a:ext cx="4114800" cy="5029200"/>
          </a:xfrm>
        </p:spPr>
        <p:txBody>
          <a:bodyPr anchor="t">
            <a:noAutofit/>
          </a:bodyPr>
          <a:lstStyle/>
          <a:p>
            <a:pPr algn="l">
              <a:lnSpc>
                <a:spcPct val="150000"/>
              </a:lnSpc>
            </a:pPr>
            <a:r>
              <a:rPr lang="en-US" sz="1400" b="1" dirty="0" smtClean="0"/>
              <a:t>1. </a:t>
            </a:r>
            <a:r>
              <a:rPr lang="en-US" sz="1400" b="1" dirty="0"/>
              <a:t>Tag </a:t>
            </a:r>
            <a:r>
              <a:rPr lang="en-US" sz="1400" b="1" dirty="0" smtClean="0"/>
              <a:t>Reader</a:t>
            </a:r>
            <a:br>
              <a:rPr lang="en-US" sz="1400" b="1" dirty="0" smtClean="0"/>
            </a:br>
            <a:r>
              <a:rPr lang="en-US" sz="1400" b="1" dirty="0">
                <a:solidFill>
                  <a:srgbClr val="FF0000"/>
                </a:solidFill>
              </a:rPr>
              <a:t>2</a:t>
            </a:r>
            <a:r>
              <a:rPr lang="en-US" sz="1400" b="1" dirty="0" smtClean="0">
                <a:solidFill>
                  <a:srgbClr val="FF0000"/>
                </a:solidFill>
              </a:rPr>
              <a:t>. </a:t>
            </a:r>
            <a:r>
              <a:rPr lang="en-US" sz="1400" b="1" dirty="0">
                <a:solidFill>
                  <a:srgbClr val="FF0000"/>
                </a:solidFill>
              </a:rPr>
              <a:t>Text Message (Using Voice)</a:t>
            </a:r>
            <a:r>
              <a:rPr lang="en-US" sz="1400" b="1" dirty="0"/>
              <a:t/>
            </a:r>
            <a:br>
              <a:rPr lang="en-US" sz="1400" b="1" dirty="0"/>
            </a:br>
            <a:r>
              <a:rPr lang="en-US" sz="1400" b="1" dirty="0">
                <a:solidFill>
                  <a:srgbClr val="FF0000"/>
                </a:solidFill>
              </a:rPr>
              <a:t>3</a:t>
            </a:r>
            <a:r>
              <a:rPr lang="en-US" sz="1400" b="1" dirty="0" smtClean="0">
                <a:solidFill>
                  <a:srgbClr val="FF0000"/>
                </a:solidFill>
              </a:rPr>
              <a:t>. </a:t>
            </a:r>
            <a:r>
              <a:rPr lang="en-US" sz="1400" b="1" dirty="0">
                <a:solidFill>
                  <a:srgbClr val="FF0000"/>
                </a:solidFill>
              </a:rPr>
              <a:t>Navigation (Using Voice), </a:t>
            </a:r>
            <a:r>
              <a:rPr lang="en-US" sz="1050" b="1" dirty="0"/>
              <a:t>with Turn-by-Turn Directions</a:t>
            </a:r>
            <a:r>
              <a:rPr lang="en-US" sz="1400" b="1" dirty="0"/>
              <a:t/>
            </a:r>
            <a:br>
              <a:rPr lang="en-US" sz="1400" b="1" dirty="0"/>
            </a:br>
            <a:r>
              <a:rPr lang="en-US" sz="1400" b="1" dirty="0">
                <a:solidFill>
                  <a:srgbClr val="FF0000"/>
                </a:solidFill>
              </a:rPr>
              <a:t>4</a:t>
            </a:r>
            <a:r>
              <a:rPr lang="en-US" sz="1400" b="1" dirty="0" smtClean="0">
                <a:solidFill>
                  <a:srgbClr val="FF0000"/>
                </a:solidFill>
              </a:rPr>
              <a:t>. Traffic</a:t>
            </a:r>
            <a:r>
              <a:rPr lang="en-US" sz="1400" b="1" dirty="0"/>
              <a:t/>
            </a:r>
            <a:br>
              <a:rPr lang="en-US" sz="1400" b="1" dirty="0"/>
            </a:br>
            <a:r>
              <a:rPr lang="en-US" sz="1400" b="1" dirty="0">
                <a:solidFill>
                  <a:srgbClr val="FF0000"/>
                </a:solidFill>
              </a:rPr>
              <a:t>5. Wells Fargo </a:t>
            </a:r>
            <a:r>
              <a:rPr lang="en-US" sz="1400" b="1" dirty="0" smtClean="0">
                <a:solidFill>
                  <a:srgbClr val="FF0000"/>
                </a:solidFill>
              </a:rPr>
              <a:t>App</a:t>
            </a:r>
            <a:br>
              <a:rPr lang="en-US" sz="1400" b="1" dirty="0" smtClean="0">
                <a:solidFill>
                  <a:srgbClr val="FF0000"/>
                </a:solidFill>
              </a:rPr>
            </a:br>
            <a:r>
              <a:rPr lang="en-US" sz="1400" b="1" dirty="0">
                <a:solidFill>
                  <a:srgbClr val="FF0000"/>
                </a:solidFill>
              </a:rPr>
              <a:t>6. CVS App</a:t>
            </a:r>
            <a:br>
              <a:rPr lang="en-US" sz="1400" b="1" dirty="0">
                <a:solidFill>
                  <a:srgbClr val="FF0000"/>
                </a:solidFill>
              </a:rPr>
            </a:br>
            <a:r>
              <a:rPr lang="en-US" sz="1400" b="1" dirty="0">
                <a:solidFill>
                  <a:srgbClr val="FF0000"/>
                </a:solidFill>
              </a:rPr>
              <a:t>9. Gas Buddy</a:t>
            </a:r>
            <a:br>
              <a:rPr lang="en-US" sz="1400" b="1" dirty="0">
                <a:solidFill>
                  <a:srgbClr val="FF0000"/>
                </a:solidFill>
              </a:rPr>
            </a:br>
            <a:r>
              <a:rPr lang="en-US" sz="1400" b="1" dirty="0">
                <a:solidFill>
                  <a:srgbClr val="FF0000"/>
                </a:solidFill>
              </a:rPr>
              <a:t>15. </a:t>
            </a:r>
            <a:r>
              <a:rPr lang="en-US" sz="1400" b="1" dirty="0" err="1">
                <a:solidFill>
                  <a:srgbClr val="FF0000"/>
                </a:solidFill>
              </a:rPr>
              <a:t>PriceCheck</a:t>
            </a:r>
            <a:r>
              <a:rPr lang="en-US" sz="1400" b="1" dirty="0"/>
              <a:t/>
            </a:r>
            <a:br>
              <a:rPr lang="en-US" sz="1400" b="1" dirty="0"/>
            </a:br>
            <a:r>
              <a:rPr lang="en-US" sz="1400" b="1" dirty="0" smtClean="0"/>
              <a:t>4</a:t>
            </a:r>
            <a:r>
              <a:rPr lang="en-US" sz="1400" b="1" dirty="0"/>
              <a:t>. Camera, Pictures to FB or EverNote</a:t>
            </a:r>
            <a:br>
              <a:rPr lang="en-US" sz="1400" b="1" dirty="0"/>
            </a:br>
            <a:r>
              <a:rPr lang="en-US" sz="1400" b="1" dirty="0" smtClean="0"/>
              <a:t>8</a:t>
            </a:r>
            <a:r>
              <a:rPr lang="en-US" sz="1400" b="1" dirty="0"/>
              <a:t>. DropBox</a:t>
            </a:r>
            <a:br>
              <a:rPr lang="en-US" sz="1400" b="1" dirty="0"/>
            </a:br>
            <a:r>
              <a:rPr lang="en-US" sz="1400" b="1" dirty="0" smtClean="0"/>
              <a:t>10</a:t>
            </a:r>
            <a:r>
              <a:rPr lang="en-US" sz="1400" b="1" dirty="0"/>
              <a:t>. Open Table</a:t>
            </a:r>
            <a:br>
              <a:rPr lang="en-US" sz="1400" b="1" dirty="0"/>
            </a:br>
            <a:r>
              <a:rPr lang="en-US" sz="1400" b="1" dirty="0"/>
              <a:t>11. Maps</a:t>
            </a:r>
            <a:br>
              <a:rPr lang="en-US" sz="1400" b="1" dirty="0"/>
            </a:br>
            <a:r>
              <a:rPr lang="en-US" sz="1400" b="1" dirty="0"/>
              <a:t>12. TripIt</a:t>
            </a:r>
            <a:br>
              <a:rPr lang="en-US" sz="1400" b="1" dirty="0"/>
            </a:br>
            <a:r>
              <a:rPr lang="en-US" sz="1400" b="1" dirty="0"/>
              <a:t>13. YouTube</a:t>
            </a:r>
            <a:br>
              <a:rPr lang="en-US" sz="1400" b="1" dirty="0"/>
            </a:br>
            <a:r>
              <a:rPr lang="en-US" sz="1400" b="1" dirty="0"/>
              <a:t>14. Google Search</a:t>
            </a:r>
            <a:br>
              <a:rPr lang="en-US" sz="1400" b="1" dirty="0"/>
            </a:br>
            <a:r>
              <a:rPr lang="en-US" sz="1400" b="1" dirty="0" smtClean="0"/>
              <a:t/>
            </a:r>
            <a:br>
              <a:rPr lang="en-US" sz="1400" b="1" dirty="0" smtClean="0"/>
            </a:br>
            <a:endParaRPr lang="en-US" sz="1400" b="1" dirty="0"/>
          </a:p>
        </p:txBody>
      </p:sp>
      <p:sp>
        <p:nvSpPr>
          <p:cNvPr id="3" name="Rectangle 2"/>
          <p:cNvSpPr/>
          <p:nvPr/>
        </p:nvSpPr>
        <p:spPr>
          <a:xfrm>
            <a:off x="0" y="409368"/>
            <a:ext cx="9144000" cy="830997"/>
          </a:xfrm>
          <a:prstGeom prst="rect">
            <a:avLst/>
          </a:prstGeom>
        </p:spPr>
        <p:txBody>
          <a:bodyPr wrap="square">
            <a:spAutoFit/>
          </a:bodyPr>
          <a:lstStyle/>
          <a:p>
            <a:pPr algn="ctr"/>
            <a:r>
              <a:rPr lang="en-US" sz="4800" b="1" dirty="0" smtClean="0"/>
              <a:t>Smartphone Apps Demonstration</a:t>
            </a:r>
            <a:endParaRPr lang="en-US" sz="4800" dirty="0"/>
          </a:p>
        </p:txBody>
      </p:sp>
      <p:sp>
        <p:nvSpPr>
          <p:cNvPr id="4" name="Title 1"/>
          <p:cNvSpPr txBox="1">
            <a:spLocks/>
          </p:cNvSpPr>
          <p:nvPr/>
        </p:nvSpPr>
        <p:spPr>
          <a:xfrm>
            <a:off x="4724400" y="1371600"/>
            <a:ext cx="4114800" cy="48006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US" sz="1400" b="1" dirty="0" smtClean="0"/>
              <a:t>16. Drudge Report</a:t>
            </a:r>
          </a:p>
          <a:p>
            <a:pPr algn="l">
              <a:lnSpc>
                <a:spcPct val="150000"/>
              </a:lnSpc>
            </a:pPr>
            <a:r>
              <a:rPr lang="en-US" sz="1400" b="1" dirty="0" smtClean="0"/>
              <a:t>17. Exit</a:t>
            </a:r>
          </a:p>
          <a:p>
            <a:pPr algn="l">
              <a:lnSpc>
                <a:spcPct val="150000"/>
              </a:lnSpc>
            </a:pPr>
            <a:r>
              <a:rPr lang="en-US" sz="1400" b="1" dirty="0" smtClean="0"/>
              <a:t>18. </a:t>
            </a:r>
            <a:r>
              <a:rPr lang="en-US" sz="1400" b="1" dirty="0" err="1" smtClean="0"/>
              <a:t>EverNote</a:t>
            </a:r>
            <a:endParaRPr lang="en-US" sz="1400" b="1" dirty="0" smtClean="0"/>
          </a:p>
          <a:p>
            <a:pPr algn="l">
              <a:lnSpc>
                <a:spcPct val="150000"/>
              </a:lnSpc>
            </a:pPr>
            <a:r>
              <a:rPr lang="en-US" sz="1400" b="1" dirty="0" smtClean="0"/>
              <a:t>19. Mobile Hotspot</a:t>
            </a:r>
          </a:p>
          <a:p>
            <a:pPr algn="l">
              <a:lnSpc>
                <a:spcPct val="150000"/>
              </a:lnSpc>
            </a:pPr>
            <a:r>
              <a:rPr lang="en-US" sz="1400" b="1" dirty="0" smtClean="0"/>
              <a:t>20. Flashlight</a:t>
            </a:r>
          </a:p>
          <a:p>
            <a:pPr algn="l">
              <a:lnSpc>
                <a:spcPct val="150000"/>
              </a:lnSpc>
            </a:pPr>
            <a:r>
              <a:rPr lang="en-US" sz="1400" b="1" dirty="0" smtClean="0"/>
              <a:t>21. </a:t>
            </a:r>
            <a:r>
              <a:rPr lang="en-US" sz="1400" b="1" dirty="0" err="1" smtClean="0"/>
              <a:t>SkyMap</a:t>
            </a:r>
            <a:endParaRPr lang="en-US" sz="1400" b="1" dirty="0" smtClean="0"/>
          </a:p>
          <a:p>
            <a:pPr algn="l">
              <a:lnSpc>
                <a:spcPct val="150000"/>
              </a:lnSpc>
            </a:pPr>
            <a:r>
              <a:rPr lang="en-US" sz="1400" b="1" dirty="0" smtClean="0"/>
              <a:t>22. Compass</a:t>
            </a:r>
          </a:p>
          <a:p>
            <a:pPr algn="l">
              <a:lnSpc>
                <a:spcPct val="150000"/>
              </a:lnSpc>
            </a:pPr>
            <a:r>
              <a:rPr lang="en-US" sz="1400" b="1" dirty="0" smtClean="0"/>
              <a:t>23. Decision Making Tools</a:t>
            </a:r>
            <a:br>
              <a:rPr lang="en-US" sz="1400" b="1" dirty="0" smtClean="0"/>
            </a:br>
            <a:r>
              <a:rPr lang="en-US" sz="1400" b="1" dirty="0" smtClean="0"/>
              <a:t>24. Piano</a:t>
            </a:r>
          </a:p>
          <a:p>
            <a:pPr algn="l">
              <a:lnSpc>
                <a:spcPct val="150000"/>
              </a:lnSpc>
            </a:pPr>
            <a:r>
              <a:rPr lang="en-US" sz="1400" b="1" dirty="0" smtClean="0"/>
              <a:t>25. </a:t>
            </a:r>
            <a:r>
              <a:rPr lang="en-US" sz="1400" b="1" dirty="0"/>
              <a:t>E-Mail</a:t>
            </a:r>
            <a:br>
              <a:rPr lang="en-US" sz="1400" b="1" dirty="0"/>
            </a:br>
            <a:r>
              <a:rPr lang="en-US" sz="1400" b="1" dirty="0" smtClean="0"/>
              <a:t>26. </a:t>
            </a:r>
            <a:r>
              <a:rPr lang="en-US" sz="1400" b="1" dirty="0"/>
              <a:t>Docs, Calendar, </a:t>
            </a:r>
            <a:r>
              <a:rPr lang="en-US" sz="1400" b="1" dirty="0" smtClean="0"/>
              <a:t>More</a:t>
            </a:r>
          </a:p>
          <a:p>
            <a:pPr algn="l">
              <a:lnSpc>
                <a:spcPct val="150000"/>
              </a:lnSpc>
            </a:pPr>
            <a:r>
              <a:rPr lang="en-US" sz="1400" b="1" dirty="0" smtClean="0"/>
              <a:t>27. </a:t>
            </a:r>
            <a:r>
              <a:rPr lang="en-US" sz="1400" b="1" dirty="0"/>
              <a:t>Apps </a:t>
            </a:r>
            <a:r>
              <a:rPr lang="en-US" sz="1400" b="1" dirty="0" smtClean="0"/>
              <a:t>Store</a:t>
            </a:r>
          </a:p>
          <a:p>
            <a:pPr algn="l">
              <a:lnSpc>
                <a:spcPct val="150000"/>
              </a:lnSpc>
            </a:pPr>
            <a:r>
              <a:rPr lang="en-US" sz="1400" b="1" dirty="0" smtClean="0"/>
              <a:t>28. Radar Now</a:t>
            </a:r>
          </a:p>
          <a:p>
            <a:pPr algn="l">
              <a:lnSpc>
                <a:spcPct val="150000"/>
              </a:lnSpc>
            </a:pPr>
            <a:r>
              <a:rPr lang="en-US" sz="1400" b="1" dirty="0" smtClean="0"/>
              <a:t>29. </a:t>
            </a:r>
            <a:r>
              <a:rPr lang="en-US" sz="1400" b="1" dirty="0"/>
              <a:t>Connect </a:t>
            </a:r>
            <a:r>
              <a:rPr lang="en-US" sz="1400" b="1" dirty="0" smtClean="0"/>
              <a:t>Wi-Fi</a:t>
            </a:r>
          </a:p>
          <a:p>
            <a:pPr algn="l">
              <a:lnSpc>
                <a:spcPct val="150000"/>
              </a:lnSpc>
            </a:pPr>
            <a:r>
              <a:rPr lang="en-US" sz="1400" b="1" dirty="0" smtClean="0"/>
              <a:t>30. </a:t>
            </a:r>
            <a:r>
              <a:rPr lang="en-US" sz="1400" b="1" dirty="0" err="1" smtClean="0"/>
              <a:t>GolfShot</a:t>
            </a:r>
            <a:endParaRPr lang="en-US" sz="1400" b="1" dirty="0"/>
          </a:p>
        </p:txBody>
      </p:sp>
      <p:sp>
        <p:nvSpPr>
          <p:cNvPr id="6" name="Footer Placeholder 5"/>
          <p:cNvSpPr>
            <a:spLocks noGrp="1"/>
          </p:cNvSpPr>
          <p:nvPr>
            <p:ph type="ftr" sz="quarter" idx="11"/>
          </p:nvPr>
        </p:nvSpPr>
        <p:spPr/>
        <p:txBody>
          <a:bodyPr/>
          <a:lstStyle/>
          <a:p>
            <a:r>
              <a:rPr lang="en-US" smtClean="0"/>
              <a:t>www.carltoncollins.com</a:t>
            </a:r>
            <a:endParaRPr lang="en-US"/>
          </a:p>
        </p:txBody>
      </p:sp>
      <p:sp>
        <p:nvSpPr>
          <p:cNvPr id="7" name="Slide Number Placeholder 6"/>
          <p:cNvSpPr>
            <a:spLocks noGrp="1"/>
          </p:cNvSpPr>
          <p:nvPr>
            <p:ph type="sldNum" sz="quarter" idx="12"/>
          </p:nvPr>
        </p:nvSpPr>
        <p:spPr/>
        <p:txBody>
          <a:bodyPr/>
          <a:lstStyle/>
          <a:p>
            <a:fld id="{463BBF2B-7F9E-466F-AE26-05E17D7D3C7F}" type="slidenum">
              <a:rPr lang="en-US" smtClean="0"/>
              <a:t>47</a:t>
            </a:fld>
            <a:endParaRPr lang="en-US"/>
          </a:p>
        </p:txBody>
      </p:sp>
    </p:spTree>
    <p:extLst>
      <p:ext uri="{BB962C8B-B14F-4D97-AF65-F5344CB8AC3E}">
        <p14:creationId xmlns:p14="http://schemas.microsoft.com/office/powerpoint/2010/main" val="35645028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0365"/>
            <a:ext cx="8229600" cy="5312835"/>
          </a:xfrm>
        </p:spPr>
        <p:txBody>
          <a:bodyPr anchor="t">
            <a:noAutofit/>
          </a:bodyPr>
          <a:lstStyle/>
          <a:p>
            <a:pPr algn="l">
              <a:lnSpc>
                <a:spcPct val="150000"/>
              </a:lnSpc>
            </a:pPr>
            <a:r>
              <a:rPr lang="en-US" sz="1800" b="1" dirty="0" smtClean="0"/>
              <a:t>1. Recharger – Office</a:t>
            </a:r>
            <a:br>
              <a:rPr lang="en-US" sz="1800" b="1" dirty="0" smtClean="0"/>
            </a:br>
            <a:r>
              <a:rPr lang="en-US" sz="1800" b="1" dirty="0" smtClean="0"/>
              <a:t>2. Recharger – Home</a:t>
            </a:r>
            <a:br>
              <a:rPr lang="en-US" sz="1800" b="1" dirty="0" smtClean="0"/>
            </a:br>
            <a:r>
              <a:rPr lang="en-US" sz="1800" b="1" dirty="0" smtClean="0"/>
              <a:t>3. Recharger – Car</a:t>
            </a:r>
            <a:br>
              <a:rPr lang="en-US" sz="1800" b="1" dirty="0" smtClean="0"/>
            </a:br>
            <a:r>
              <a:rPr lang="en-US" sz="1800" b="1" dirty="0" smtClean="0"/>
              <a:t>4. Recharger – Luggage</a:t>
            </a:r>
            <a:br>
              <a:rPr lang="en-US" sz="1800" b="1" dirty="0" smtClean="0"/>
            </a:br>
            <a:r>
              <a:rPr lang="en-US" sz="1800" b="1" dirty="0" smtClean="0"/>
              <a:t>5. Ear Piece (Bluetooth)</a:t>
            </a:r>
            <a:br>
              <a:rPr lang="en-US" sz="1800" b="1" dirty="0" smtClean="0"/>
            </a:br>
            <a:r>
              <a:rPr lang="en-US" sz="1800" b="1" dirty="0" smtClean="0"/>
              <a:t>6. Headphones for Office use</a:t>
            </a:r>
            <a:br>
              <a:rPr lang="en-US" sz="1800" b="1" dirty="0" smtClean="0"/>
            </a:br>
            <a:r>
              <a:rPr lang="en-US" sz="1800" b="1" dirty="0" smtClean="0"/>
              <a:t>7. Boom Microphone</a:t>
            </a:r>
            <a:br>
              <a:rPr lang="en-US" sz="1800" b="1" dirty="0" smtClean="0"/>
            </a:br>
            <a:r>
              <a:rPr lang="en-US" sz="1800" b="1" dirty="0"/>
              <a:t>8</a:t>
            </a:r>
            <a:r>
              <a:rPr lang="en-US" sz="1800" b="1" dirty="0" smtClean="0"/>
              <a:t>. Speakers</a:t>
            </a:r>
            <a:br>
              <a:rPr lang="en-US" sz="1800" b="1" dirty="0" smtClean="0"/>
            </a:br>
            <a:r>
              <a:rPr lang="en-US" sz="1800" b="1" dirty="0" smtClean="0"/>
              <a:t>9. Protective Case – Otter Box</a:t>
            </a:r>
            <a:br>
              <a:rPr lang="en-US" sz="1800" b="1" dirty="0" smtClean="0"/>
            </a:br>
            <a:r>
              <a:rPr lang="en-US" sz="1800" b="1" dirty="0" smtClean="0"/>
              <a:t>10. Cigarette Converter</a:t>
            </a:r>
            <a:br>
              <a:rPr lang="en-US" sz="1800" b="1" dirty="0" smtClean="0"/>
            </a:br>
            <a:r>
              <a:rPr lang="en-US" sz="1800" b="1" dirty="0" smtClean="0"/>
              <a:t>11. Docking Station</a:t>
            </a:r>
            <a:br>
              <a:rPr lang="en-US" sz="1800" b="1" dirty="0" smtClean="0"/>
            </a:br>
            <a:r>
              <a:rPr lang="en-US" sz="1800" b="1" dirty="0" smtClean="0"/>
              <a:t>12. Dash mount</a:t>
            </a:r>
            <a:br>
              <a:rPr lang="en-US" sz="1800" b="1" dirty="0" smtClean="0"/>
            </a:br>
            <a:r>
              <a:rPr lang="en-US" sz="1800" b="1" dirty="0" smtClean="0"/>
              <a:t>13. Motorcycle </a:t>
            </a:r>
            <a:r>
              <a:rPr lang="en-US" sz="1800" b="1" dirty="0"/>
              <a:t>Headphones</a:t>
            </a:r>
          </a:p>
        </p:txBody>
      </p:sp>
      <p:sp>
        <p:nvSpPr>
          <p:cNvPr id="3" name="Rectangle 2"/>
          <p:cNvSpPr/>
          <p:nvPr/>
        </p:nvSpPr>
        <p:spPr>
          <a:xfrm>
            <a:off x="0" y="409368"/>
            <a:ext cx="9144000" cy="646331"/>
          </a:xfrm>
          <a:prstGeom prst="rect">
            <a:avLst/>
          </a:prstGeom>
        </p:spPr>
        <p:txBody>
          <a:bodyPr wrap="square">
            <a:spAutoFit/>
          </a:bodyPr>
          <a:lstStyle/>
          <a:p>
            <a:pPr algn="ctr"/>
            <a:r>
              <a:rPr lang="en-US" sz="3600" b="1" dirty="0" smtClean="0"/>
              <a:t>Smartphone - Recommended Accessories</a:t>
            </a:r>
            <a:endParaRPr lang="en-US" sz="3600" dirty="0"/>
          </a:p>
        </p:txBody>
      </p:sp>
      <p:pic>
        <p:nvPicPr>
          <p:cNvPr id="19458" name="Picture 2" descr="http://t2.gstatic.com/images?q=tbn:ANd9GcQ7ky6OJeLWmB0QHSZjhLsiBsg74EKXyKyaRba-dhcA4PuDr8SFsq09bwv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3483" y="3657600"/>
            <a:ext cx="1394838" cy="1394838"/>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9704" y="5205412"/>
            <a:ext cx="176212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descr="Users spend twice as much on smartphone accessories than on feature phone supplementar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4288" y="3810000"/>
            <a:ext cx="2347912" cy="2347912"/>
          </a:xfrm>
          <a:prstGeom prst="rect">
            <a:avLst/>
          </a:prstGeom>
          <a:noFill/>
          <a:extLst>
            <a:ext uri="{909E8E84-426E-40DD-AFC4-6F175D3DCCD1}">
              <a14:hiddenFill xmlns:a14="http://schemas.microsoft.com/office/drawing/2010/main">
                <a:solidFill>
                  <a:srgbClr val="FFFFFF"/>
                </a:solidFill>
              </a14:hiddenFill>
            </a:ext>
          </a:extLst>
        </p:spPr>
      </p:pic>
      <p:pic>
        <p:nvPicPr>
          <p:cNvPr id="19463" name="Picture 7" descr="http://images.thetechstuff.com/posts/2012/06/smartphone-accessory-industry-20-billion-2012-235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483" y="1077776"/>
            <a:ext cx="3629999"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9465" name="Picture 9" descr="http://www.smartphonedaily.co.uk/wp-content/uploads/2010/07/Herber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5883" y="1542233"/>
            <a:ext cx="1752600" cy="1585686"/>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48</a:t>
            </a:fld>
            <a:endParaRPr lang="en-US"/>
          </a:p>
        </p:txBody>
      </p:sp>
    </p:spTree>
    <p:extLst>
      <p:ext uri="{BB962C8B-B14F-4D97-AF65-F5344CB8AC3E}">
        <p14:creationId xmlns:p14="http://schemas.microsoft.com/office/powerpoint/2010/main" val="36889793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2400"/>
            <a:ext cx="5734304" cy="5181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3200" y="3581400"/>
            <a:ext cx="3873500" cy="2905125"/>
          </a:xfrm>
          <a:prstGeom prst="rect">
            <a:avLst/>
          </a:prstGeom>
        </p:spPr>
      </p:pic>
      <p:sp>
        <p:nvSpPr>
          <p:cNvPr id="4" name="TextBox 3"/>
          <p:cNvSpPr txBox="1"/>
          <p:nvPr/>
        </p:nvSpPr>
        <p:spPr>
          <a:xfrm>
            <a:off x="4013200" y="3352800"/>
            <a:ext cx="3873500" cy="381000"/>
          </a:xfrm>
          <a:prstGeom prst="rect">
            <a:avLst/>
          </a:prstGeom>
          <a:solidFill>
            <a:schemeClr val="bg1"/>
          </a:solidFill>
        </p:spPr>
        <p:txBody>
          <a:bodyPr wrap="square" rtlCol="0">
            <a:spAutoFit/>
          </a:bodyPr>
          <a:lstStyle/>
          <a:p>
            <a:pPr algn="ctr"/>
            <a:r>
              <a:rPr lang="en-US" b="1" dirty="0" smtClean="0"/>
              <a:t>Any Hotel Lost and Found</a:t>
            </a:r>
            <a:endParaRPr lang="en-US" b="1"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3200" y="3738563"/>
            <a:ext cx="3873500" cy="2905125"/>
          </a:xfrm>
          <a:prstGeom prst="rect">
            <a:avLst/>
          </a:prstGeom>
        </p:spPr>
      </p:pic>
    </p:spTree>
    <p:extLst>
      <p:ext uri="{BB962C8B-B14F-4D97-AF65-F5344CB8AC3E}">
        <p14:creationId xmlns:p14="http://schemas.microsoft.com/office/powerpoint/2010/main" val="18694299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5</a:t>
            </a:fld>
            <a:endParaRPr lang="en-US" dirty="0"/>
          </a:p>
        </p:txBody>
      </p:sp>
      <p:pic>
        <p:nvPicPr>
          <p:cNvPr id="4" name="Picture 3"/>
          <p:cNvPicPr>
            <a:picLocks noChangeAspect="1"/>
          </p:cNvPicPr>
          <p:nvPr/>
        </p:nvPicPr>
        <p:blipFill>
          <a:blip r:embed="rId2"/>
          <a:stretch>
            <a:fillRect/>
          </a:stretch>
        </p:blipFill>
        <p:spPr>
          <a:xfrm>
            <a:off x="1076325" y="419554"/>
            <a:ext cx="6848475" cy="6067509"/>
          </a:xfrm>
          <a:prstGeom prst="rect">
            <a:avLst/>
          </a:prstGeom>
        </p:spPr>
      </p:pic>
    </p:spTree>
    <p:extLst>
      <p:ext uri="{BB962C8B-B14F-4D97-AF65-F5344CB8AC3E}">
        <p14:creationId xmlns:p14="http://schemas.microsoft.com/office/powerpoint/2010/main" val="39904255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0365"/>
            <a:ext cx="8229600" cy="5312835"/>
          </a:xfrm>
        </p:spPr>
        <p:txBody>
          <a:bodyPr anchor="t">
            <a:normAutofit/>
          </a:bodyPr>
          <a:lstStyle/>
          <a:p>
            <a:pPr algn="l">
              <a:lnSpc>
                <a:spcPct val="150000"/>
              </a:lnSpc>
            </a:pPr>
            <a:r>
              <a:rPr lang="en-US" sz="2800" b="1" dirty="0" smtClean="0"/>
              <a:t>1. Start with best provider in Your Locality.</a:t>
            </a:r>
            <a:br>
              <a:rPr lang="en-US" sz="2800" b="1" dirty="0" smtClean="0"/>
            </a:br>
            <a:r>
              <a:rPr lang="en-US" sz="2800" b="1" dirty="0"/>
              <a:t>	</a:t>
            </a: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smtClean="0"/>
              <a:t/>
            </a:r>
            <a:br>
              <a:rPr lang="en-US" sz="2800" b="1" dirty="0" smtClean="0"/>
            </a:br>
            <a:r>
              <a:rPr lang="en-US" sz="2800" b="1" dirty="0" smtClean="0"/>
              <a:t>2. Chose a 4G option</a:t>
            </a:r>
            <a:br>
              <a:rPr lang="en-US" sz="2800" b="1" dirty="0" smtClean="0"/>
            </a:br>
            <a:r>
              <a:rPr lang="en-US" sz="2800" b="1" dirty="0"/>
              <a:t>	</a:t>
            </a:r>
            <a:r>
              <a:rPr lang="en-US" sz="2800" b="1" dirty="0" smtClean="0"/>
              <a:t>Usually $0 to $200 with contract.</a:t>
            </a:r>
            <a:br>
              <a:rPr lang="en-US" sz="2800" b="1" dirty="0" smtClean="0"/>
            </a:br>
            <a:endParaRPr lang="en-US" sz="2800" dirty="0"/>
          </a:p>
        </p:txBody>
      </p:sp>
      <p:sp>
        <p:nvSpPr>
          <p:cNvPr id="3" name="Rectangle 2"/>
          <p:cNvSpPr/>
          <p:nvPr/>
        </p:nvSpPr>
        <p:spPr>
          <a:xfrm>
            <a:off x="0" y="409368"/>
            <a:ext cx="9144000" cy="830997"/>
          </a:xfrm>
          <a:prstGeom prst="rect">
            <a:avLst/>
          </a:prstGeom>
        </p:spPr>
        <p:txBody>
          <a:bodyPr wrap="square">
            <a:spAutoFit/>
          </a:bodyPr>
          <a:lstStyle/>
          <a:p>
            <a:pPr algn="ctr"/>
            <a:r>
              <a:rPr lang="en-US" sz="4800" b="1" dirty="0" smtClean="0"/>
              <a:t>Choosing A Smartphone</a:t>
            </a:r>
            <a:endParaRPr lang="en-US" sz="4800"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480" y="1981200"/>
            <a:ext cx="398627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50</a:t>
            </a:fld>
            <a:endParaRPr lang="en-US"/>
          </a:p>
        </p:txBody>
      </p:sp>
    </p:spTree>
    <p:extLst>
      <p:ext uri="{BB962C8B-B14F-4D97-AF65-F5344CB8AC3E}">
        <p14:creationId xmlns:p14="http://schemas.microsoft.com/office/powerpoint/2010/main" val="1212653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51</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Solid State Drives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875" y="2979245"/>
            <a:ext cx="5048250" cy="3377105"/>
          </a:xfrm>
          <a:prstGeom prst="rect">
            <a:avLst/>
          </a:prstGeom>
        </p:spPr>
      </p:pic>
    </p:spTree>
    <p:extLst>
      <p:ext uri="{BB962C8B-B14F-4D97-AF65-F5344CB8AC3E}">
        <p14:creationId xmlns:p14="http://schemas.microsoft.com/office/powerpoint/2010/main" val="1627583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0365"/>
            <a:ext cx="8229600" cy="5312835"/>
          </a:xfrm>
        </p:spPr>
        <p:txBody>
          <a:bodyPr anchor="t">
            <a:normAutofit/>
          </a:bodyPr>
          <a:lstStyle/>
          <a:p>
            <a:pPr algn="l"/>
            <a:r>
              <a:rPr lang="en-US" sz="2400" b="1" dirty="0" smtClean="0"/>
              <a:t>1. No Moving Parts, Much Faster, Less Susceptible to Damage</a:t>
            </a:r>
            <a:br>
              <a:rPr lang="en-US" sz="2400" b="1" dirty="0" smtClean="0"/>
            </a:br>
            <a:r>
              <a:rPr lang="en-US" sz="2400" b="1" dirty="0" smtClean="0"/>
              <a:t>2. No spin up time – so almost immediate results</a:t>
            </a:r>
            <a:br>
              <a:rPr lang="en-US" sz="2400" b="1" dirty="0" smtClean="0"/>
            </a:br>
            <a:r>
              <a:rPr lang="en-US" sz="2400" b="1" dirty="0" smtClean="0"/>
              <a:t>3. Uses far less energy</a:t>
            </a:r>
            <a:br>
              <a:rPr lang="en-US" sz="2400" b="1" dirty="0" smtClean="0"/>
            </a:br>
            <a:r>
              <a:rPr lang="en-US" sz="2400" b="1" dirty="0" smtClean="0"/>
              <a:t>4. Fragmenting not an issue</a:t>
            </a:r>
            <a:br>
              <a:rPr lang="en-US" sz="2400" b="1" dirty="0" smtClean="0"/>
            </a:br>
            <a:r>
              <a:rPr lang="en-US" sz="2400" b="1" dirty="0" smtClean="0"/>
              <a:t>5. 10 times more expensive ($1-$2 /GB </a:t>
            </a:r>
            <a:r>
              <a:rPr lang="en-US" sz="2400" b="1" dirty="0" err="1" smtClean="0"/>
              <a:t>vs</a:t>
            </a:r>
            <a:r>
              <a:rPr lang="en-US" sz="2400" b="1" dirty="0" smtClean="0"/>
              <a:t> $10-$20/GB)</a:t>
            </a:r>
            <a:br>
              <a:rPr lang="en-US" sz="2400" b="1" dirty="0" smtClean="0"/>
            </a:br>
            <a:r>
              <a:rPr lang="en-US" sz="2400" b="1" dirty="0" smtClean="0"/>
              <a:t>6. HDD 5600, 7200, 10,000, 15,000 RPM</a:t>
            </a:r>
            <a:br>
              <a:rPr lang="en-US" sz="2400" b="1" dirty="0" smtClean="0"/>
            </a:br>
            <a:r>
              <a:rPr lang="en-US" sz="2400" b="1" dirty="0" smtClean="0"/>
              <a:t>7. Performance degrades over time.</a:t>
            </a:r>
            <a:br>
              <a:rPr lang="en-US" sz="2400" b="1" dirty="0" smtClean="0"/>
            </a:br>
            <a:r>
              <a:rPr lang="en-US" sz="2400" b="1" dirty="0" smtClean="0"/>
              <a:t>8. Limited life span??? </a:t>
            </a:r>
            <a:br>
              <a:rPr lang="en-US" sz="2400" b="1" dirty="0" smtClean="0"/>
            </a:br>
            <a:r>
              <a:rPr lang="en-US" sz="2400" b="1" dirty="0" smtClean="0"/>
              <a:t>     </a:t>
            </a:r>
            <a:r>
              <a:rPr lang="en-US" sz="1400" b="1" dirty="0" smtClean="0"/>
              <a:t>(Only 2 Million hours)</a:t>
            </a:r>
            <a:r>
              <a:rPr lang="en-US" sz="2400" b="1" dirty="0" smtClean="0"/>
              <a:t/>
            </a:r>
            <a:br>
              <a:rPr lang="en-US" sz="2400" b="1" dirty="0" smtClean="0"/>
            </a:br>
            <a:r>
              <a:rPr lang="en-US" sz="2400" b="1" dirty="0" smtClean="0"/>
              <a:t>9. </a:t>
            </a:r>
            <a:r>
              <a:rPr lang="en-US" sz="2400" b="1" dirty="0" smtClean="0">
                <a:hlinkClick r:id="rId3"/>
              </a:rPr>
              <a:t>SSD Video</a:t>
            </a:r>
            <a:r>
              <a:rPr lang="en-US" sz="2400" b="1" dirty="0" smtClean="0"/>
              <a:t/>
            </a:r>
            <a:br>
              <a:rPr lang="en-US" sz="2400" b="1" dirty="0" smtClean="0"/>
            </a:br>
            <a:r>
              <a:rPr lang="en-US" sz="2400" b="1" dirty="0" smtClean="0"/>
              <a:t>9. Hybrid drives</a:t>
            </a:r>
            <a:r>
              <a:rPr lang="en-US" sz="2800" b="1" dirty="0" smtClean="0"/>
              <a:t/>
            </a:r>
            <a:br>
              <a:rPr lang="en-US" sz="2800" b="1" dirty="0" smtClean="0"/>
            </a:br>
            <a:endParaRPr lang="en-US" sz="2800" b="1" dirty="0"/>
          </a:p>
        </p:txBody>
      </p:sp>
      <p:sp>
        <p:nvSpPr>
          <p:cNvPr id="3" name="Rectangle 2"/>
          <p:cNvSpPr/>
          <p:nvPr/>
        </p:nvSpPr>
        <p:spPr>
          <a:xfrm>
            <a:off x="0" y="409368"/>
            <a:ext cx="9144000" cy="830997"/>
          </a:xfrm>
          <a:prstGeom prst="rect">
            <a:avLst/>
          </a:prstGeom>
        </p:spPr>
        <p:txBody>
          <a:bodyPr wrap="square">
            <a:spAutoFit/>
          </a:bodyPr>
          <a:lstStyle/>
          <a:p>
            <a:pPr algn="ctr"/>
            <a:r>
              <a:rPr lang="en-US" sz="4800" b="1" dirty="0" smtClean="0"/>
              <a:t>Solid State Drives (SSD)</a:t>
            </a:r>
            <a:endParaRPr lang="en-US" sz="48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962400"/>
            <a:ext cx="1962104" cy="24320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956669"/>
            <a:ext cx="1774227" cy="24655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52</a:t>
            </a:fld>
            <a:endParaRPr lang="en-US"/>
          </a:p>
        </p:txBody>
      </p:sp>
    </p:spTree>
    <p:extLst>
      <p:ext uri="{BB962C8B-B14F-4D97-AF65-F5344CB8AC3E}">
        <p14:creationId xmlns:p14="http://schemas.microsoft.com/office/powerpoint/2010/main" val="8213353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53</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Google Glasses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a:spLocks noChangeArrowheads="1"/>
          </p:cNvSpPr>
          <p:nvPr/>
        </p:nvSpPr>
        <p:spPr bwMode="auto">
          <a:xfrm>
            <a:off x="1447800" y="3429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2991614"/>
            <a:ext cx="3810000" cy="2857500"/>
          </a:xfrm>
          <a:prstGeom prst="rect">
            <a:avLst/>
          </a:prstGeom>
        </p:spPr>
      </p:pic>
    </p:spTree>
    <p:extLst>
      <p:ext uri="{BB962C8B-B14F-4D97-AF65-F5344CB8AC3E}">
        <p14:creationId xmlns:p14="http://schemas.microsoft.com/office/powerpoint/2010/main" val="8142807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610600" cy="6124754"/>
          </a:xfrm>
          <a:prstGeom prst="rect">
            <a:avLst/>
          </a:prstGeom>
        </p:spPr>
        <p:txBody>
          <a:bodyPr wrap="square">
            <a:spAutoFit/>
          </a:bodyPr>
          <a:lstStyle/>
          <a:p>
            <a:pPr algn="ctr"/>
            <a:r>
              <a:rPr lang="en-US" sz="1600" b="1" dirty="0">
                <a:latin typeface="Calibri" panose="020F0502020204030204" pitchFamily="34" charset="0"/>
                <a:ea typeface="Calibri" panose="020F0502020204030204" pitchFamily="34" charset="0"/>
                <a:cs typeface="Times New Roman" panose="02020603050405020304" pitchFamily="18" charset="0"/>
              </a:rPr>
              <a:t>Google Glasses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600" b="1" dirty="0">
                <a:latin typeface="Calibri" panose="020F0502020204030204" pitchFamily="34" charset="0"/>
                <a:ea typeface="Calibri" panose="020F0502020204030204" pitchFamily="34" charset="0"/>
                <a:cs typeface="Times New Roman" panose="02020603050405020304" pitchFamily="18" charset="0"/>
              </a:rPr>
              <a:t>Fantastic or Really Creepy?</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Calibri" panose="020F0502020204030204" pitchFamily="34" charset="0"/>
                <a:ea typeface="Calibri" panose="020F0502020204030204" pitchFamily="34" charset="0"/>
                <a:cs typeface="Times New Roman" panose="02020603050405020304" pitchFamily="18" charset="0"/>
              </a:rPr>
              <a:t> </a:t>
            </a:r>
          </a:p>
          <a:p>
            <a:pPr algn="just"/>
            <a:r>
              <a:rPr lang="en-US" sz="1200" dirty="0">
                <a:latin typeface="Calibri" panose="020F0502020204030204" pitchFamily="34" charset="0"/>
                <a:ea typeface="Calibri" panose="020F0502020204030204" pitchFamily="34" charset="0"/>
                <a:cs typeface="Times New Roman" panose="02020603050405020304" pitchFamily="18" charset="0"/>
              </a:rPr>
              <a:t>In 2013, Google announced </a:t>
            </a:r>
            <a:r>
              <a:rPr lang="en-US" sz="1200" b="1" i="1" dirty="0">
                <a:latin typeface="Calibri" panose="020F0502020204030204" pitchFamily="34" charset="0"/>
                <a:ea typeface="Calibri" panose="020F0502020204030204" pitchFamily="34" charset="0"/>
                <a:cs typeface="Times New Roman" panose="02020603050405020304" pitchFamily="18" charset="0"/>
              </a:rPr>
              <a:t>Google Glasses</a:t>
            </a:r>
            <a:r>
              <a:rPr lang="en-US" sz="1200" dirty="0">
                <a:latin typeface="Calibri" panose="020F0502020204030204" pitchFamily="34" charset="0"/>
                <a:ea typeface="Calibri" panose="020F0502020204030204" pitchFamily="34" charset="0"/>
                <a:cs typeface="Times New Roman" panose="02020603050405020304" pitchFamily="18" charset="0"/>
              </a:rPr>
              <a:t> ($1,500), a set of eye glasses you wear on your face like regular glasses that use a built-in smartphone, video camera and microphone to capture everything you see and do. It’s like wearing a miniature running camcorder on your face continuously. You could use these to create a </a:t>
            </a:r>
            <a:r>
              <a:rPr lang="en-US" sz="1200" b="1" i="1" dirty="0">
                <a:latin typeface="Calibri" panose="020F0502020204030204" pitchFamily="34" charset="0"/>
                <a:ea typeface="Calibri" panose="020F0502020204030204" pitchFamily="34" charset="0"/>
                <a:cs typeface="Times New Roman" panose="02020603050405020304" pitchFamily="18" charset="0"/>
              </a:rPr>
              <a:t>Video Journal</a:t>
            </a:r>
            <a:r>
              <a:rPr lang="en-US" sz="1200" dirty="0">
                <a:latin typeface="Calibri" panose="020F0502020204030204" pitchFamily="34" charset="0"/>
                <a:ea typeface="Calibri" panose="020F0502020204030204" pitchFamily="34" charset="0"/>
                <a:cs typeface="Times New Roman" panose="02020603050405020304" pitchFamily="18" charset="0"/>
              </a:rPr>
              <a:t> much like </a:t>
            </a:r>
            <a:r>
              <a:rPr lang="en-US" sz="1200" b="1" i="1" dirty="0" err="1">
                <a:latin typeface="Calibri" panose="020F0502020204030204" pitchFamily="34" charset="0"/>
                <a:ea typeface="Calibri" panose="020F0502020204030204" pitchFamily="34" charset="0"/>
                <a:cs typeface="Times New Roman" panose="02020603050405020304" pitchFamily="18" charset="0"/>
              </a:rPr>
              <a:t>GoPro</a:t>
            </a:r>
            <a:r>
              <a:rPr lang="en-US" sz="1200" dirty="0">
                <a:latin typeface="Calibri" panose="020F0502020204030204" pitchFamily="34" charset="0"/>
                <a:ea typeface="Calibri" panose="020F0502020204030204" pitchFamily="34" charset="0"/>
                <a:cs typeface="Times New Roman" panose="02020603050405020304" pitchFamily="18" charset="0"/>
              </a:rPr>
              <a:t> does.</a:t>
            </a:r>
          </a:p>
          <a:p>
            <a:r>
              <a:rPr lang="en-US" sz="1200" dirty="0">
                <a:latin typeface="Calibri" panose="020F0502020204030204" pitchFamily="34" charset="0"/>
                <a:ea typeface="Calibri" panose="020F0502020204030204" pitchFamily="34" charset="0"/>
                <a:cs typeface="Times New Roman" panose="02020603050405020304" pitchFamily="18" charset="0"/>
              </a:rPr>
              <a:t> </a:t>
            </a:r>
          </a:p>
          <a:p>
            <a:r>
              <a:rPr lang="en-US"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https://www.youtube.com/watch?v=V3SAS1xpQw0</a:t>
            </a:r>
            <a:r>
              <a:rPr lang="en-US" sz="1200" dirty="0">
                <a:latin typeface="Calibri" panose="020F0502020204030204" pitchFamily="34" charset="0"/>
                <a:ea typeface="Calibri" panose="020F0502020204030204" pitchFamily="34" charset="0"/>
                <a:cs typeface="Times New Roman" panose="02020603050405020304" pitchFamily="18" charset="0"/>
              </a:rPr>
              <a:t> </a:t>
            </a:r>
          </a:p>
          <a:p>
            <a:r>
              <a:rPr lang="en-US" sz="1200" dirty="0">
                <a:latin typeface="Calibri" panose="020F0502020204030204" pitchFamily="34" charset="0"/>
                <a:ea typeface="Calibri" panose="020F0502020204030204" pitchFamily="34" charset="0"/>
                <a:cs typeface="Times New Roman" panose="02020603050405020304" pitchFamily="18" charset="0"/>
              </a:rPr>
              <a:t> </a:t>
            </a:r>
          </a:p>
          <a:p>
            <a:pPr algn="just"/>
            <a:r>
              <a:rPr lang="en-US" sz="1200" dirty="0">
                <a:latin typeface="Calibri" panose="020F0502020204030204" pitchFamily="34" charset="0"/>
                <a:ea typeface="Calibri" panose="020F0502020204030204" pitchFamily="34" charset="0"/>
                <a:cs typeface="Times New Roman" panose="02020603050405020304" pitchFamily="18" charset="0"/>
              </a:rPr>
              <a:t>Google Glasses also have a voice active smartphone built in so you can make phone calls or search the web, and the results are displayed on the glass for one eye to see.</a:t>
            </a:r>
          </a:p>
          <a:p>
            <a:pPr algn="just"/>
            <a:r>
              <a:rPr lang="en-US" sz="1200" dirty="0">
                <a:latin typeface="Calibri" panose="020F0502020204030204" pitchFamily="34" charset="0"/>
                <a:ea typeface="Calibri" panose="020F0502020204030204" pitchFamily="34" charset="0"/>
                <a:cs typeface="Times New Roman" panose="02020603050405020304" pitchFamily="18" charset="0"/>
              </a:rPr>
              <a:t> </a:t>
            </a:r>
          </a:p>
          <a:p>
            <a:pPr algn="just"/>
            <a:r>
              <a:rPr lang="en-US" sz="1200" dirty="0">
                <a:latin typeface="Calibri" panose="020F0502020204030204" pitchFamily="34" charset="0"/>
                <a:ea typeface="Calibri" panose="020F0502020204030204" pitchFamily="34" charset="0"/>
                <a:cs typeface="Times New Roman" panose="02020603050405020304" pitchFamily="18" charset="0"/>
              </a:rPr>
              <a:t>With this announcement, at the same time, Google has introduced amazing break-though technology with many possible benefits, and at the same time really creepy technology invasion of privacy technology.  </a:t>
            </a:r>
          </a:p>
          <a:p>
            <a:r>
              <a:rPr lang="en-US" sz="1200" dirty="0">
                <a:latin typeface="Calibri" panose="020F0502020204030204" pitchFamily="34" charset="0"/>
                <a:ea typeface="Calibri" panose="020F0502020204030204" pitchFamily="34" charset="0"/>
                <a:cs typeface="Times New Roman" panose="02020603050405020304" pitchFamily="18" charset="0"/>
              </a:rPr>
              <a:t> </a:t>
            </a:r>
          </a:p>
          <a:p>
            <a:r>
              <a:rPr lang="en-US" sz="1200" dirty="0">
                <a:latin typeface="Calibri" panose="020F0502020204030204" pitchFamily="34" charset="0"/>
                <a:ea typeface="Calibri" panose="020F0502020204030204" pitchFamily="34" charset="0"/>
                <a:cs typeface="Times New Roman" panose="02020603050405020304" pitchFamily="18" charset="0"/>
              </a:rPr>
              <a:t>The Bad</a:t>
            </a:r>
          </a:p>
          <a:p>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You could watch the football game in your right eye while pretending to </a:t>
            </a:r>
            <a:r>
              <a:rPr lang="en-US" sz="1200" dirty="0" smtClean="0">
                <a:latin typeface="Calibri" panose="020F0502020204030204" pitchFamily="34" charset="0"/>
                <a:ea typeface="Calibri" panose="020F0502020204030204" pitchFamily="34" charset="0"/>
                <a:cs typeface="Times New Roman" panose="02020603050405020304" pitchFamily="18" charset="0"/>
              </a:rPr>
              <a:t>listen </a:t>
            </a:r>
            <a:r>
              <a:rPr lang="en-US" sz="1200" dirty="0">
                <a:latin typeface="Calibri" panose="020F0502020204030204" pitchFamily="34" charset="0"/>
                <a:ea typeface="Calibri" panose="020F0502020204030204" pitchFamily="34" charset="0"/>
                <a:cs typeface="Times New Roman" panose="02020603050405020304" pitchFamily="18" charset="0"/>
              </a:rPr>
              <a:t>to your wife talk. </a:t>
            </a: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You could cheat on a test in school by displaying answers in your glasses. </a:t>
            </a: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You could boot leg a movie at the movie theater.</a:t>
            </a: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You could secretly record your first date with an unsuspecting participant.</a:t>
            </a: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If a friend shouts “Glass” followed by an obscenity - your Google Glasses might display the disgusting picture instantly.</a:t>
            </a: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Someone can record themselves slaughtering dozens of people</a:t>
            </a: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App that undresses the person you are viewing</a:t>
            </a:r>
          </a:p>
          <a:p>
            <a:r>
              <a:rPr lang="en-US" sz="1200" dirty="0">
                <a:latin typeface="Calibri" panose="020F0502020204030204" pitchFamily="34" charset="0"/>
                <a:ea typeface="Calibri" panose="020F0502020204030204" pitchFamily="34" charset="0"/>
                <a:cs typeface="Times New Roman" panose="02020603050405020304" pitchFamily="18" charset="0"/>
              </a:rPr>
              <a:t> </a:t>
            </a:r>
          </a:p>
          <a:p>
            <a:r>
              <a:rPr lang="en-US" sz="1200" dirty="0">
                <a:latin typeface="Calibri" panose="020F0502020204030204" pitchFamily="34" charset="0"/>
                <a:ea typeface="Calibri" panose="020F0502020204030204" pitchFamily="34" charset="0"/>
                <a:cs typeface="Times New Roman" panose="02020603050405020304" pitchFamily="18" charset="0"/>
              </a:rPr>
              <a:t>The Good</a:t>
            </a:r>
          </a:p>
          <a:p>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TV Enhancement</a:t>
            </a: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Bio Feedback</a:t>
            </a: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Face recognition</a:t>
            </a: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Instruction – baking, assembly, matrix style training</a:t>
            </a: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Navigation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75844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55</a:t>
            </a:fld>
            <a:endParaRPr lang="en-US" dirty="0"/>
          </a:p>
        </p:txBody>
      </p:sp>
      <p:sp>
        <p:nvSpPr>
          <p:cNvPr id="4" name="Rectangle 3"/>
          <p:cNvSpPr/>
          <p:nvPr/>
        </p:nvSpPr>
        <p:spPr>
          <a:xfrm>
            <a:off x="1524000" y="258762"/>
            <a:ext cx="4572000" cy="646331"/>
          </a:xfrm>
          <a:prstGeom prst="rect">
            <a:avLst/>
          </a:prstGeom>
        </p:spPr>
        <p:txBody>
          <a:bodyPr>
            <a:spAutoFit/>
          </a:bodyPr>
          <a:lstStyle/>
          <a:p>
            <a:r>
              <a:rPr lang="en-US" dirty="0">
                <a:hlinkClick r:id="rId2"/>
              </a:rPr>
              <a:t>http://</a:t>
            </a:r>
            <a:r>
              <a:rPr lang="en-US" dirty="0" smtClean="0">
                <a:hlinkClick r:id="rId2"/>
              </a:rPr>
              <a:t>www.youtube.com/watch?feature=player_embedded&amp;v=8UjcqCx1Bvg</a:t>
            </a:r>
            <a:r>
              <a:rPr lang="en-US" dirty="0" smtClean="0"/>
              <a:t> </a:t>
            </a:r>
            <a:endParaRPr lang="en-US" dirty="0"/>
          </a:p>
        </p:txBody>
      </p:sp>
      <p:pic>
        <p:nvPicPr>
          <p:cNvPr id="5" name="Picture 4"/>
          <p:cNvPicPr>
            <a:picLocks noChangeAspect="1"/>
          </p:cNvPicPr>
          <p:nvPr/>
        </p:nvPicPr>
        <p:blipFill>
          <a:blip r:embed="rId3"/>
          <a:stretch>
            <a:fillRect/>
          </a:stretch>
        </p:blipFill>
        <p:spPr>
          <a:xfrm>
            <a:off x="824381" y="1290905"/>
            <a:ext cx="7495238" cy="4276190"/>
          </a:xfrm>
          <a:prstGeom prst="rect">
            <a:avLst/>
          </a:prstGeom>
        </p:spPr>
      </p:pic>
    </p:spTree>
    <p:extLst>
      <p:ext uri="{BB962C8B-B14F-4D97-AF65-F5344CB8AC3E}">
        <p14:creationId xmlns:p14="http://schemas.microsoft.com/office/powerpoint/2010/main" val="33792994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56</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Privacy Concerns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a:spLocks noChangeArrowheads="1"/>
          </p:cNvSpPr>
          <p:nvPr/>
        </p:nvSpPr>
        <p:spPr bwMode="auto">
          <a:xfrm>
            <a:off x="1447800" y="3429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295650"/>
            <a:ext cx="4419600" cy="2946400"/>
          </a:xfrm>
          <a:prstGeom prst="rect">
            <a:avLst/>
          </a:prstGeom>
        </p:spPr>
      </p:pic>
    </p:spTree>
    <p:extLst>
      <p:ext uri="{BB962C8B-B14F-4D97-AF65-F5344CB8AC3E}">
        <p14:creationId xmlns:p14="http://schemas.microsoft.com/office/powerpoint/2010/main" val="11177191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763000" cy="5632311"/>
          </a:xfrm>
          <a:prstGeom prst="rect">
            <a:avLst/>
          </a:prstGeom>
        </p:spPr>
        <p:txBody>
          <a:bodyPr wrap="square">
            <a:spAutoFit/>
          </a:bodyPr>
          <a:lstStyle/>
          <a:p>
            <a:r>
              <a:rPr lang="en-US" sz="2400" b="1" dirty="0">
                <a:latin typeface="Calibri" panose="020F0502020204030204" pitchFamily="34" charset="0"/>
                <a:ea typeface="Calibri" panose="020F0502020204030204" pitchFamily="34" charset="0"/>
                <a:cs typeface="Times New Roman" panose="02020603050405020304" pitchFamily="18" charset="0"/>
              </a:rPr>
              <a:t>Privacy Concerns</a:t>
            </a:r>
          </a:p>
          <a:p>
            <a:r>
              <a:rPr lang="en-US" sz="24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hlinkClick r:id="rId2"/>
              </a:rPr>
              <a:t>Cloud monitoring</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hlinkClick r:id="rId3"/>
              </a:rPr>
              <a:t>Echelon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rPr>
              <a:t>Copy machine and printer </a:t>
            </a:r>
            <a:r>
              <a:rPr lang="en-US" sz="2400" dirty="0">
                <a:latin typeface="Calibri" panose="020F0502020204030204" pitchFamily="34" charset="0"/>
                <a:ea typeface="Calibri" panose="020F0502020204030204" pitchFamily="34" charset="0"/>
                <a:cs typeface="Times New Roman" panose="02020603050405020304" pitchFamily="18" charset="0"/>
                <a:hlinkClick r:id="rId4"/>
              </a:rPr>
              <a:t>hard drives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rPr>
              <a:t>Google search </a:t>
            </a:r>
            <a:r>
              <a:rPr lang="en-US" sz="2400" dirty="0">
                <a:latin typeface="Calibri" panose="020F0502020204030204" pitchFamily="34" charset="0"/>
                <a:ea typeface="Calibri" panose="020F0502020204030204" pitchFamily="34" charset="0"/>
                <a:cs typeface="Times New Roman" panose="02020603050405020304" pitchFamily="18" charset="0"/>
                <a:hlinkClick r:id="rId5"/>
              </a:rPr>
              <a:t>history</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rPr>
              <a:t>Comcast web page </a:t>
            </a:r>
            <a:r>
              <a:rPr lang="en-US" sz="2400" dirty="0" smtClean="0">
                <a:latin typeface="Calibri" panose="020F0502020204030204" pitchFamily="34" charset="0"/>
                <a:ea typeface="Calibri" panose="020F0502020204030204" pitchFamily="34" charset="0"/>
                <a:cs typeface="Times New Roman" panose="02020603050405020304" pitchFamily="18" charset="0"/>
                <a:hlinkClick r:id="rId6"/>
              </a:rPr>
              <a:t>history</a:t>
            </a:r>
            <a:r>
              <a:rPr lang="en-US" sz="2400" dirty="0" smtClean="0">
                <a:latin typeface="Calibri" panose="020F0502020204030204" pitchFamily="34" charset="0"/>
                <a:ea typeface="Calibri" panose="020F0502020204030204" pitchFamily="34" charset="0"/>
                <a:cs typeface="Times New Roman" panose="02020603050405020304" pitchFamily="18" charset="0"/>
              </a:rPr>
              <a:t> (</a:t>
            </a:r>
            <a:r>
              <a:rPr lang="en-US" sz="2400" dirty="0" smtClean="0">
                <a:latin typeface="Calibri" panose="020F0502020204030204" pitchFamily="34" charset="0"/>
                <a:ea typeface="Calibri" panose="020F0502020204030204" pitchFamily="34" charset="0"/>
                <a:cs typeface="Times New Roman" panose="02020603050405020304" pitchFamily="18" charset="0"/>
                <a:hlinkClick r:id="rId7"/>
              </a:rPr>
              <a:t>case</a:t>
            </a:r>
            <a:r>
              <a:rPr lang="en-US" sz="2400" dirty="0" smtClean="0">
                <a:latin typeface="Calibri" panose="020F0502020204030204" pitchFamily="34"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rPr>
              <a:t>Traffic </a:t>
            </a:r>
            <a:r>
              <a:rPr lang="en-US" sz="2400" dirty="0">
                <a:latin typeface="Calibri" panose="020F0502020204030204" pitchFamily="34" charset="0"/>
                <a:ea typeface="Calibri" panose="020F0502020204030204" pitchFamily="34" charset="0"/>
                <a:cs typeface="Times New Roman" panose="02020603050405020304" pitchFamily="18" charset="0"/>
                <a:hlinkClick r:id="rId8"/>
              </a:rPr>
              <a:t>cameras</a:t>
            </a:r>
            <a:r>
              <a:rPr lang="en-US" sz="2400" dirty="0">
                <a:latin typeface="Calibri" panose="020F0502020204030204" pitchFamily="34" charset="0"/>
                <a:ea typeface="Calibri" panose="020F0502020204030204" pitchFamily="34" charset="0"/>
                <a:cs typeface="Times New Roman" panose="02020603050405020304" pitchFamily="18" charset="0"/>
              </a:rPr>
              <a:t>, store </a:t>
            </a:r>
            <a:r>
              <a:rPr lang="en-US" sz="2400" dirty="0" smtClean="0">
                <a:latin typeface="Calibri" panose="020F0502020204030204" pitchFamily="34" charset="0"/>
                <a:ea typeface="Calibri" panose="020F0502020204030204" pitchFamily="34" charset="0"/>
                <a:cs typeface="Times New Roman" panose="02020603050405020304" pitchFamily="18" charset="0"/>
              </a:rPr>
              <a:t>cameras, </a:t>
            </a:r>
            <a:r>
              <a:rPr lang="en-US" sz="2400" dirty="0" smtClean="0">
                <a:latin typeface="Calibri" panose="020F0502020204030204" pitchFamily="34" charset="0"/>
                <a:ea typeface="Calibri" panose="020F0502020204030204" pitchFamily="34" charset="0"/>
                <a:cs typeface="Times New Roman" panose="02020603050405020304" pitchFamily="18" charset="0"/>
                <a:hlinkClick r:id="rId9"/>
              </a:rPr>
              <a:t>beach</a:t>
            </a:r>
            <a:r>
              <a:rPr lang="en-US" sz="2400" dirty="0" smtClean="0">
                <a:latin typeface="Calibri" panose="020F0502020204030204" pitchFamily="34" charset="0"/>
                <a:ea typeface="Calibri" panose="020F0502020204030204" pitchFamily="34" charset="0"/>
                <a:cs typeface="Times New Roman" panose="02020603050405020304" pitchFamily="18" charset="0"/>
              </a:rPr>
              <a:t>, </a:t>
            </a:r>
            <a:r>
              <a:rPr lang="en-US" sz="2400" dirty="0" smtClean="0">
                <a:latin typeface="Calibri" panose="020F0502020204030204" pitchFamily="34" charset="0"/>
                <a:ea typeface="Calibri" panose="020F0502020204030204" pitchFamily="34" charset="0"/>
                <a:cs typeface="Times New Roman" panose="02020603050405020304" pitchFamily="18" charset="0"/>
                <a:hlinkClick r:id="rId10"/>
              </a:rPr>
              <a:t>Old Faithful</a:t>
            </a:r>
            <a:r>
              <a:rPr lang="en-US" sz="2400" dirty="0" smtClean="0">
                <a:latin typeface="Calibri" panose="020F0502020204030204" pitchFamily="34" charset="0"/>
                <a:ea typeface="Calibri" panose="020F0502020204030204" pitchFamily="34" charset="0"/>
                <a:cs typeface="Times New Roman" panose="02020603050405020304" pitchFamily="18" charset="0"/>
              </a:rPr>
              <a:t>, Gorillas, </a:t>
            </a:r>
            <a:r>
              <a:rPr lang="en-US" sz="2400" dirty="0" smtClean="0">
                <a:latin typeface="Calibri" panose="020F0502020204030204" pitchFamily="34" charset="0"/>
                <a:ea typeface="Calibri" panose="020F0502020204030204" pitchFamily="34" charset="0"/>
                <a:cs typeface="Times New Roman" panose="02020603050405020304" pitchFamily="18" charset="0"/>
                <a:hlinkClick r:id="rId11"/>
              </a:rPr>
              <a:t>SB</a:t>
            </a:r>
            <a:r>
              <a:rPr lang="en-US" sz="2400" dirty="0" smtClean="0">
                <a:latin typeface="Calibri" panose="020F0502020204030204" pitchFamily="34" charset="0"/>
                <a:ea typeface="Calibri" panose="020F0502020204030204" pitchFamily="34" charset="0"/>
                <a:cs typeface="Times New Roman" panose="02020603050405020304" pitchFamily="18" charset="0"/>
              </a:rPr>
              <a:t>, </a:t>
            </a:r>
            <a:r>
              <a:rPr lang="en-US" sz="2400" dirty="0" smtClean="0">
                <a:latin typeface="Calibri" panose="020F0502020204030204" pitchFamily="34" charset="0"/>
                <a:ea typeface="Calibri" panose="020F0502020204030204" pitchFamily="34" charset="0"/>
                <a:cs typeface="Times New Roman" panose="02020603050405020304" pitchFamily="18" charset="0"/>
                <a:hlinkClick r:id="rId12"/>
              </a:rPr>
              <a:t>beach</a:t>
            </a:r>
            <a:r>
              <a:rPr lang="en-US" sz="2400" dirty="0" smtClean="0">
                <a:latin typeface="Calibri" panose="020F0502020204030204" pitchFamily="34" charset="0"/>
                <a:ea typeface="Calibri" panose="020F0502020204030204" pitchFamily="34" charset="0"/>
                <a:cs typeface="Times New Roman" panose="02020603050405020304" pitchFamily="18" charset="0"/>
              </a:rPr>
              <a:t>, </a:t>
            </a:r>
            <a:r>
              <a:rPr lang="en-US" sz="2400" dirty="0" smtClean="0">
                <a:latin typeface="Calibri" panose="020F0502020204030204" pitchFamily="34" charset="0"/>
                <a:ea typeface="Calibri" panose="020F0502020204030204" pitchFamily="34" charset="0"/>
                <a:cs typeface="Times New Roman" panose="02020603050405020304" pitchFamily="18" charset="0"/>
                <a:hlinkClick r:id="rId13"/>
              </a:rPr>
              <a:t>Aruba</a:t>
            </a:r>
            <a:r>
              <a:rPr lang="en-US" sz="2400" dirty="0" smtClean="0">
                <a:latin typeface="Calibri" panose="020F0502020204030204" pitchFamily="34" charset="0"/>
                <a:ea typeface="Calibri" panose="020F0502020204030204" pitchFamily="34" charset="0"/>
                <a:cs typeface="Times New Roman" panose="02020603050405020304" pitchFamily="18" charset="0"/>
              </a:rPr>
              <a:t>, </a:t>
            </a:r>
            <a:r>
              <a:rPr lang="en-US" sz="2400" dirty="0" smtClean="0">
                <a:latin typeface="Calibri" panose="020F0502020204030204" pitchFamily="34" charset="0"/>
                <a:ea typeface="Calibri" panose="020F0502020204030204" pitchFamily="34" charset="0"/>
                <a:cs typeface="Times New Roman" panose="02020603050405020304" pitchFamily="18" charset="0"/>
                <a:hlinkClick r:id="rId14"/>
              </a:rPr>
              <a:t>Bees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hlinkClick r:id="rId15"/>
              </a:rPr>
              <a:t>Drones </a:t>
            </a:r>
            <a:r>
              <a:rPr lang="en-US" sz="2400" dirty="0">
                <a:latin typeface="Calibri" panose="020F0502020204030204" pitchFamily="34" charset="0"/>
                <a:ea typeface="Calibri" panose="020F0502020204030204" pitchFamily="34" charset="0"/>
                <a:cs typeface="Times New Roman" panose="02020603050405020304" pitchFamily="18" charset="0"/>
              </a:rPr>
              <a:t>in the </a:t>
            </a:r>
            <a:r>
              <a:rPr lang="en-US" sz="2400" dirty="0" smtClean="0">
                <a:latin typeface="Calibri" panose="020F0502020204030204" pitchFamily="34" charset="0"/>
                <a:ea typeface="Calibri" panose="020F0502020204030204" pitchFamily="34" charset="0"/>
                <a:cs typeface="Times New Roman" panose="02020603050405020304" pitchFamily="18" charset="0"/>
              </a:rPr>
              <a:t>sky, </a:t>
            </a:r>
            <a:r>
              <a:rPr lang="en-US" sz="2400" dirty="0" smtClean="0">
                <a:latin typeface="Calibri" panose="020F0502020204030204" pitchFamily="34" charset="0"/>
                <a:ea typeface="Calibri" panose="020F0502020204030204" pitchFamily="34" charset="0"/>
                <a:cs typeface="Times New Roman" panose="02020603050405020304" pitchFamily="18" charset="0"/>
                <a:hlinkClick r:id="rId16"/>
              </a:rPr>
              <a:t>small drones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hlinkClick r:id="rId17"/>
              </a:rPr>
              <a:t>GPS </a:t>
            </a:r>
            <a:r>
              <a:rPr lang="en-US" sz="2400" dirty="0" smtClean="0">
                <a:latin typeface="Calibri" panose="020F0502020204030204" pitchFamily="34" charset="0"/>
                <a:ea typeface="Calibri" panose="020F0502020204030204" pitchFamily="34" charset="0"/>
                <a:cs typeface="Times New Roman" panose="02020603050405020304" pitchFamily="18" charset="0"/>
                <a:hlinkClick r:id="rId17"/>
              </a:rPr>
              <a:t>Tracking</a:t>
            </a:r>
            <a:r>
              <a:rPr lang="en-US" sz="2400" dirty="0" smtClean="0">
                <a:latin typeface="Calibri" panose="020F0502020204030204" pitchFamily="34" charset="0"/>
                <a:ea typeface="Calibri" panose="020F0502020204030204" pitchFamily="34" charset="0"/>
                <a:cs typeface="Times New Roman" panose="02020603050405020304" pitchFamily="18" charset="0"/>
              </a:rPr>
              <a:t>, </a:t>
            </a:r>
            <a:r>
              <a:rPr lang="en-US" sz="2400" dirty="0" smtClean="0">
                <a:latin typeface="Calibri" panose="020F0502020204030204" pitchFamily="34" charset="0"/>
                <a:ea typeface="Calibri" panose="020F0502020204030204" pitchFamily="34" charset="0"/>
                <a:cs typeface="Times New Roman" panose="02020603050405020304" pitchFamily="18" charset="0"/>
                <a:hlinkClick r:id="rId18"/>
              </a:rPr>
              <a:t>Google Latitude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rPr>
              <a:t>Social media data mining &amp; profiling</a:t>
            </a:r>
          </a:p>
          <a:p>
            <a:pPr marL="342900" marR="0" lvl="0" indent="-342900">
              <a:spcBef>
                <a:spcPts val="0"/>
              </a:spcBef>
              <a:spcAft>
                <a:spcPts val="0"/>
              </a:spcAft>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rPr>
              <a:t>RFIDs</a:t>
            </a:r>
          </a:p>
          <a:p>
            <a:pPr marL="342900" marR="0" lvl="0" indent="-342900">
              <a:spcBef>
                <a:spcPts val="0"/>
              </a:spcBef>
              <a:spcAft>
                <a:spcPts val="0"/>
              </a:spcAft>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hlinkClick r:id="rId19"/>
              </a:rPr>
              <a:t>Arrest Records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hlinkClick r:id="rId20"/>
              </a:rPr>
              <a:t>Carlton’s Top 25 Security Measures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22464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58</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Google Latitude</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7139271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Google Latitude</a:t>
            </a:r>
            <a:endParaRPr lang="en-US" dirty="0"/>
          </a:p>
        </p:txBody>
      </p:sp>
      <p:sp>
        <p:nvSpPr>
          <p:cNvPr id="3" name="Content Placeholder 2"/>
          <p:cNvSpPr>
            <a:spLocks noGrp="1"/>
          </p:cNvSpPr>
          <p:nvPr>
            <p:ph idx="1"/>
          </p:nvPr>
        </p:nvSpPr>
        <p:spPr>
          <a:xfrm>
            <a:off x="457200" y="1600201"/>
            <a:ext cx="8229600" cy="533400"/>
          </a:xfrm>
        </p:spPr>
        <p:txBody>
          <a:bodyPr>
            <a:normAutofit lnSpcReduction="10000"/>
          </a:bodyPr>
          <a:lstStyle/>
          <a:p>
            <a:pPr marL="0" indent="0">
              <a:buNone/>
            </a:pPr>
            <a:r>
              <a:rPr lang="en-US" dirty="0" smtClean="0"/>
              <a:t>Track a person via their smartphone</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438400"/>
            <a:ext cx="7239000" cy="38645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solidFill>
                  <a:prstClr val="black">
                    <a:tint val="75000"/>
                  </a:prstClr>
                </a:solidFill>
              </a:rPr>
              <a:t>www.carltoncollins.com</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B0FC30E-5290-43BD-8F21-44237262C028}"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6864465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6</a:t>
            </a:fld>
            <a:endParaRPr lang="en-US" dirty="0"/>
          </a:p>
        </p:txBody>
      </p:sp>
      <p:pic>
        <p:nvPicPr>
          <p:cNvPr id="4" name="Picture 3"/>
          <p:cNvPicPr>
            <a:picLocks noChangeAspect="1"/>
          </p:cNvPicPr>
          <p:nvPr/>
        </p:nvPicPr>
        <p:blipFill>
          <a:blip r:embed="rId2"/>
          <a:stretch>
            <a:fillRect/>
          </a:stretch>
        </p:blipFill>
        <p:spPr>
          <a:xfrm>
            <a:off x="1524000" y="586292"/>
            <a:ext cx="6400800" cy="6102526"/>
          </a:xfrm>
          <a:prstGeom prst="rect">
            <a:avLst/>
          </a:prstGeom>
        </p:spPr>
      </p:pic>
    </p:spTree>
    <p:extLst>
      <p:ext uri="{BB962C8B-B14F-4D97-AF65-F5344CB8AC3E}">
        <p14:creationId xmlns:p14="http://schemas.microsoft.com/office/powerpoint/2010/main" val="31757320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60</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NFC</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9968889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NFC – Near Field Communication</a:t>
            </a:r>
            <a:endParaRPr lang="en-US" dirty="0"/>
          </a:p>
        </p:txBody>
      </p:sp>
      <p:sp>
        <p:nvSpPr>
          <p:cNvPr id="3" name="Content Placeholder 2"/>
          <p:cNvSpPr>
            <a:spLocks noGrp="1"/>
          </p:cNvSpPr>
          <p:nvPr>
            <p:ph idx="1"/>
          </p:nvPr>
        </p:nvSpPr>
        <p:spPr/>
        <p:txBody>
          <a:bodyPr/>
          <a:lstStyle/>
          <a:p>
            <a:pPr marL="0" indent="0">
              <a:buNone/>
            </a:pPr>
            <a:r>
              <a:rPr lang="en-US" dirty="0" smtClean="0"/>
              <a:t>6 Inch Range</a:t>
            </a:r>
          </a:p>
          <a:p>
            <a:pPr marL="0" indent="0">
              <a:buNone/>
            </a:pPr>
            <a:r>
              <a:rPr lang="en-US" dirty="0">
                <a:hlinkClick r:id="rId3"/>
              </a:rPr>
              <a:t>http://</a:t>
            </a:r>
            <a:r>
              <a:rPr lang="en-US" dirty="0" smtClean="0">
                <a:hlinkClick r:id="rId3"/>
              </a:rPr>
              <a:t>www.tubechop.com/watch/732835</a:t>
            </a:r>
            <a:endParaRPr lang="en-US" dirty="0" smtClean="0"/>
          </a:p>
          <a:p>
            <a:pPr marL="0" indent="0">
              <a:buNone/>
            </a:pPr>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493" y="2895600"/>
            <a:ext cx="5553075"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61</a:t>
            </a:fld>
            <a:endParaRPr lang="en-US"/>
          </a:p>
        </p:txBody>
      </p:sp>
    </p:spTree>
    <p:extLst>
      <p:ext uri="{BB962C8B-B14F-4D97-AF65-F5344CB8AC3E}">
        <p14:creationId xmlns:p14="http://schemas.microsoft.com/office/powerpoint/2010/main" val="24743492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62</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Tiny URL</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stretch>
            <a:fillRect/>
          </a:stretch>
        </p:blipFill>
        <p:spPr>
          <a:xfrm>
            <a:off x="2057400" y="3962505"/>
            <a:ext cx="5447619" cy="838095"/>
          </a:xfrm>
          <a:prstGeom prst="rect">
            <a:avLst/>
          </a:prstGeom>
        </p:spPr>
      </p:pic>
    </p:spTree>
    <p:extLst>
      <p:ext uri="{BB962C8B-B14F-4D97-AF65-F5344CB8AC3E}">
        <p14:creationId xmlns:p14="http://schemas.microsoft.com/office/powerpoint/2010/main" val="21013285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87501"/>
            <a:ext cx="8305800" cy="3539430"/>
          </a:xfrm>
          <a:prstGeom prst="rect">
            <a:avLst/>
          </a:prstGeom>
          <a:noFill/>
        </p:spPr>
        <p:txBody>
          <a:bodyPr wrap="square" rtlCol="0">
            <a:spAutoFit/>
          </a:bodyPr>
          <a:lstStyle/>
          <a:p>
            <a:pPr algn="ctr"/>
            <a:r>
              <a:rPr lang="en-US" sz="4000" b="1" dirty="0" smtClean="0"/>
              <a:t>Tiny URL</a:t>
            </a:r>
          </a:p>
          <a:p>
            <a:pPr algn="ctr"/>
            <a:endParaRPr lang="en-US" sz="4000" b="1" dirty="0"/>
          </a:p>
          <a:p>
            <a:r>
              <a:rPr lang="en-US" sz="2400" b="1" dirty="0" smtClean="0"/>
              <a:t>Make a shorter URL</a:t>
            </a:r>
          </a:p>
          <a:p>
            <a:r>
              <a:rPr lang="en-US" sz="2400" b="1" dirty="0" smtClean="0"/>
              <a:t>Avoid extra long URLs that might break in email</a:t>
            </a:r>
          </a:p>
          <a:p>
            <a:r>
              <a:rPr lang="en-US" sz="2400" b="1" dirty="0" smtClean="0"/>
              <a:t>Hide URLs </a:t>
            </a:r>
            <a:r>
              <a:rPr lang="en-US" sz="1050" b="1" dirty="0" smtClean="0"/>
              <a:t>(so the reader does not know where the content is coming from)</a:t>
            </a:r>
          </a:p>
          <a:p>
            <a:r>
              <a:rPr lang="en-US" sz="2400" b="1" dirty="0" smtClean="0"/>
              <a:t>Make a TinyURL Tool Bar Button</a:t>
            </a:r>
          </a:p>
          <a:p>
            <a:r>
              <a:rPr lang="en-US" sz="2400" b="1" dirty="0" smtClean="0"/>
              <a:t>Bit.ly does the same thing</a:t>
            </a:r>
          </a:p>
          <a:p>
            <a:pPr algn="ctr"/>
            <a:endParaRPr lang="en-US" sz="2400" b="1" dirty="0"/>
          </a:p>
        </p:txBody>
      </p:sp>
      <p:sp>
        <p:nvSpPr>
          <p:cNvPr id="13" name="Smiley Face 12">
            <a:hlinkClick r:id="rId3"/>
          </p:cNvPr>
          <p:cNvSpPr/>
          <p:nvPr/>
        </p:nvSpPr>
        <p:spPr>
          <a:xfrm>
            <a:off x="1828800" y="597661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r>
              <a:rPr lang="en-US" smtClean="0"/>
              <a:t>www.carltoncollins.com</a:t>
            </a:r>
            <a:endParaRPr lang="en-US"/>
          </a:p>
        </p:txBody>
      </p:sp>
      <p:sp>
        <p:nvSpPr>
          <p:cNvPr id="8" name="Slide Number Placeholder 7"/>
          <p:cNvSpPr>
            <a:spLocks noGrp="1"/>
          </p:cNvSpPr>
          <p:nvPr>
            <p:ph type="sldNum" sz="quarter" idx="12"/>
          </p:nvPr>
        </p:nvSpPr>
        <p:spPr/>
        <p:txBody>
          <a:bodyPr/>
          <a:lstStyle/>
          <a:p>
            <a:fld id="{463BBF2B-7F9E-466F-AE26-05E17D7D3C7F}" type="slidenum">
              <a:rPr lang="en-US" smtClean="0"/>
              <a:t>63</a:t>
            </a:fld>
            <a:endParaRPr lang="en-US"/>
          </a:p>
        </p:txBody>
      </p:sp>
    </p:spTree>
    <p:extLst>
      <p:ext uri="{BB962C8B-B14F-4D97-AF65-F5344CB8AC3E}">
        <p14:creationId xmlns:p14="http://schemas.microsoft.com/office/powerpoint/2010/main" val="1267589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64</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Google Map Tips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stretch>
            <a:fillRect/>
          </a:stretch>
        </p:blipFill>
        <p:spPr>
          <a:xfrm>
            <a:off x="2101213" y="3186579"/>
            <a:ext cx="5173796" cy="2871457"/>
          </a:xfrm>
          <a:prstGeom prst="rect">
            <a:avLst/>
          </a:prstGeom>
        </p:spPr>
      </p:pic>
    </p:spTree>
    <p:extLst>
      <p:ext uri="{BB962C8B-B14F-4D97-AF65-F5344CB8AC3E}">
        <p14:creationId xmlns:p14="http://schemas.microsoft.com/office/powerpoint/2010/main" val="3714633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8077200" cy="4031873"/>
          </a:xfrm>
          <a:prstGeom prst="rect">
            <a:avLst/>
          </a:prstGeom>
        </p:spPr>
        <p:txBody>
          <a:bodyPr wrap="square">
            <a:spAutoFit/>
          </a:bodyPr>
          <a:lstStyle/>
          <a:p>
            <a:pPr algn="ctr"/>
            <a:r>
              <a:rPr lang="en-US" sz="6000" b="1" dirty="0"/>
              <a:t>Google </a:t>
            </a:r>
            <a:r>
              <a:rPr lang="en-US" sz="6000" b="1" dirty="0" smtClean="0"/>
              <a:t>Maps</a:t>
            </a:r>
          </a:p>
          <a:p>
            <a:r>
              <a:rPr lang="en-US" sz="2800" b="1" dirty="0" smtClean="0"/>
              <a:t>Driving Directions</a:t>
            </a:r>
          </a:p>
          <a:p>
            <a:r>
              <a:rPr lang="en-US" sz="2800" b="1" dirty="0" smtClean="0"/>
              <a:t>Add Destinations</a:t>
            </a:r>
          </a:p>
          <a:p>
            <a:r>
              <a:rPr lang="en-US" sz="2800" b="1" dirty="0" smtClean="0"/>
              <a:t>Ad destinations by right clicking the map</a:t>
            </a:r>
          </a:p>
          <a:p>
            <a:r>
              <a:rPr lang="en-US" sz="2800" b="1" dirty="0" smtClean="0"/>
              <a:t>Rerouting by dragging the route</a:t>
            </a:r>
          </a:p>
          <a:p>
            <a:r>
              <a:rPr lang="en-US" sz="2800" b="1" dirty="0" smtClean="0"/>
              <a:t>Printing Directions</a:t>
            </a:r>
          </a:p>
          <a:p>
            <a:r>
              <a:rPr lang="en-US" sz="2800" b="1" dirty="0" smtClean="0"/>
              <a:t>Satellite or Map View</a:t>
            </a:r>
          </a:p>
          <a:p>
            <a:r>
              <a:rPr lang="en-US" sz="2800" b="1" dirty="0" smtClean="0"/>
              <a:t>Traffic View</a:t>
            </a:r>
            <a:endParaRPr lang="en-US" sz="2800" b="1" dirty="0"/>
          </a:p>
        </p:txBody>
      </p:sp>
      <p:sp>
        <p:nvSpPr>
          <p:cNvPr id="4" name="Footer Placeholder 3"/>
          <p:cNvSpPr>
            <a:spLocks noGrp="1"/>
          </p:cNvSpPr>
          <p:nvPr>
            <p:ph type="ftr" sz="quarter" idx="11"/>
          </p:nvPr>
        </p:nvSpPr>
        <p:spPr/>
        <p:txBody>
          <a:bodyPr/>
          <a:lstStyle/>
          <a:p>
            <a:r>
              <a:rPr lang="en-US" smtClean="0"/>
              <a:t>www.carltoncollins.com</a:t>
            </a:r>
            <a:endParaRPr lang="en-US"/>
          </a:p>
        </p:txBody>
      </p:sp>
      <p:sp>
        <p:nvSpPr>
          <p:cNvPr id="5" name="Slide Number Placeholder 4"/>
          <p:cNvSpPr>
            <a:spLocks noGrp="1"/>
          </p:cNvSpPr>
          <p:nvPr>
            <p:ph type="sldNum" sz="quarter" idx="12"/>
          </p:nvPr>
        </p:nvSpPr>
        <p:spPr/>
        <p:txBody>
          <a:bodyPr/>
          <a:lstStyle/>
          <a:p>
            <a:fld id="{463BBF2B-7F9E-466F-AE26-05E17D7D3C7F}" type="slidenum">
              <a:rPr lang="en-US" smtClean="0"/>
              <a:t>65</a:t>
            </a:fld>
            <a:endParaRPr lang="en-US"/>
          </a:p>
        </p:txBody>
      </p:sp>
    </p:spTree>
    <p:extLst>
      <p:ext uri="{BB962C8B-B14F-4D97-AF65-F5344CB8AC3E}">
        <p14:creationId xmlns:p14="http://schemas.microsoft.com/office/powerpoint/2010/main" val="25292627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66</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Field Monitor Pro</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2" descr="http://www.trendygadget.com/wp-content/uploads/2011/05/Gear_Diary_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99" y="3066318"/>
            <a:ext cx="4987289" cy="2877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98207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Field Monitor Pro</a:t>
            </a:r>
            <a:endParaRPr lang="en-US" b="1" dirty="0"/>
          </a:p>
        </p:txBody>
      </p:sp>
      <p:sp>
        <p:nvSpPr>
          <p:cNvPr id="3" name="Content Placeholder 2"/>
          <p:cNvSpPr>
            <a:spLocks noGrp="1"/>
          </p:cNvSpPr>
          <p:nvPr>
            <p:ph idx="1"/>
          </p:nvPr>
        </p:nvSpPr>
        <p:spPr/>
        <p:txBody>
          <a:bodyPr/>
          <a:lstStyle/>
          <a:p>
            <a:r>
              <a:rPr lang="en-US" dirty="0" smtClean="0"/>
              <a:t>$275</a:t>
            </a:r>
          </a:p>
          <a:p>
            <a:r>
              <a:rPr lang="en-US" dirty="0" smtClean="0"/>
              <a:t>Uses USN Port</a:t>
            </a:r>
          </a:p>
          <a:p>
            <a:r>
              <a:rPr lang="en-US" dirty="0" smtClean="0"/>
              <a:t>Gives you 2 USB Ports</a:t>
            </a:r>
          </a:p>
          <a:p>
            <a:r>
              <a:rPr lang="en-US" dirty="0" smtClean="0"/>
              <a:t>Daisy Chain up to 7</a:t>
            </a:r>
          </a:p>
          <a:p>
            <a:r>
              <a:rPr lang="en-US" dirty="0" smtClean="0"/>
              <a:t>Number Pad</a:t>
            </a:r>
            <a:endParaRPr lang="en-US" dirty="0"/>
          </a:p>
        </p:txBody>
      </p:sp>
      <p:pic>
        <p:nvPicPr>
          <p:cNvPr id="60418" name="Picture 2" descr="http://www.trendygadget.com/wp-content/uploads/2011/05/Gear_Diary_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564870"/>
            <a:ext cx="3925012" cy="226443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67</a:t>
            </a:fld>
            <a:endParaRPr lang="en-US"/>
          </a:p>
        </p:txBody>
      </p:sp>
    </p:spTree>
    <p:extLst>
      <p:ext uri="{BB962C8B-B14F-4D97-AF65-F5344CB8AC3E}">
        <p14:creationId xmlns:p14="http://schemas.microsoft.com/office/powerpoint/2010/main" val="16168349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68</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Google Alerts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3550" y="3225800"/>
            <a:ext cx="3016250" cy="3016250"/>
          </a:xfrm>
          <a:prstGeom prst="rect">
            <a:avLst/>
          </a:prstGeom>
        </p:spPr>
      </p:pic>
    </p:spTree>
    <p:extLst>
      <p:ext uri="{BB962C8B-B14F-4D97-AF65-F5344CB8AC3E}">
        <p14:creationId xmlns:p14="http://schemas.microsoft.com/office/powerpoint/2010/main" val="185386868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51" y="457200"/>
            <a:ext cx="9122049" cy="1015663"/>
          </a:xfrm>
          <a:prstGeom prst="rect">
            <a:avLst/>
          </a:prstGeom>
        </p:spPr>
        <p:txBody>
          <a:bodyPr wrap="square">
            <a:spAutoFit/>
          </a:bodyPr>
          <a:lstStyle/>
          <a:p>
            <a:pPr algn="ctr"/>
            <a:r>
              <a:rPr lang="en-US" sz="6000" b="1" dirty="0"/>
              <a:t>Google Alerts</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92" y="2286000"/>
            <a:ext cx="7846534" cy="37082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r>
              <a:rPr lang="en-US" smtClean="0"/>
              <a:t>Slide </a:t>
            </a:r>
            <a:fld id="{E93AF236-87A1-45B8-A1F6-EFB71719B864}" type="slidenum">
              <a:rPr lang="en-US" smtClean="0"/>
              <a:t>69</a:t>
            </a:fld>
            <a:endParaRPr lang="en-US" dirty="0"/>
          </a:p>
        </p:txBody>
      </p:sp>
    </p:spTree>
    <p:extLst>
      <p:ext uri="{BB962C8B-B14F-4D97-AF65-F5344CB8AC3E}">
        <p14:creationId xmlns:p14="http://schemas.microsoft.com/office/powerpoint/2010/main" val="36519152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7</a:t>
            </a:fld>
            <a:endParaRPr lang="en-US" dirty="0"/>
          </a:p>
        </p:txBody>
      </p:sp>
      <p:pic>
        <p:nvPicPr>
          <p:cNvPr id="4" name="Picture 3"/>
          <p:cNvPicPr>
            <a:picLocks noChangeAspect="1"/>
          </p:cNvPicPr>
          <p:nvPr/>
        </p:nvPicPr>
        <p:blipFill>
          <a:blip r:embed="rId2"/>
          <a:stretch>
            <a:fillRect/>
          </a:stretch>
        </p:blipFill>
        <p:spPr>
          <a:xfrm>
            <a:off x="781050" y="-38100"/>
            <a:ext cx="7581900" cy="6934200"/>
          </a:xfrm>
          <a:prstGeom prst="rect">
            <a:avLst/>
          </a:prstGeom>
        </p:spPr>
      </p:pic>
    </p:spTree>
    <p:extLst>
      <p:ext uri="{BB962C8B-B14F-4D97-AF65-F5344CB8AC3E}">
        <p14:creationId xmlns:p14="http://schemas.microsoft.com/office/powerpoint/2010/main" val="9034109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70</a:t>
            </a:fld>
            <a:endParaRPr lang="en-US"/>
          </a:p>
        </p:txBody>
      </p:sp>
      <p:sp>
        <p:nvSpPr>
          <p:cNvPr id="6" name="TextBox 5"/>
          <p:cNvSpPr txBox="1"/>
          <p:nvPr/>
        </p:nvSpPr>
        <p:spPr>
          <a:xfrm>
            <a:off x="0" y="0"/>
            <a:ext cx="9144000" cy="7109639"/>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Encryption File System</a:t>
            </a:r>
            <a:r>
              <a:rPr lang="en-US" sz="4000" b="1" dirty="0" smtClean="0"/>
              <a:t> (EFS)</a:t>
            </a:r>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4145783"/>
            <a:ext cx="2466975" cy="2371725"/>
          </a:xfrm>
          <a:prstGeom prst="rect">
            <a:avLst/>
          </a:prstGeom>
        </p:spPr>
      </p:pic>
    </p:spTree>
    <p:extLst>
      <p:ext uri="{BB962C8B-B14F-4D97-AF65-F5344CB8AC3E}">
        <p14:creationId xmlns:p14="http://schemas.microsoft.com/office/powerpoint/2010/main" val="8726196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EFS – Encryption File System</a:t>
            </a:r>
            <a:endParaRPr lang="en-US" dirty="0"/>
          </a:p>
        </p:txBody>
      </p:sp>
      <p:sp>
        <p:nvSpPr>
          <p:cNvPr id="3" name="Content Placeholder 2"/>
          <p:cNvSpPr>
            <a:spLocks noGrp="1"/>
          </p:cNvSpPr>
          <p:nvPr>
            <p:ph idx="1"/>
          </p:nvPr>
        </p:nvSpPr>
        <p:spPr/>
        <p:txBody>
          <a:bodyPr/>
          <a:lstStyle/>
          <a:p>
            <a:r>
              <a:rPr lang="en-US" dirty="0" smtClean="0"/>
              <a:t>Takes just 5 Seconds</a:t>
            </a:r>
          </a:p>
          <a:p>
            <a:r>
              <a:rPr lang="en-US" dirty="0" smtClean="0"/>
              <a:t>In Pro versions of XP, Vista, 7 &amp; 8</a:t>
            </a:r>
          </a:p>
          <a:p>
            <a:r>
              <a:rPr lang="en-US" dirty="0" smtClean="0"/>
              <a:t>Not in Home versions</a:t>
            </a:r>
          </a:p>
          <a:p>
            <a:r>
              <a:rPr lang="en-US" dirty="0" smtClean="0"/>
              <a:t>Encrypt a file, folder, or drive</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1262" y="3962400"/>
            <a:ext cx="3724275" cy="25330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71</a:t>
            </a:fld>
            <a:endParaRPr lang="en-US"/>
          </a:p>
        </p:txBody>
      </p:sp>
    </p:spTree>
    <p:extLst>
      <p:ext uri="{BB962C8B-B14F-4D97-AF65-F5344CB8AC3E}">
        <p14:creationId xmlns:p14="http://schemas.microsoft.com/office/powerpoint/2010/main" val="35694457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72</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YouTube</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350" y="2719447"/>
            <a:ext cx="5829300" cy="3371850"/>
          </a:xfrm>
          <a:prstGeom prst="rect">
            <a:avLst/>
          </a:prstGeom>
        </p:spPr>
      </p:pic>
    </p:spTree>
    <p:extLst>
      <p:ext uri="{BB962C8B-B14F-4D97-AF65-F5344CB8AC3E}">
        <p14:creationId xmlns:p14="http://schemas.microsoft.com/office/powerpoint/2010/main" val="3951164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YouTube</a:t>
            </a:r>
            <a:endParaRPr lang="en-US" dirty="0"/>
          </a:p>
        </p:txBody>
      </p:sp>
      <p:sp>
        <p:nvSpPr>
          <p:cNvPr id="3" name="Content Placeholder 2"/>
          <p:cNvSpPr>
            <a:spLocks noGrp="1"/>
          </p:cNvSpPr>
          <p:nvPr>
            <p:ph idx="1"/>
          </p:nvPr>
        </p:nvSpPr>
        <p:spPr>
          <a:xfrm>
            <a:off x="457200" y="1219200"/>
            <a:ext cx="8229600" cy="4906963"/>
          </a:xfrm>
        </p:spPr>
        <p:txBody>
          <a:bodyPr>
            <a:normAutofit/>
          </a:bodyPr>
          <a:lstStyle/>
          <a:p>
            <a:pPr marL="0" indent="0">
              <a:buNone/>
            </a:pPr>
            <a:r>
              <a:rPr lang="en-US" sz="2800" dirty="0" smtClean="0"/>
              <a:t>More content than CBS, NBC &amp; ABC every 60 days</a:t>
            </a:r>
          </a:p>
          <a:p>
            <a:pPr marL="0" indent="0">
              <a:buNone/>
            </a:pPr>
            <a:r>
              <a:rPr lang="en-US" sz="2800" dirty="0" smtClean="0"/>
              <a:t>Upload Demo</a:t>
            </a:r>
          </a:p>
          <a:p>
            <a:pPr marL="0" indent="0">
              <a:buNone/>
            </a:pPr>
            <a:r>
              <a:rPr lang="en-US" sz="2800" dirty="0" smtClean="0"/>
              <a:t>Editing Tools</a:t>
            </a:r>
          </a:p>
          <a:p>
            <a:pPr marL="0" indent="0">
              <a:buNone/>
            </a:pPr>
            <a:r>
              <a:rPr lang="en-US" sz="2800" dirty="0" smtClean="0"/>
              <a:t>Embed Code Demo</a:t>
            </a:r>
          </a:p>
          <a:p>
            <a:pPr marL="0" indent="0">
              <a:buNone/>
            </a:pPr>
            <a:r>
              <a:rPr lang="en-US" sz="1900" dirty="0" smtClean="0"/>
              <a:t>Lila </a:t>
            </a:r>
            <a:r>
              <a:rPr lang="en-US" sz="1900" dirty="0"/>
              <a:t>Ann Rose - </a:t>
            </a:r>
            <a:r>
              <a:rPr lang="en-US" sz="1900" dirty="0">
                <a:hlinkClick r:id="rId3"/>
              </a:rPr>
              <a:t>https://</a:t>
            </a:r>
            <a:r>
              <a:rPr lang="en-US" sz="1900" dirty="0" smtClean="0">
                <a:hlinkClick r:id="rId3"/>
              </a:rPr>
              <a:t>www.youtube.com/watch?v=nwn6_qtQMN8</a:t>
            </a:r>
            <a:r>
              <a:rPr lang="en-US" sz="1900" dirty="0" smtClean="0"/>
              <a:t> </a:t>
            </a:r>
            <a:endParaRPr lang="en-US" sz="1900" dirty="0"/>
          </a:p>
          <a:p>
            <a:pPr marL="0" indent="0">
              <a:buNone/>
            </a:pPr>
            <a:r>
              <a:rPr lang="en-US" sz="1900" dirty="0" smtClean="0"/>
              <a:t>Maisy </a:t>
            </a:r>
            <a:r>
              <a:rPr lang="en-US" sz="1900" dirty="0"/>
              <a:t>&amp; </a:t>
            </a:r>
            <a:r>
              <a:rPr lang="en-US" sz="1900" dirty="0" smtClean="0"/>
              <a:t>Lennon, Butter </a:t>
            </a:r>
            <a:r>
              <a:rPr lang="en-US" sz="1900" dirty="0"/>
              <a:t>- </a:t>
            </a:r>
            <a:r>
              <a:rPr lang="en-US" sz="1900" dirty="0">
                <a:hlinkClick r:id="rId4"/>
              </a:rPr>
              <a:t>https://</a:t>
            </a:r>
            <a:r>
              <a:rPr lang="en-US" sz="1900" dirty="0" smtClean="0">
                <a:hlinkClick r:id="rId4"/>
              </a:rPr>
              <a:t>www.youtube.com/watch?v=7_aJHJdCHAo</a:t>
            </a:r>
            <a:endParaRPr lang="en-US" sz="1900" dirty="0" smtClean="0"/>
          </a:p>
          <a:p>
            <a:pPr marL="0" indent="0">
              <a:buNone/>
            </a:pPr>
            <a:r>
              <a:rPr lang="en-US" sz="1900" dirty="0" smtClean="0"/>
              <a:t>Maisy &amp; </a:t>
            </a:r>
            <a:r>
              <a:rPr lang="en-US" sz="1900" dirty="0"/>
              <a:t>L</a:t>
            </a:r>
            <a:r>
              <a:rPr lang="en-US" sz="1900" dirty="0" smtClean="0"/>
              <a:t>ennon </a:t>
            </a:r>
            <a:r>
              <a:rPr lang="en-US" sz="1900" dirty="0"/>
              <a:t>Headlock - </a:t>
            </a:r>
            <a:r>
              <a:rPr lang="en-US" sz="1900" dirty="0">
                <a:hlinkClick r:id="rId5"/>
              </a:rPr>
              <a:t>https://</a:t>
            </a:r>
            <a:r>
              <a:rPr lang="en-US" sz="1900" dirty="0" smtClean="0">
                <a:hlinkClick r:id="rId5"/>
              </a:rPr>
              <a:t>www.youtube.com/watch?v=uxdUuk_l2Lk</a:t>
            </a:r>
            <a:endParaRPr lang="en-US" sz="1900" dirty="0" smtClean="0"/>
          </a:p>
          <a:p>
            <a:pPr marL="0" indent="0">
              <a:buNone/>
            </a:pPr>
            <a:r>
              <a:rPr lang="en-US" sz="1900" dirty="0" smtClean="0"/>
              <a:t>Rachel Price </a:t>
            </a:r>
            <a:r>
              <a:rPr lang="en-US" sz="1900" dirty="0"/>
              <a:t>- </a:t>
            </a:r>
            <a:r>
              <a:rPr lang="en-US" sz="1900" dirty="0">
                <a:hlinkClick r:id="rId6"/>
              </a:rPr>
              <a:t>http://</a:t>
            </a:r>
            <a:r>
              <a:rPr lang="en-US" sz="1900" dirty="0" smtClean="0">
                <a:hlinkClick r:id="rId6"/>
              </a:rPr>
              <a:t>www.youtube.com/watch?v=sAIVlOvsMuM</a:t>
            </a:r>
            <a:r>
              <a:rPr lang="en-US" sz="1900" dirty="0" smtClean="0"/>
              <a:t> </a:t>
            </a:r>
          </a:p>
          <a:p>
            <a:pPr marL="0" indent="0">
              <a:buNone/>
            </a:pPr>
            <a:endParaRPr lang="en-US" sz="1900" dirty="0"/>
          </a:p>
          <a:p>
            <a:pPr marL="0" indent="0">
              <a:buNone/>
            </a:pPr>
            <a:endParaRPr lang="en-US" sz="1900" dirty="0" smtClean="0"/>
          </a:p>
          <a:p>
            <a:pPr marL="0" indent="0">
              <a:buNone/>
            </a:pPr>
            <a:endParaRPr lang="en-US" sz="1900" dirty="0"/>
          </a:p>
          <a:p>
            <a:pPr marL="0" indent="0">
              <a:buNone/>
            </a:pPr>
            <a:r>
              <a:rPr lang="en-US" sz="1900" dirty="0"/>
              <a:t>Maisy &amp; Lennon, </a:t>
            </a:r>
            <a:r>
              <a:rPr lang="en-US" sz="1900" dirty="0" smtClean="0"/>
              <a:t>Nashville……………………………………………………..</a:t>
            </a:r>
            <a:endParaRPr lang="en-US" sz="1900" dirty="0"/>
          </a:p>
          <a:p>
            <a:pPr marL="0" indent="0">
              <a:buNone/>
            </a:pPr>
            <a:endParaRPr lang="en-US" sz="1900" dirty="0"/>
          </a:p>
        </p:txBody>
      </p:sp>
      <p:pic>
        <p:nvPicPr>
          <p:cNvPr id="26626" name="Picture 2" descr="https://encrypted-tbn2.gstatic.com/images?q=tbn:ANd9GcQP-a2vq-Mw_WMd2DiAliEHOI0aEZ_Lx7qtzJD9ArvyO-D1MPHWe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464820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73</a:t>
            </a:fld>
            <a:endParaRPr lang="en-US"/>
          </a:p>
        </p:txBody>
      </p:sp>
    </p:spTree>
    <p:extLst>
      <p:ext uri="{BB962C8B-B14F-4D97-AF65-F5344CB8AC3E}">
        <p14:creationId xmlns:p14="http://schemas.microsoft.com/office/powerpoint/2010/main" val="9107482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YouTube Clips</a:t>
            </a:r>
            <a:endParaRPr lang="en-US" dirty="0"/>
          </a:p>
        </p:txBody>
      </p:sp>
      <p:sp>
        <p:nvSpPr>
          <p:cNvPr id="3" name="Content Placeholder 2"/>
          <p:cNvSpPr>
            <a:spLocks noGrp="1"/>
          </p:cNvSpPr>
          <p:nvPr>
            <p:ph idx="1"/>
          </p:nvPr>
        </p:nvSpPr>
        <p:spPr>
          <a:xfrm>
            <a:off x="457200" y="1219200"/>
            <a:ext cx="8229600" cy="4906963"/>
          </a:xfrm>
        </p:spPr>
        <p:txBody>
          <a:bodyPr>
            <a:normAutofit/>
          </a:bodyPr>
          <a:lstStyle/>
          <a:p>
            <a:pPr marL="0" indent="0">
              <a:buNone/>
            </a:pPr>
            <a:r>
              <a:rPr lang="en-US" sz="1900" dirty="0"/>
              <a:t>RFIDS - </a:t>
            </a:r>
            <a:r>
              <a:rPr lang="en-US" sz="1900" dirty="0">
                <a:hlinkClick r:id="rId3"/>
              </a:rPr>
              <a:t>https://www.youtube.com/watch?v=_</a:t>
            </a:r>
            <a:r>
              <a:rPr lang="en-US" sz="1900" dirty="0" smtClean="0">
                <a:hlinkClick r:id="rId3"/>
              </a:rPr>
              <a:t>xNhL39uD7I</a:t>
            </a:r>
            <a:endParaRPr lang="en-US" sz="1900" dirty="0" smtClean="0"/>
          </a:p>
          <a:p>
            <a:pPr marL="0" indent="0">
              <a:buNone/>
            </a:pPr>
            <a:r>
              <a:rPr lang="en-US" sz="1900" dirty="0"/>
              <a:t>RFID Forklift - </a:t>
            </a:r>
            <a:r>
              <a:rPr lang="en-US" sz="1900" dirty="0">
                <a:hlinkClick r:id="rId4"/>
              </a:rPr>
              <a:t>http://</a:t>
            </a:r>
            <a:r>
              <a:rPr lang="en-US" sz="1900" dirty="0" smtClean="0">
                <a:hlinkClick r:id="rId4"/>
              </a:rPr>
              <a:t>www.tubechop.com/watch/734446</a:t>
            </a:r>
            <a:r>
              <a:rPr lang="en-US" sz="1900" dirty="0" smtClean="0"/>
              <a:t> </a:t>
            </a:r>
            <a:endParaRPr lang="en-US" sz="1900" dirty="0"/>
          </a:p>
          <a:p>
            <a:pPr marL="0" indent="0">
              <a:buNone/>
            </a:pPr>
            <a:r>
              <a:rPr lang="en-US" sz="1900" dirty="0"/>
              <a:t>ATM Scam - </a:t>
            </a:r>
            <a:r>
              <a:rPr lang="en-US" sz="1900" dirty="0">
                <a:hlinkClick r:id="rId5"/>
              </a:rPr>
              <a:t>https://</a:t>
            </a:r>
            <a:r>
              <a:rPr lang="en-US" sz="1900" dirty="0" smtClean="0">
                <a:hlinkClick r:id="rId5"/>
              </a:rPr>
              <a:t>www.youtube.com/watch?v=m3qK46L2b_c</a:t>
            </a:r>
            <a:r>
              <a:rPr lang="en-US" sz="1900" dirty="0" smtClean="0"/>
              <a:t> </a:t>
            </a:r>
            <a:endParaRPr lang="en-US" sz="1900" dirty="0"/>
          </a:p>
          <a:p>
            <a:pPr marL="0" indent="0">
              <a:buNone/>
            </a:pPr>
            <a:r>
              <a:rPr lang="en-US" sz="1900" dirty="0" smtClean="0"/>
              <a:t>Installing Electrical Wiring </a:t>
            </a:r>
            <a:r>
              <a:rPr lang="en-US" sz="1900" dirty="0"/>
              <a:t>- </a:t>
            </a:r>
            <a:r>
              <a:rPr lang="en-US" sz="1900" dirty="0">
                <a:hlinkClick r:id="rId6"/>
              </a:rPr>
              <a:t>http://</a:t>
            </a:r>
            <a:r>
              <a:rPr lang="en-US" sz="1900" dirty="0" smtClean="0">
                <a:hlinkClick r:id="rId6"/>
              </a:rPr>
              <a:t>www.tubechop.com/watch/734456</a:t>
            </a:r>
            <a:r>
              <a:rPr lang="en-US" sz="1900" dirty="0" smtClean="0"/>
              <a:t>  </a:t>
            </a:r>
          </a:p>
          <a:p>
            <a:pPr marL="0" indent="0">
              <a:buNone/>
            </a:pPr>
            <a:r>
              <a:rPr lang="en-US" sz="1900" dirty="0" smtClean="0"/>
              <a:t>Installing Bee Hive </a:t>
            </a:r>
            <a:r>
              <a:rPr lang="en-US" sz="1900" dirty="0"/>
              <a:t>- </a:t>
            </a:r>
            <a:r>
              <a:rPr lang="en-US" sz="1900" dirty="0">
                <a:hlinkClick r:id="rId7"/>
              </a:rPr>
              <a:t>http://</a:t>
            </a:r>
            <a:r>
              <a:rPr lang="en-US" sz="1900" dirty="0" smtClean="0">
                <a:hlinkClick r:id="rId7"/>
              </a:rPr>
              <a:t>www.tubechop.com/watch/734467</a:t>
            </a:r>
            <a:r>
              <a:rPr lang="en-US" sz="1900" dirty="0" smtClean="0"/>
              <a:t> </a:t>
            </a:r>
          </a:p>
          <a:p>
            <a:pPr marL="0" indent="0">
              <a:buNone/>
            </a:pPr>
            <a:r>
              <a:rPr lang="en-US" sz="1900" dirty="0" smtClean="0"/>
              <a:t>Learn </a:t>
            </a:r>
            <a:r>
              <a:rPr lang="en-US" sz="1900" dirty="0"/>
              <a:t>the Guitar - </a:t>
            </a:r>
            <a:r>
              <a:rPr lang="en-US" sz="1900" dirty="0">
                <a:hlinkClick r:id="rId8"/>
              </a:rPr>
              <a:t>http://</a:t>
            </a:r>
            <a:r>
              <a:rPr lang="en-US" sz="1900" dirty="0" smtClean="0">
                <a:hlinkClick r:id="rId8"/>
              </a:rPr>
              <a:t>www.youtube.com/watch?v=6Obf278F_00</a:t>
            </a:r>
            <a:endParaRPr lang="en-US" sz="1900" dirty="0" smtClean="0"/>
          </a:p>
          <a:p>
            <a:pPr marL="0" indent="0">
              <a:buNone/>
            </a:pPr>
            <a:endParaRPr lang="en-US" sz="1900" dirty="0"/>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74</a:t>
            </a:fld>
            <a:endParaRPr lang="en-US"/>
          </a:p>
        </p:txBody>
      </p:sp>
    </p:spTree>
    <p:extLst>
      <p:ext uri="{BB962C8B-B14F-4D97-AF65-F5344CB8AC3E}">
        <p14:creationId xmlns:p14="http://schemas.microsoft.com/office/powerpoint/2010/main" val="347846282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74345"/>
            <a:ext cx="8077200" cy="5663089"/>
          </a:xfrm>
          <a:prstGeom prst="rect">
            <a:avLst/>
          </a:prstGeom>
        </p:spPr>
        <p:txBody>
          <a:bodyPr wrap="square">
            <a:spAutoFit/>
          </a:bodyPr>
          <a:lstStyle/>
          <a:p>
            <a:pPr lvl="0" algn="ctr"/>
            <a:r>
              <a:rPr lang="en-US" sz="2800" b="1" dirty="0"/>
              <a:t>YouTube</a:t>
            </a:r>
            <a:r>
              <a:rPr lang="en-US" sz="2800" b="1" dirty="0" smtClean="0"/>
              <a:t>:</a:t>
            </a:r>
          </a:p>
          <a:p>
            <a:pPr lvl="0" algn="ctr"/>
            <a:endParaRPr lang="en-US" sz="2800" b="1" dirty="0"/>
          </a:p>
          <a:p>
            <a:pPr lvl="1"/>
            <a:r>
              <a:rPr lang="en-US" dirty="0"/>
              <a:t>More content published to YouTube in a 60 day period than the three major U.S. television networks created in the past 60 years. 490 million unique users worldwide per month, who rack up an estimated 92 billion page views each month.</a:t>
            </a:r>
          </a:p>
          <a:p>
            <a:pPr lvl="1"/>
            <a:endParaRPr lang="en-US" dirty="0" smtClean="0"/>
          </a:p>
          <a:p>
            <a:pPr lvl="1"/>
            <a:r>
              <a:rPr lang="en-US" dirty="0" smtClean="0"/>
              <a:t>YouTube </a:t>
            </a:r>
            <a:r>
              <a:rPr lang="en-US" dirty="0"/>
              <a:t>is a phenomenal learning center. </a:t>
            </a:r>
            <a:r>
              <a:rPr lang="en-US" b="1" i="1" u="sng" dirty="0"/>
              <a:t>Carlton’s Prediction</a:t>
            </a:r>
            <a:r>
              <a:rPr lang="en-US" dirty="0"/>
              <a:t> – </a:t>
            </a:r>
            <a:r>
              <a:rPr lang="en-US" b="1" i="1" dirty="0"/>
              <a:t>YouTube University will be the world’s largest learning center within 5 to 10 years.</a:t>
            </a:r>
            <a:endParaRPr lang="en-US" dirty="0"/>
          </a:p>
          <a:p>
            <a:pPr lvl="1"/>
            <a:endParaRPr lang="en-US" u="sng" dirty="0" smtClean="0">
              <a:hlinkClick r:id=""/>
            </a:endParaRPr>
          </a:p>
          <a:p>
            <a:pPr lvl="1"/>
            <a:r>
              <a:rPr lang="en-US" u="sng" dirty="0" smtClean="0">
                <a:hlinkClick r:id=""/>
              </a:rPr>
              <a:t>www.tubechop.com</a:t>
            </a:r>
            <a:r>
              <a:rPr lang="en-US" dirty="0" smtClean="0"/>
              <a:t> </a:t>
            </a:r>
            <a:r>
              <a:rPr lang="en-US" dirty="0"/>
              <a:t>– Crop a portion from any YouTube video </a:t>
            </a:r>
          </a:p>
          <a:p>
            <a:pPr lvl="1"/>
            <a:endParaRPr lang="en-US" u="sng" dirty="0" smtClean="0">
              <a:hlinkClick r:id=""/>
            </a:endParaRPr>
          </a:p>
          <a:p>
            <a:pPr lvl="1"/>
            <a:r>
              <a:rPr lang="en-US" u="sng" dirty="0" smtClean="0">
                <a:hlinkClick r:id=""/>
              </a:rPr>
              <a:t>www.mixpod.com</a:t>
            </a:r>
            <a:r>
              <a:rPr lang="en-US" dirty="0" smtClean="0"/>
              <a:t> </a:t>
            </a:r>
            <a:r>
              <a:rPr lang="en-US" dirty="0"/>
              <a:t>– Combine cropped portions of YouTube clips</a:t>
            </a:r>
          </a:p>
          <a:p>
            <a:pPr lvl="1"/>
            <a:endParaRPr lang="en-US" u="sng" dirty="0" smtClean="0">
              <a:hlinkClick r:id=""/>
            </a:endParaRPr>
          </a:p>
          <a:p>
            <a:pPr lvl="1"/>
            <a:r>
              <a:rPr lang="en-US" u="sng" dirty="0" smtClean="0">
                <a:hlinkClick r:id=""/>
              </a:rPr>
              <a:t>www.vixey.com</a:t>
            </a:r>
            <a:r>
              <a:rPr lang="en-US" dirty="0" smtClean="0"/>
              <a:t> </a:t>
            </a:r>
            <a:r>
              <a:rPr lang="en-US" dirty="0"/>
              <a:t>– Convert YouTube clips to self-running MP4s on your computer</a:t>
            </a:r>
          </a:p>
          <a:p>
            <a:pPr lvl="1"/>
            <a:endParaRPr lang="en-US" dirty="0" smtClean="0"/>
          </a:p>
          <a:p>
            <a:pPr lvl="1"/>
            <a:r>
              <a:rPr lang="en-US" dirty="0" smtClean="0"/>
              <a:t>Uploading </a:t>
            </a:r>
            <a:r>
              <a:rPr lang="en-US" dirty="0"/>
              <a:t>to YouTube is Easy (quick demonstration)</a:t>
            </a:r>
          </a:p>
          <a:p>
            <a:endParaRPr lang="en-US" dirty="0" smtClean="0"/>
          </a:p>
          <a:p>
            <a:r>
              <a:rPr lang="en-US" dirty="0" smtClean="0"/>
              <a:t>         Embedding </a:t>
            </a:r>
            <a:r>
              <a:rPr lang="en-US" dirty="0"/>
              <a:t>Code (Bandwidth and Codecs come from YouTube web site)</a:t>
            </a:r>
          </a:p>
        </p:txBody>
      </p:sp>
      <p:sp>
        <p:nvSpPr>
          <p:cNvPr id="4" name="Footer Placeholder 3"/>
          <p:cNvSpPr>
            <a:spLocks noGrp="1"/>
          </p:cNvSpPr>
          <p:nvPr>
            <p:ph type="ftr" sz="quarter" idx="11"/>
          </p:nvPr>
        </p:nvSpPr>
        <p:spPr/>
        <p:txBody>
          <a:bodyPr/>
          <a:lstStyle/>
          <a:p>
            <a:r>
              <a:rPr lang="en-US" smtClean="0"/>
              <a:t>www.carltoncollins.com</a:t>
            </a:r>
            <a:endParaRPr lang="en-US"/>
          </a:p>
        </p:txBody>
      </p:sp>
      <p:sp>
        <p:nvSpPr>
          <p:cNvPr id="5" name="Slide Number Placeholder 4"/>
          <p:cNvSpPr>
            <a:spLocks noGrp="1"/>
          </p:cNvSpPr>
          <p:nvPr>
            <p:ph type="sldNum" sz="quarter" idx="12"/>
          </p:nvPr>
        </p:nvSpPr>
        <p:spPr/>
        <p:txBody>
          <a:bodyPr/>
          <a:lstStyle/>
          <a:p>
            <a:fld id="{463BBF2B-7F9E-466F-AE26-05E17D7D3C7F}" type="slidenum">
              <a:rPr lang="en-US" smtClean="0"/>
              <a:t>75</a:t>
            </a:fld>
            <a:endParaRPr lang="en-US"/>
          </a:p>
        </p:txBody>
      </p:sp>
    </p:spTree>
    <p:extLst>
      <p:ext uri="{BB962C8B-B14F-4D97-AF65-F5344CB8AC3E}">
        <p14:creationId xmlns:p14="http://schemas.microsoft.com/office/powerpoint/2010/main" val="412301950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76</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Ted Talks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4800" y="2787650"/>
            <a:ext cx="3454400" cy="3454400"/>
          </a:xfrm>
          <a:prstGeom prst="rect">
            <a:avLst/>
          </a:prstGeom>
        </p:spPr>
      </p:pic>
    </p:spTree>
    <p:extLst>
      <p:ext uri="{BB962C8B-B14F-4D97-AF65-F5344CB8AC3E}">
        <p14:creationId xmlns:p14="http://schemas.microsoft.com/office/powerpoint/2010/main" val="15138996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Ted Talks</a:t>
            </a:r>
            <a:br>
              <a:rPr lang="en-US" dirty="0" smtClean="0"/>
            </a:br>
            <a:r>
              <a:rPr lang="en-US" sz="2000" dirty="0" smtClean="0"/>
              <a:t>Who is Ted and why does he talk so much?</a:t>
            </a:r>
            <a:endParaRPr lang="en-US" dirty="0"/>
          </a:p>
        </p:txBody>
      </p:sp>
      <p:sp>
        <p:nvSpPr>
          <p:cNvPr id="3" name="Content Placeholder 2"/>
          <p:cNvSpPr>
            <a:spLocks noGrp="1"/>
          </p:cNvSpPr>
          <p:nvPr>
            <p:ph idx="1"/>
          </p:nvPr>
        </p:nvSpPr>
        <p:spPr>
          <a:xfrm>
            <a:off x="457200" y="1830387"/>
            <a:ext cx="8229600" cy="4525963"/>
          </a:xfrm>
        </p:spPr>
        <p:txBody>
          <a:bodyPr>
            <a:normAutofit/>
          </a:bodyPr>
          <a:lstStyle/>
          <a:p>
            <a:pPr marL="0" indent="0">
              <a:buNone/>
            </a:pPr>
            <a:r>
              <a:rPr lang="en-US" sz="2000" dirty="0" smtClean="0"/>
              <a:t>TED = Technology, Entertainment &amp; Design</a:t>
            </a:r>
          </a:p>
          <a:p>
            <a:pPr marL="0" indent="0">
              <a:buNone/>
            </a:pPr>
            <a:endParaRPr lang="en-US" sz="2000" dirty="0" smtClean="0"/>
          </a:p>
          <a:p>
            <a:pPr marL="0" indent="0">
              <a:buNone/>
            </a:pPr>
            <a:r>
              <a:rPr lang="en-US" sz="2000" dirty="0" smtClean="0"/>
              <a:t>Average 6 to 12 minutes, not professional speakers</a:t>
            </a:r>
          </a:p>
          <a:p>
            <a:pPr marL="0" indent="0">
              <a:buNone/>
            </a:pPr>
            <a:endParaRPr lang="en-US" sz="2000" dirty="0" smtClean="0"/>
          </a:p>
          <a:p>
            <a:pPr marL="0" indent="0">
              <a:buNone/>
            </a:pPr>
            <a:r>
              <a:rPr lang="en-US" sz="2000" dirty="0" smtClean="0"/>
              <a:t>Creativity - </a:t>
            </a:r>
            <a:r>
              <a:rPr lang="en-US" sz="2000" dirty="0" smtClean="0">
                <a:hlinkClick r:id="rId3"/>
              </a:rPr>
              <a:t>http</a:t>
            </a:r>
            <a:r>
              <a:rPr lang="en-US" sz="2000" dirty="0">
                <a:hlinkClick r:id="rId3"/>
              </a:rPr>
              <a:t>://</a:t>
            </a:r>
            <a:r>
              <a:rPr lang="en-US" sz="2000" dirty="0" smtClean="0">
                <a:hlinkClick r:id="rId3"/>
              </a:rPr>
              <a:t>www.tubechop.com/watch/733384</a:t>
            </a:r>
            <a:r>
              <a:rPr lang="en-US" sz="2000" dirty="0" smtClean="0"/>
              <a:t> </a:t>
            </a:r>
          </a:p>
          <a:p>
            <a:pPr marL="0" indent="0">
              <a:buNone/>
            </a:pPr>
            <a:endParaRPr lang="en-US" sz="2000" dirty="0"/>
          </a:p>
          <a:p>
            <a:pPr marL="0" indent="0">
              <a:buNone/>
            </a:pPr>
            <a:r>
              <a:rPr lang="en-US" sz="2000" dirty="0"/>
              <a:t>Best Thing - </a:t>
            </a:r>
            <a:r>
              <a:rPr lang="en-US" sz="2000" dirty="0">
                <a:hlinkClick r:id="rId4"/>
              </a:rPr>
              <a:t>http://</a:t>
            </a:r>
            <a:r>
              <a:rPr lang="en-US" sz="2000" dirty="0" smtClean="0">
                <a:hlinkClick r:id="rId4"/>
              </a:rPr>
              <a:t>www.tubechop.com/watch/733396</a:t>
            </a:r>
            <a:r>
              <a:rPr lang="en-US" sz="2000" dirty="0" smtClean="0"/>
              <a:t> </a:t>
            </a:r>
          </a:p>
          <a:p>
            <a:pPr marL="0" indent="0">
              <a:buNone/>
            </a:pPr>
            <a:endParaRPr lang="en-US" sz="2000" dirty="0"/>
          </a:p>
          <a:p>
            <a:pPr marL="0" indent="0">
              <a:buNone/>
            </a:pPr>
            <a:r>
              <a:rPr lang="en-US" sz="2000" dirty="0" err="1"/>
              <a:t>Sugata</a:t>
            </a:r>
            <a:r>
              <a:rPr lang="en-US" sz="2000" dirty="0"/>
              <a:t> </a:t>
            </a:r>
            <a:r>
              <a:rPr lang="en-US" sz="2000" dirty="0" err="1"/>
              <a:t>Mitra</a:t>
            </a:r>
            <a:r>
              <a:rPr lang="en-US" sz="2000" dirty="0"/>
              <a:t> shows how kids teach themselves </a:t>
            </a:r>
            <a:r>
              <a:rPr lang="en-US" sz="2000" dirty="0" smtClean="0"/>
              <a:t>- </a:t>
            </a:r>
            <a:r>
              <a:rPr lang="en-US" sz="1800" dirty="0" smtClean="0">
                <a:hlinkClick r:id="rId5"/>
              </a:rPr>
              <a:t>http</a:t>
            </a:r>
            <a:r>
              <a:rPr lang="en-US" sz="1800" dirty="0">
                <a:hlinkClick r:id="rId5"/>
              </a:rPr>
              <a:t>://</a:t>
            </a:r>
            <a:r>
              <a:rPr lang="en-US" sz="1800" dirty="0" smtClean="0">
                <a:hlinkClick r:id="rId5"/>
              </a:rPr>
              <a:t>www.ted.com/talks/sugata_mitra_shows_how_kids_teach_themselves.html</a:t>
            </a:r>
            <a:r>
              <a:rPr lang="en-US" sz="1800" dirty="0" smtClean="0"/>
              <a:t> </a:t>
            </a:r>
          </a:p>
          <a:p>
            <a:pPr marL="0" indent="0">
              <a:buNone/>
            </a:pPr>
            <a:r>
              <a:rPr lang="en-US" sz="1800" dirty="0" smtClean="0"/>
              <a:t>Start at 7:45, or 9:37</a:t>
            </a:r>
            <a:endParaRPr lang="en-US" sz="1800" dirty="0"/>
          </a:p>
        </p:txBody>
      </p:sp>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28600"/>
            <a:ext cx="31527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1"/>
          </p:nvPr>
        </p:nvSpPr>
        <p:spPr/>
        <p:txBody>
          <a:bodyPr/>
          <a:lstStyle/>
          <a:p>
            <a:r>
              <a:rPr lang="en-US" smtClean="0"/>
              <a:t>www.carltoncollins.com</a:t>
            </a:r>
            <a:endParaRPr lang="en-US"/>
          </a:p>
        </p:txBody>
      </p:sp>
      <p:sp>
        <p:nvSpPr>
          <p:cNvPr id="7" name="Slide Number Placeholder 6"/>
          <p:cNvSpPr>
            <a:spLocks noGrp="1"/>
          </p:cNvSpPr>
          <p:nvPr>
            <p:ph type="sldNum" sz="quarter" idx="12"/>
          </p:nvPr>
        </p:nvSpPr>
        <p:spPr/>
        <p:txBody>
          <a:bodyPr/>
          <a:lstStyle/>
          <a:p>
            <a:fld id="{463BBF2B-7F9E-466F-AE26-05E17D7D3C7F}" type="slidenum">
              <a:rPr lang="en-US" smtClean="0"/>
              <a:t>77</a:t>
            </a:fld>
            <a:endParaRPr lang="en-US"/>
          </a:p>
        </p:txBody>
      </p:sp>
    </p:spTree>
    <p:extLst>
      <p:ext uri="{BB962C8B-B14F-4D97-AF65-F5344CB8AC3E}">
        <p14:creationId xmlns:p14="http://schemas.microsoft.com/office/powerpoint/2010/main" val="30856296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78</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Distance Learning</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3007489"/>
            <a:ext cx="3886200" cy="3238500"/>
          </a:xfrm>
          <a:prstGeom prst="rect">
            <a:avLst/>
          </a:prstGeom>
        </p:spPr>
      </p:pic>
    </p:spTree>
    <p:extLst>
      <p:ext uri="{BB962C8B-B14F-4D97-AF65-F5344CB8AC3E}">
        <p14:creationId xmlns:p14="http://schemas.microsoft.com/office/powerpoint/2010/main" val="276127109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Distance </a:t>
            </a:r>
            <a:r>
              <a:rPr lang="en-US" dirty="0"/>
              <a:t>L</a:t>
            </a:r>
            <a:r>
              <a:rPr lang="en-US" dirty="0" smtClean="0"/>
              <a:t>earning</a:t>
            </a:r>
            <a:endParaRPr lang="en-US" dirty="0"/>
          </a:p>
        </p:txBody>
      </p:sp>
      <p:sp>
        <p:nvSpPr>
          <p:cNvPr id="3" name="Content Placeholder 2"/>
          <p:cNvSpPr>
            <a:spLocks noGrp="1"/>
          </p:cNvSpPr>
          <p:nvPr>
            <p:ph idx="1"/>
          </p:nvPr>
        </p:nvSpPr>
        <p:spPr/>
        <p:txBody>
          <a:bodyPr/>
          <a:lstStyle/>
          <a:p>
            <a:r>
              <a:rPr lang="en-US" dirty="0" smtClean="0"/>
              <a:t>No admission, No Credits (Certificate)</a:t>
            </a:r>
          </a:p>
          <a:p>
            <a:r>
              <a:rPr lang="en-US" dirty="0" smtClean="0">
                <a:hlinkClick r:id="rId3"/>
              </a:rPr>
              <a:t>Harvard </a:t>
            </a:r>
            <a:r>
              <a:rPr lang="en-US" dirty="0" smtClean="0"/>
              <a:t>&amp; MIT (</a:t>
            </a:r>
            <a:r>
              <a:rPr lang="en-US" dirty="0" err="1" smtClean="0"/>
              <a:t>EdX</a:t>
            </a:r>
            <a:r>
              <a:rPr lang="en-US" dirty="0" smtClean="0"/>
              <a:t>) </a:t>
            </a:r>
            <a:r>
              <a:rPr lang="en-US" sz="1100" dirty="0" smtClean="0"/>
              <a:t>150,000 from 160 countries in 2011</a:t>
            </a:r>
          </a:p>
          <a:p>
            <a:r>
              <a:rPr lang="en-US" sz="1100" dirty="0">
                <a:hlinkClick r:id="rId4"/>
              </a:rPr>
              <a:t>F</a:t>
            </a:r>
            <a:r>
              <a:rPr lang="en-US" sz="1100" dirty="0" smtClean="0">
                <a:hlinkClick r:id="rId4"/>
              </a:rPr>
              <a:t>athom </a:t>
            </a:r>
            <a:r>
              <a:rPr lang="en-US" sz="1100" dirty="0" smtClean="0"/>
              <a:t>(2000 Columbia &amp; Michigan); All Learn (2003 Yale, Princeton and Stanford)</a:t>
            </a:r>
            <a:endParaRPr lang="en-US" dirty="0" smtClean="0"/>
          </a:p>
          <a:p>
            <a:r>
              <a:rPr lang="en-US" dirty="0" smtClean="0"/>
              <a:t>Remote Access Tools for Remote Training</a:t>
            </a:r>
          </a:p>
          <a:p>
            <a:pPr lvl="1"/>
            <a:r>
              <a:rPr lang="en-US" dirty="0" smtClean="0"/>
              <a:t>Skype</a:t>
            </a:r>
          </a:p>
          <a:p>
            <a:pPr lvl="1"/>
            <a:endParaRPr lang="en-US" dirty="0"/>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9107" y="3886200"/>
            <a:ext cx="3457575" cy="19990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79</a:t>
            </a:fld>
            <a:endParaRPr lang="en-US"/>
          </a:p>
        </p:txBody>
      </p:sp>
    </p:spTree>
    <p:extLst>
      <p:ext uri="{BB962C8B-B14F-4D97-AF65-F5344CB8AC3E}">
        <p14:creationId xmlns:p14="http://schemas.microsoft.com/office/powerpoint/2010/main" val="2252207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8</a:t>
            </a:fld>
            <a:endParaRPr lang="en-US" dirty="0"/>
          </a:p>
        </p:txBody>
      </p:sp>
      <p:pic>
        <p:nvPicPr>
          <p:cNvPr id="4" name="Picture 3"/>
          <p:cNvPicPr>
            <a:picLocks noChangeAspect="1"/>
          </p:cNvPicPr>
          <p:nvPr/>
        </p:nvPicPr>
        <p:blipFill>
          <a:blip r:embed="rId2"/>
          <a:stretch>
            <a:fillRect/>
          </a:stretch>
        </p:blipFill>
        <p:spPr>
          <a:xfrm>
            <a:off x="1676400" y="609600"/>
            <a:ext cx="5486400" cy="5465406"/>
          </a:xfrm>
          <a:prstGeom prst="rect">
            <a:avLst/>
          </a:prstGeom>
        </p:spPr>
      </p:pic>
    </p:spTree>
    <p:extLst>
      <p:ext uri="{BB962C8B-B14F-4D97-AF65-F5344CB8AC3E}">
        <p14:creationId xmlns:p14="http://schemas.microsoft.com/office/powerpoint/2010/main" val="21883057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80</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500 Pages of Tips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3700126"/>
            <a:ext cx="1638300" cy="2200948"/>
          </a:xfrm>
          <a:prstGeom prst="rect">
            <a:avLst/>
          </a:prstGeom>
        </p:spPr>
      </p:pic>
    </p:spTree>
    <p:extLst>
      <p:ext uri="{BB962C8B-B14F-4D97-AF65-F5344CB8AC3E}">
        <p14:creationId xmlns:p14="http://schemas.microsoft.com/office/powerpoint/2010/main" val="42281992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Carlton’s JofA Articles</a:t>
            </a:r>
            <a:endParaRPr lang="en-US" dirty="0"/>
          </a:p>
        </p:txBody>
      </p:sp>
      <p:sp>
        <p:nvSpPr>
          <p:cNvPr id="3" name="Content Placeholder 2"/>
          <p:cNvSpPr>
            <a:spLocks noGrp="1"/>
          </p:cNvSpPr>
          <p:nvPr>
            <p:ph idx="1"/>
          </p:nvPr>
        </p:nvSpPr>
        <p:spPr/>
        <p:txBody>
          <a:bodyPr/>
          <a:lstStyle/>
          <a:p>
            <a:r>
              <a:rPr lang="en-US" dirty="0" smtClean="0">
                <a:hlinkClick r:id="rId3"/>
              </a:rPr>
              <a:t>www.CarltonCollins.com</a:t>
            </a:r>
            <a:endParaRPr lang="en-US" dirty="0" smtClean="0"/>
          </a:p>
          <a:p>
            <a:endParaRPr lang="en-US" dirty="0"/>
          </a:p>
        </p:txBody>
      </p:sp>
      <p:pic>
        <p:nvPicPr>
          <p:cNvPr id="614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286000"/>
            <a:ext cx="6459223" cy="426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81</a:t>
            </a:fld>
            <a:endParaRPr lang="en-US"/>
          </a:p>
        </p:txBody>
      </p:sp>
    </p:spTree>
    <p:extLst>
      <p:ext uri="{BB962C8B-B14F-4D97-AF65-F5344CB8AC3E}">
        <p14:creationId xmlns:p14="http://schemas.microsoft.com/office/powerpoint/2010/main" val="383770753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5029200"/>
          </a:xfrm>
        </p:spPr>
        <p:txBody>
          <a:bodyPr anchor="t">
            <a:normAutofit fontScale="90000"/>
          </a:bodyPr>
          <a:lstStyle/>
          <a:p>
            <a:pPr algn="l">
              <a:lnSpc>
                <a:spcPct val="150000"/>
              </a:lnSpc>
            </a:pPr>
            <a:r>
              <a:rPr lang="en-US" sz="2800" b="1" dirty="0" smtClean="0"/>
              <a:t>1. </a:t>
            </a:r>
            <a:r>
              <a:rPr lang="en-US" sz="2800" b="1" i="1" dirty="0">
                <a:solidFill>
                  <a:srgbClr val="FF0000"/>
                </a:solidFill>
              </a:rPr>
              <a:t>Soon to be </a:t>
            </a:r>
            <a:r>
              <a:rPr lang="en-US" sz="2800" b="1" i="1" dirty="0" smtClean="0">
                <a:solidFill>
                  <a:srgbClr val="FF0000"/>
                </a:solidFill>
              </a:rPr>
              <a:t>obsolete </a:t>
            </a:r>
            <a:r>
              <a:rPr lang="en-US" sz="2800" b="1" i="1" dirty="0">
                <a:solidFill>
                  <a:srgbClr val="FF0000"/>
                </a:solidFill>
              </a:rPr>
              <a:t>due to </a:t>
            </a:r>
            <a:r>
              <a:rPr lang="en-US" sz="2800" b="1" i="1" dirty="0" smtClean="0">
                <a:solidFill>
                  <a:srgbClr val="FF0000"/>
                </a:solidFill>
              </a:rPr>
              <a:t>ultrabooks?</a:t>
            </a:r>
            <a:r>
              <a:rPr lang="en-US" sz="2800" b="1" i="1" dirty="0">
                <a:solidFill>
                  <a:srgbClr val="FF0000"/>
                </a:solidFill>
              </a:rPr>
              <a:t/>
            </a:r>
            <a:br>
              <a:rPr lang="en-US" sz="2800" b="1" i="1" dirty="0">
                <a:solidFill>
                  <a:srgbClr val="FF0000"/>
                </a:solidFill>
              </a:rPr>
            </a:br>
            <a:r>
              <a:rPr lang="en-US" sz="2800" b="1" dirty="0" smtClean="0"/>
              <a:t>2. 2001 - Microsoft introduced first tablet</a:t>
            </a:r>
            <a:br>
              <a:rPr lang="en-US" sz="2800" b="1" dirty="0" smtClean="0"/>
            </a:br>
            <a:r>
              <a:rPr lang="en-US" sz="2800" b="1" dirty="0"/>
              <a:t>	</a:t>
            </a:r>
            <a:r>
              <a:rPr lang="en-US" sz="2800" b="1" dirty="0" smtClean="0"/>
              <a:t>Laptop with touchscreen</a:t>
            </a:r>
            <a:br>
              <a:rPr lang="en-US" sz="2800" b="1" dirty="0" smtClean="0"/>
            </a:br>
            <a:r>
              <a:rPr lang="en-US" sz="2800" b="1" dirty="0" smtClean="0"/>
              <a:t>	Still had to boot up</a:t>
            </a:r>
            <a:br>
              <a:rPr lang="en-US" sz="2800" b="1" dirty="0" smtClean="0"/>
            </a:br>
            <a:r>
              <a:rPr lang="en-US" sz="2800" b="1" dirty="0" smtClean="0"/>
              <a:t>3. Jan 2010 – Apple iPad</a:t>
            </a:r>
            <a:br>
              <a:rPr lang="en-US" sz="2800" b="1" dirty="0" smtClean="0"/>
            </a:br>
            <a:r>
              <a:rPr lang="en-US" sz="2800" b="1" dirty="0"/>
              <a:t>	</a:t>
            </a:r>
            <a:r>
              <a:rPr lang="en-US" sz="2800" b="1" dirty="0" smtClean="0"/>
              <a:t>Basically a big iPhone, without the phone</a:t>
            </a:r>
            <a:br>
              <a:rPr lang="en-US" sz="2800" b="1" dirty="0" smtClean="0"/>
            </a:br>
            <a:r>
              <a:rPr lang="en-US" sz="2800" b="1" dirty="0" smtClean="0"/>
              <a:t>	Easier to read</a:t>
            </a:r>
            <a:br>
              <a:rPr lang="en-US" sz="2800" b="1" dirty="0" smtClean="0"/>
            </a:br>
            <a:r>
              <a:rPr lang="en-US" sz="2800" b="1" dirty="0" smtClean="0"/>
              <a:t>	No monthly subscriptions cost *</a:t>
            </a:r>
            <a:br>
              <a:rPr lang="en-US" sz="2800" b="1" dirty="0" smtClean="0"/>
            </a:br>
            <a:r>
              <a:rPr lang="en-US" sz="2800" b="1" dirty="0" smtClean="0"/>
              <a:t/>
            </a:r>
            <a:br>
              <a:rPr lang="en-US" sz="2800" b="1" dirty="0" smtClean="0"/>
            </a:br>
            <a:endParaRPr lang="en-US" sz="2800" b="1" dirty="0"/>
          </a:p>
        </p:txBody>
      </p:sp>
      <p:sp>
        <p:nvSpPr>
          <p:cNvPr id="3" name="Rectangle 2"/>
          <p:cNvSpPr/>
          <p:nvPr/>
        </p:nvSpPr>
        <p:spPr>
          <a:xfrm>
            <a:off x="0" y="409368"/>
            <a:ext cx="9144000" cy="830997"/>
          </a:xfrm>
          <a:prstGeom prst="rect">
            <a:avLst/>
          </a:prstGeom>
        </p:spPr>
        <p:txBody>
          <a:bodyPr wrap="square">
            <a:spAutoFit/>
          </a:bodyPr>
          <a:lstStyle/>
          <a:p>
            <a:pPr algn="ctr"/>
            <a:r>
              <a:rPr lang="en-US" sz="4800" b="1" dirty="0" smtClean="0"/>
              <a:t>Tablets</a:t>
            </a:r>
            <a:endParaRPr lang="en-US" sz="4800" dirty="0"/>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82</a:t>
            </a:fld>
            <a:endParaRPr lang="en-US"/>
          </a:p>
        </p:txBody>
      </p:sp>
    </p:spTree>
    <p:extLst>
      <p:ext uri="{BB962C8B-B14F-4D97-AF65-F5344CB8AC3E}">
        <p14:creationId xmlns:p14="http://schemas.microsoft.com/office/powerpoint/2010/main" val="383144096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09368"/>
            <a:ext cx="9144000" cy="830997"/>
          </a:xfrm>
          <a:prstGeom prst="rect">
            <a:avLst/>
          </a:prstGeom>
        </p:spPr>
        <p:txBody>
          <a:bodyPr wrap="square">
            <a:spAutoFit/>
          </a:bodyPr>
          <a:lstStyle/>
          <a:p>
            <a:pPr algn="ctr"/>
            <a:r>
              <a:rPr lang="en-US" sz="4800" b="1" dirty="0" smtClean="0"/>
              <a:t>Tablets</a:t>
            </a:r>
            <a:endParaRPr lang="en-US" sz="4800" dirty="0"/>
          </a:p>
        </p:txBody>
      </p:sp>
      <p:sp>
        <p:nvSpPr>
          <p:cNvPr id="2" name="Rectangle 1"/>
          <p:cNvSpPr/>
          <p:nvPr/>
        </p:nvSpPr>
        <p:spPr>
          <a:xfrm>
            <a:off x="2729188" y="1240365"/>
            <a:ext cx="3738524" cy="369332"/>
          </a:xfrm>
          <a:prstGeom prst="rect">
            <a:avLst/>
          </a:prstGeom>
        </p:spPr>
        <p:txBody>
          <a:bodyPr wrap="none">
            <a:spAutoFit/>
          </a:bodyPr>
          <a:lstStyle/>
          <a:p>
            <a:r>
              <a:rPr lang="en-US" dirty="0">
                <a:hlinkClick r:id="rId3"/>
              </a:rPr>
              <a:t>http://www.tabletpccomparison.net</a:t>
            </a:r>
            <a:r>
              <a:rPr lang="en-US" dirty="0" smtClean="0">
                <a:hlinkClick r:id="rId3"/>
              </a:rPr>
              <a:t>/</a:t>
            </a:r>
            <a:r>
              <a:rPr lang="en-US" dirty="0" smtClean="0"/>
              <a:t> </a:t>
            </a:r>
            <a:endParaRPr lang="en-US" dirty="0"/>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752600"/>
            <a:ext cx="192293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680672"/>
            <a:ext cx="5757785" cy="4919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000" y="1425031"/>
            <a:ext cx="1922930" cy="400110"/>
          </a:xfrm>
          <a:prstGeom prst="rect">
            <a:avLst/>
          </a:prstGeom>
          <a:noFill/>
        </p:spPr>
        <p:txBody>
          <a:bodyPr wrap="square" rtlCol="0">
            <a:spAutoFit/>
          </a:bodyPr>
          <a:lstStyle/>
          <a:p>
            <a:pPr algn="ctr"/>
            <a:r>
              <a:rPr lang="en-US" sz="2000" b="1" dirty="0" smtClean="0"/>
              <a:t>Brands</a:t>
            </a:r>
            <a:endParaRPr lang="en-US" sz="2000" b="1" dirty="0"/>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83</a:t>
            </a:fld>
            <a:endParaRPr lang="en-US"/>
          </a:p>
        </p:txBody>
      </p:sp>
    </p:spTree>
    <p:extLst>
      <p:ext uri="{BB962C8B-B14F-4D97-AF65-F5344CB8AC3E}">
        <p14:creationId xmlns:p14="http://schemas.microsoft.com/office/powerpoint/2010/main" val="368714115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8772"/>
            <a:ext cx="3962400" cy="5029200"/>
          </a:xfrm>
        </p:spPr>
        <p:txBody>
          <a:bodyPr anchor="t">
            <a:normAutofit fontScale="90000"/>
          </a:bodyPr>
          <a:lstStyle/>
          <a:p>
            <a:pPr algn="l">
              <a:lnSpc>
                <a:spcPct val="150000"/>
              </a:lnSpc>
            </a:pPr>
            <a:r>
              <a:rPr lang="en-US" sz="2700" b="1" dirty="0" smtClean="0"/>
              <a:t>1. Safari Browser</a:t>
            </a:r>
            <a:br>
              <a:rPr lang="en-US" sz="2700" b="1" dirty="0" smtClean="0"/>
            </a:br>
            <a:r>
              <a:rPr lang="en-US" sz="2700" b="1" dirty="0" smtClean="0"/>
              <a:t>2. Keyboard</a:t>
            </a:r>
            <a:br>
              <a:rPr lang="en-US" sz="2700" b="1" dirty="0" smtClean="0"/>
            </a:br>
            <a:r>
              <a:rPr lang="en-US" sz="2700" b="1" dirty="0" smtClean="0"/>
              <a:t>3. Camera</a:t>
            </a:r>
            <a:br>
              <a:rPr lang="en-US" sz="2700" b="1" dirty="0" smtClean="0"/>
            </a:br>
            <a:r>
              <a:rPr lang="en-US" sz="2700" b="1" dirty="0" smtClean="0"/>
              <a:t>4. Pictures (pinch, tap)</a:t>
            </a:r>
            <a:br>
              <a:rPr lang="en-US" sz="2700" b="1" dirty="0" smtClean="0"/>
            </a:br>
            <a:r>
              <a:rPr lang="en-US" sz="2700" b="1" dirty="0" smtClean="0"/>
              <a:t>5. </a:t>
            </a:r>
            <a:r>
              <a:rPr lang="en-US" sz="2700" b="1" dirty="0" err="1" smtClean="0"/>
              <a:t>Photobooth</a:t>
            </a:r>
            <a:r>
              <a:rPr lang="en-US" sz="2700" b="1" dirty="0" smtClean="0"/>
              <a:t/>
            </a:r>
            <a:br>
              <a:rPr lang="en-US" sz="2700" b="1" dirty="0" smtClean="0"/>
            </a:br>
            <a:r>
              <a:rPr lang="en-US" sz="2700" b="1" dirty="0" smtClean="0"/>
              <a:t>6. Video</a:t>
            </a:r>
            <a:br>
              <a:rPr lang="en-US" sz="2700" b="1" dirty="0" smtClean="0"/>
            </a:br>
            <a:r>
              <a:rPr lang="en-US" sz="2700" b="1" dirty="0" smtClean="0"/>
              <a:t>7. Notebook</a:t>
            </a:r>
            <a:br>
              <a:rPr lang="en-US" sz="2700" b="1" dirty="0" smtClean="0"/>
            </a:br>
            <a:r>
              <a:rPr lang="en-US" sz="2700" b="1" dirty="0" smtClean="0"/>
              <a:t>8. Maps (Peek behind)</a:t>
            </a:r>
            <a:r>
              <a:rPr lang="en-US" sz="2800" b="1" dirty="0" smtClean="0"/>
              <a:t/>
            </a:r>
            <a:br>
              <a:rPr lang="en-US" sz="2800" b="1" dirty="0" smtClean="0"/>
            </a:br>
            <a:r>
              <a:rPr lang="en-US" sz="2800" b="1" dirty="0" smtClean="0"/>
              <a:t/>
            </a:r>
            <a:br>
              <a:rPr lang="en-US" sz="2800" b="1" dirty="0" smtClean="0"/>
            </a:br>
            <a:r>
              <a:rPr lang="en-US" sz="2800" b="1" dirty="0" smtClean="0"/>
              <a:t/>
            </a:r>
            <a:br>
              <a:rPr lang="en-US" sz="2800" b="1" dirty="0" smtClean="0"/>
            </a:br>
            <a:endParaRPr lang="en-US" sz="2800" b="1" dirty="0"/>
          </a:p>
        </p:txBody>
      </p:sp>
      <p:sp>
        <p:nvSpPr>
          <p:cNvPr id="3" name="Rectangle 2"/>
          <p:cNvSpPr/>
          <p:nvPr/>
        </p:nvSpPr>
        <p:spPr>
          <a:xfrm>
            <a:off x="0" y="409368"/>
            <a:ext cx="9144000" cy="830997"/>
          </a:xfrm>
          <a:prstGeom prst="rect">
            <a:avLst/>
          </a:prstGeom>
        </p:spPr>
        <p:txBody>
          <a:bodyPr wrap="square">
            <a:spAutoFit/>
          </a:bodyPr>
          <a:lstStyle/>
          <a:p>
            <a:pPr algn="ctr"/>
            <a:r>
              <a:rPr lang="en-US" sz="4800" b="1" dirty="0" smtClean="0"/>
              <a:t>Tablet Demonstration</a:t>
            </a:r>
            <a:endParaRPr lang="en-US" sz="4800" dirty="0"/>
          </a:p>
        </p:txBody>
      </p:sp>
      <p:sp>
        <p:nvSpPr>
          <p:cNvPr id="4" name="Title 1"/>
          <p:cNvSpPr txBox="1">
            <a:spLocks/>
          </p:cNvSpPr>
          <p:nvPr/>
        </p:nvSpPr>
        <p:spPr>
          <a:xfrm>
            <a:off x="4800600" y="1447800"/>
            <a:ext cx="3962400" cy="4191000"/>
          </a:xfrm>
          <a:prstGeom prst="rect">
            <a:avLst/>
          </a:prstGeom>
        </p:spPr>
        <p:txBody>
          <a:bodyPr vert="horz" lIns="91440" tIns="45720" rIns="91440" bIns="45720" rtlCol="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US" sz="2400" b="1" dirty="0" smtClean="0"/>
              <a:t>9. YouTube</a:t>
            </a:r>
          </a:p>
          <a:p>
            <a:pPr algn="l">
              <a:lnSpc>
                <a:spcPct val="150000"/>
              </a:lnSpc>
            </a:pPr>
            <a:r>
              <a:rPr lang="en-US" sz="2400" b="1" dirty="0" smtClean="0"/>
              <a:t>10. GoToMyPC</a:t>
            </a:r>
          </a:p>
          <a:p>
            <a:pPr algn="l">
              <a:lnSpc>
                <a:spcPct val="150000"/>
              </a:lnSpc>
            </a:pPr>
            <a:r>
              <a:rPr lang="en-US" sz="2400" b="1" dirty="0" smtClean="0"/>
              <a:t>11. </a:t>
            </a:r>
            <a:r>
              <a:rPr lang="en-US" sz="2400" b="1" dirty="0" err="1" smtClean="0"/>
              <a:t>iBooks</a:t>
            </a:r>
            <a:endParaRPr lang="en-US" sz="2400" b="1" dirty="0" smtClean="0"/>
          </a:p>
          <a:p>
            <a:pPr algn="l">
              <a:lnSpc>
                <a:spcPct val="150000"/>
              </a:lnSpc>
            </a:pPr>
            <a:r>
              <a:rPr lang="en-US" sz="2400" b="1" dirty="0" smtClean="0"/>
              <a:t>12. Skype</a:t>
            </a:r>
          </a:p>
          <a:p>
            <a:pPr algn="l">
              <a:lnSpc>
                <a:spcPct val="150000"/>
              </a:lnSpc>
            </a:pPr>
            <a:r>
              <a:rPr lang="en-US" sz="2400" b="1" dirty="0" smtClean="0"/>
              <a:t>13. Angry Birds</a:t>
            </a:r>
          </a:p>
          <a:p>
            <a:pPr algn="l">
              <a:lnSpc>
                <a:spcPct val="150000"/>
              </a:lnSpc>
            </a:pPr>
            <a:r>
              <a:rPr lang="en-US" sz="2400" b="1" dirty="0" smtClean="0"/>
              <a:t>14. Fruit Ninja</a:t>
            </a:r>
          </a:p>
          <a:p>
            <a:pPr algn="l">
              <a:lnSpc>
                <a:spcPct val="150000"/>
              </a:lnSpc>
            </a:pPr>
            <a:r>
              <a:rPr lang="en-US" sz="2400" b="1" dirty="0" smtClean="0"/>
              <a:t>15. Apps</a:t>
            </a:r>
            <a:endParaRPr lang="en-US" sz="2400" b="1" dirty="0"/>
          </a:p>
        </p:txBody>
      </p:sp>
      <p:sp>
        <p:nvSpPr>
          <p:cNvPr id="6" name="Footer Placeholder 5"/>
          <p:cNvSpPr>
            <a:spLocks noGrp="1"/>
          </p:cNvSpPr>
          <p:nvPr>
            <p:ph type="ftr" sz="quarter" idx="11"/>
          </p:nvPr>
        </p:nvSpPr>
        <p:spPr/>
        <p:txBody>
          <a:bodyPr/>
          <a:lstStyle/>
          <a:p>
            <a:r>
              <a:rPr lang="en-US" smtClean="0"/>
              <a:t>www.carltoncollins.com</a:t>
            </a:r>
            <a:endParaRPr lang="en-US"/>
          </a:p>
        </p:txBody>
      </p:sp>
      <p:sp>
        <p:nvSpPr>
          <p:cNvPr id="7" name="Slide Number Placeholder 6"/>
          <p:cNvSpPr>
            <a:spLocks noGrp="1"/>
          </p:cNvSpPr>
          <p:nvPr>
            <p:ph type="sldNum" sz="quarter" idx="12"/>
          </p:nvPr>
        </p:nvSpPr>
        <p:spPr/>
        <p:txBody>
          <a:bodyPr/>
          <a:lstStyle/>
          <a:p>
            <a:fld id="{463BBF2B-7F9E-466F-AE26-05E17D7D3C7F}" type="slidenum">
              <a:rPr lang="en-US" smtClean="0"/>
              <a:t>84</a:t>
            </a:fld>
            <a:endParaRPr lang="en-US"/>
          </a:p>
        </p:txBody>
      </p:sp>
    </p:spTree>
    <p:extLst>
      <p:ext uri="{BB962C8B-B14F-4D97-AF65-F5344CB8AC3E}">
        <p14:creationId xmlns:p14="http://schemas.microsoft.com/office/powerpoint/2010/main" val="78308340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85</a:t>
            </a:fld>
            <a:endParaRPr lang="en-US"/>
          </a:p>
        </p:txBody>
      </p:sp>
      <p:sp>
        <p:nvSpPr>
          <p:cNvPr id="6" name="TextBox 5"/>
          <p:cNvSpPr txBox="1"/>
          <p:nvPr/>
        </p:nvSpPr>
        <p:spPr>
          <a:xfrm>
            <a:off x="0" y="0"/>
            <a:ext cx="9144000" cy="7109639"/>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High-End Computers</a:t>
            </a:r>
            <a:endParaRPr lang="en-US" sz="4000" b="1" dirty="0"/>
          </a:p>
          <a:p>
            <a:pPr algn="ctr"/>
            <a:endParaRPr lang="en-US" sz="4000" b="1" dirty="0" smtClean="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a:spLocks noChangeArrowheads="1"/>
          </p:cNvSpPr>
          <p:nvPr/>
        </p:nvSpPr>
        <p:spPr bwMode="auto">
          <a:xfrm>
            <a:off x="1447800" y="3429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4996804"/>
            <a:ext cx="1861195" cy="186119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195" y="4996804"/>
            <a:ext cx="2906035" cy="1886884"/>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4401" y="6019800"/>
            <a:ext cx="3527199" cy="832419"/>
          </a:xfrm>
          <a:prstGeom prst="rect">
            <a:avLst/>
          </a:prstGeom>
        </p:spPr>
      </p:pic>
    </p:spTree>
    <p:extLst>
      <p:ext uri="{BB962C8B-B14F-4D97-AF65-F5344CB8AC3E}">
        <p14:creationId xmlns:p14="http://schemas.microsoft.com/office/powerpoint/2010/main" val="228605253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86</a:t>
            </a:fld>
            <a:endParaRPr lang="en-US"/>
          </a:p>
        </p:txBody>
      </p:sp>
      <p:sp>
        <p:nvSpPr>
          <p:cNvPr id="4" name="Rectangle 3"/>
          <p:cNvSpPr/>
          <p:nvPr/>
        </p:nvSpPr>
        <p:spPr>
          <a:xfrm>
            <a:off x="304800" y="1447800"/>
            <a:ext cx="8382000" cy="4247317"/>
          </a:xfrm>
          <a:prstGeom prst="rect">
            <a:avLst/>
          </a:prstGeom>
        </p:spPr>
        <p:txBody>
          <a:bodyPr wrap="square">
            <a:spAutoFit/>
          </a:bodyPr>
          <a:lstStyle/>
          <a:p>
            <a:pPr algn="just"/>
            <a:r>
              <a:rPr lang="en-US" dirty="0">
                <a:ea typeface="Calibri" panose="020F0502020204030204" pitchFamily="34" charset="0"/>
                <a:cs typeface="Times New Roman" panose="02020603050405020304" pitchFamily="18" charset="0"/>
              </a:rPr>
              <a:t>Rain Computers of Ringwood, NJ (</a:t>
            </a:r>
            <a:r>
              <a:rPr lang="en-US" u="sng" dirty="0">
                <a:solidFill>
                  <a:srgbClr val="0000FF"/>
                </a:solidFill>
                <a:ea typeface="Calibri" panose="020F0502020204030204" pitchFamily="34" charset="0"/>
                <a:cs typeface="Times New Roman" panose="02020603050405020304" pitchFamily="18" charset="0"/>
                <a:hlinkClick r:id="rId2"/>
              </a:rPr>
              <a:t>raincomputers.com</a:t>
            </a:r>
            <a:r>
              <a:rPr lang="en-US" dirty="0">
                <a:ea typeface="Calibri" panose="020F0502020204030204" pitchFamily="34" charset="0"/>
                <a:cs typeface="Times New Roman" panose="02020603050405020304" pitchFamily="18" charset="0"/>
              </a:rPr>
              <a:t>) produces a liquid-cooled desktop computer equipped with up to sixteen i7 core processors (two i7 cores with 8 processors each), 20 MB of core cache, Tesla companion processor, up to 96 GBs of RAM, up to six 480 GB solid state hard drives (SSD), hyper-threading, Turbo Boost, running Windows 8 64-bit, with prices starting at $2,499. </a:t>
            </a:r>
          </a:p>
          <a:p>
            <a:pPr algn="just"/>
            <a:r>
              <a:rPr lang="en-US" dirty="0">
                <a:ea typeface="Calibri" panose="020F0502020204030204" pitchFamily="34" charset="0"/>
                <a:cs typeface="Times New Roman" panose="02020603050405020304" pitchFamily="18" charset="0"/>
              </a:rPr>
              <a:t> </a:t>
            </a:r>
          </a:p>
          <a:p>
            <a:pPr algn="just"/>
            <a:r>
              <a:rPr lang="en-US" dirty="0">
                <a:ea typeface="Calibri" panose="020F0502020204030204" pitchFamily="34" charset="0"/>
                <a:cs typeface="Times New Roman" panose="02020603050405020304" pitchFamily="18" charset="0"/>
              </a:rPr>
              <a:t>Rain also produces a laptop computer equipped with an i7 quad core processor, up to 32 GBs of RAM, dual 480 GB solid state hard drives (SSD), hyper-threading, turbo boost, running Windows 8 64-bit, priced starting at $1,299.</a:t>
            </a:r>
          </a:p>
          <a:p>
            <a:pPr algn="just"/>
            <a:r>
              <a:rPr lang="en-US" dirty="0">
                <a:ea typeface="Calibri" panose="020F0502020204030204" pitchFamily="34" charset="0"/>
                <a:cs typeface="Times New Roman" panose="02020603050405020304" pitchFamily="18" charset="0"/>
              </a:rPr>
              <a:t> </a:t>
            </a:r>
          </a:p>
          <a:p>
            <a:pPr algn="just"/>
            <a:r>
              <a:rPr lang="en-US" dirty="0">
                <a:ea typeface="Calibri" panose="020F0502020204030204" pitchFamily="34" charset="0"/>
                <a:cs typeface="Times New Roman" panose="02020603050405020304" pitchFamily="18" charset="0"/>
              </a:rPr>
              <a:t>Rain computers are primarily targeted towards the high-end audio-visual industry, but are well suited as high-end business computers. Other high performance desktop computer manufacturers include Alienware (</a:t>
            </a:r>
            <a:r>
              <a:rPr lang="en-US" u="sng" dirty="0">
                <a:solidFill>
                  <a:srgbClr val="0000FF"/>
                </a:solidFill>
                <a:ea typeface="Calibri" panose="020F0502020204030204" pitchFamily="34" charset="0"/>
                <a:cs typeface="Times New Roman" panose="02020603050405020304" pitchFamily="18" charset="0"/>
                <a:hlinkClick r:id="rId3"/>
              </a:rPr>
              <a:t>www.alienware.com</a:t>
            </a:r>
            <a:r>
              <a:rPr lang="en-US" dirty="0">
                <a:ea typeface="Calibri" panose="020F0502020204030204" pitchFamily="34" charset="0"/>
                <a:cs typeface="Times New Roman" panose="02020603050405020304" pitchFamily="18" charset="0"/>
              </a:rPr>
              <a:t>), targeted primarily towards the gaming industry; and Maingear (</a:t>
            </a:r>
            <a:r>
              <a:rPr lang="en-US" u="sng" dirty="0">
                <a:solidFill>
                  <a:srgbClr val="0000FF"/>
                </a:solidFill>
                <a:ea typeface="Calibri" panose="020F0502020204030204" pitchFamily="34" charset="0"/>
                <a:cs typeface="Times New Roman" panose="02020603050405020304" pitchFamily="18" charset="0"/>
                <a:hlinkClick r:id="rId4"/>
              </a:rPr>
              <a:t>www.maingear.com</a:t>
            </a:r>
            <a:r>
              <a:rPr lang="en-US" dirty="0">
                <a:ea typeface="Calibri" panose="020F0502020204030204" pitchFamily="34" charset="0"/>
                <a:cs typeface="Times New Roman" panose="02020603050405020304" pitchFamily="18" charset="0"/>
              </a:rPr>
              <a:t>), targeted primarily for business professionals.</a:t>
            </a:r>
            <a:endParaRPr lang="en-US"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990865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87</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Gestures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2" descr="http://cdn.iwastesomuchtime.com/111320121938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815807"/>
            <a:ext cx="4762500" cy="3150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60132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3"/>
              </a:rPr>
              <a:t>Gestures</a:t>
            </a:r>
            <a:endParaRPr lang="en-US" dirty="0"/>
          </a:p>
        </p:txBody>
      </p:sp>
      <p:sp>
        <p:nvSpPr>
          <p:cNvPr id="3" name="Content Placeholder 2"/>
          <p:cNvSpPr>
            <a:spLocks noGrp="1"/>
          </p:cNvSpPr>
          <p:nvPr>
            <p:ph idx="1"/>
          </p:nvPr>
        </p:nvSpPr>
        <p:spPr/>
        <p:txBody>
          <a:bodyPr>
            <a:normAutofit/>
          </a:bodyPr>
          <a:lstStyle/>
          <a:p>
            <a:pPr marL="0" indent="0" algn="just">
              <a:buNone/>
            </a:pPr>
            <a:r>
              <a:rPr lang="en-US" sz="1800" dirty="0" smtClean="0"/>
              <a:t>In this video, asks questions about using gestures “Why can’t we do the following?”</a:t>
            </a:r>
          </a:p>
          <a:p>
            <a:pPr marL="0" indent="0">
              <a:buNone/>
            </a:pPr>
            <a:endParaRPr lang="en-US" sz="1800" dirty="0"/>
          </a:p>
          <a:p>
            <a:pPr marL="0" indent="0">
              <a:buNone/>
            </a:pPr>
            <a:r>
              <a:rPr lang="en-US" sz="1800" dirty="0"/>
              <a:t>Control TV - </a:t>
            </a:r>
            <a:r>
              <a:rPr lang="en-US" sz="1800" dirty="0">
                <a:hlinkClick r:id="rId4"/>
              </a:rPr>
              <a:t>https://</a:t>
            </a:r>
            <a:r>
              <a:rPr lang="en-US" sz="1800" dirty="0" smtClean="0">
                <a:hlinkClick r:id="rId4"/>
              </a:rPr>
              <a:t>www.youtube.com/watch?v=lt60r3AwuV8</a:t>
            </a:r>
            <a:r>
              <a:rPr lang="en-US" sz="1800" dirty="0" smtClean="0"/>
              <a:t> </a:t>
            </a:r>
          </a:p>
          <a:p>
            <a:pPr marL="0" indent="0">
              <a:buNone/>
            </a:pPr>
            <a:endParaRPr lang="en-US" sz="1800" dirty="0"/>
          </a:p>
          <a:p>
            <a:pPr marL="0" indent="0">
              <a:buNone/>
            </a:pPr>
            <a:r>
              <a:rPr lang="en-US" sz="1800" dirty="0"/>
              <a:t>Wii Bowling - </a:t>
            </a:r>
            <a:r>
              <a:rPr lang="en-US" sz="1800" dirty="0">
                <a:hlinkClick r:id="rId5"/>
              </a:rPr>
              <a:t>https://</a:t>
            </a:r>
            <a:r>
              <a:rPr lang="en-US" sz="1800" dirty="0" smtClean="0">
                <a:hlinkClick r:id="rId5"/>
              </a:rPr>
              <a:t>www.youtube.com/watch?v=zwXX27U6WnI</a:t>
            </a:r>
            <a:r>
              <a:rPr lang="en-US" sz="1800" dirty="0" smtClean="0"/>
              <a:t> </a:t>
            </a:r>
          </a:p>
          <a:p>
            <a:pPr marL="0" indent="0">
              <a:buNone/>
            </a:pPr>
            <a:endParaRPr lang="en-US" sz="1800" dirty="0" smtClean="0"/>
          </a:p>
          <a:p>
            <a:pPr marL="0" indent="0">
              <a:buNone/>
            </a:pPr>
            <a:r>
              <a:rPr lang="en-US" sz="1800" dirty="0" smtClean="0"/>
              <a:t>Example of Gestures with a Smart Window:</a:t>
            </a:r>
          </a:p>
          <a:p>
            <a:pPr marL="0" indent="0">
              <a:buNone/>
            </a:pPr>
            <a:r>
              <a:rPr lang="en-US" sz="1800" dirty="0" smtClean="0"/>
              <a:t>Minority </a:t>
            </a:r>
            <a:r>
              <a:rPr lang="en-US" sz="1800" dirty="0"/>
              <a:t>Report - </a:t>
            </a:r>
            <a:r>
              <a:rPr lang="en-US" sz="1800" dirty="0">
                <a:hlinkClick r:id="rId6"/>
              </a:rPr>
              <a:t>http://</a:t>
            </a:r>
            <a:r>
              <a:rPr lang="en-US" sz="1800" dirty="0" smtClean="0">
                <a:hlinkClick r:id="rId6"/>
              </a:rPr>
              <a:t>www.tubechop.com/watch/734400</a:t>
            </a:r>
            <a:endParaRPr lang="en-US" sz="1800" dirty="0" smtClean="0"/>
          </a:p>
          <a:p>
            <a:pPr marL="0" indent="0">
              <a:buNone/>
            </a:pPr>
            <a:endParaRPr lang="en-US" sz="1800" dirty="0"/>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88</a:t>
            </a:fld>
            <a:endParaRPr lang="en-US"/>
          </a:p>
        </p:txBody>
      </p:sp>
    </p:spTree>
    <p:extLst>
      <p:ext uri="{BB962C8B-B14F-4D97-AF65-F5344CB8AC3E}">
        <p14:creationId xmlns:p14="http://schemas.microsoft.com/office/powerpoint/2010/main" val="189645870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89</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Robotics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349171"/>
            <a:ext cx="4572000" cy="2594429"/>
          </a:xfrm>
          <a:prstGeom prst="rect">
            <a:avLst/>
          </a:prstGeom>
        </p:spPr>
      </p:pic>
    </p:spTree>
    <p:extLst>
      <p:ext uri="{BB962C8B-B14F-4D97-AF65-F5344CB8AC3E}">
        <p14:creationId xmlns:p14="http://schemas.microsoft.com/office/powerpoint/2010/main" val="13428908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9</a:t>
            </a:fld>
            <a:endParaRPr lang="en-US" dirty="0"/>
          </a:p>
        </p:txBody>
      </p:sp>
      <p:pic>
        <p:nvPicPr>
          <p:cNvPr id="4" name="Picture 3"/>
          <p:cNvPicPr>
            <a:picLocks noChangeAspect="1"/>
          </p:cNvPicPr>
          <p:nvPr/>
        </p:nvPicPr>
        <p:blipFill>
          <a:blip r:embed="rId2"/>
          <a:stretch>
            <a:fillRect/>
          </a:stretch>
        </p:blipFill>
        <p:spPr>
          <a:xfrm>
            <a:off x="1828800" y="247413"/>
            <a:ext cx="5486400" cy="6469351"/>
          </a:xfrm>
          <a:prstGeom prst="rect">
            <a:avLst/>
          </a:prstGeom>
        </p:spPr>
      </p:pic>
    </p:spTree>
    <p:extLst>
      <p:ext uri="{BB962C8B-B14F-4D97-AF65-F5344CB8AC3E}">
        <p14:creationId xmlns:p14="http://schemas.microsoft.com/office/powerpoint/2010/main" val="13969514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3039"/>
          <a:stretch/>
        </p:blipFill>
        <p:spPr>
          <a:xfrm>
            <a:off x="228600" y="990600"/>
            <a:ext cx="8305800" cy="4065379"/>
          </a:xfrm>
          <a:prstGeom prst="rect">
            <a:avLst/>
          </a:prstGeom>
        </p:spPr>
      </p:pic>
      <p:sp>
        <p:nvSpPr>
          <p:cNvPr id="3" name="Rectangle 2"/>
          <p:cNvSpPr/>
          <p:nvPr/>
        </p:nvSpPr>
        <p:spPr>
          <a:xfrm>
            <a:off x="76200" y="4114800"/>
            <a:ext cx="3048000" cy="11430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362200" y="5715000"/>
            <a:ext cx="4329390" cy="369332"/>
          </a:xfrm>
          <a:prstGeom prst="rect">
            <a:avLst/>
          </a:prstGeom>
        </p:spPr>
        <p:txBody>
          <a:bodyPr wrap="none">
            <a:spAutoFit/>
          </a:bodyPr>
          <a:lstStyle/>
          <a:p>
            <a:r>
              <a:rPr lang="en-US" dirty="0">
                <a:hlinkClick r:id="rId3"/>
              </a:rPr>
              <a:t>http://</a:t>
            </a:r>
            <a:r>
              <a:rPr lang="en-US" dirty="0" smtClean="0">
                <a:hlinkClick r:id="rId3"/>
              </a:rPr>
              <a:t>www.tubechop.com/watch/1134209</a:t>
            </a:r>
            <a:r>
              <a:rPr lang="en-US" dirty="0" smtClean="0"/>
              <a:t> </a:t>
            </a:r>
            <a:endParaRPr lang="en-US" dirty="0"/>
          </a:p>
        </p:txBody>
      </p:sp>
    </p:spTree>
    <p:extLst>
      <p:ext uri="{BB962C8B-B14F-4D97-AF65-F5344CB8AC3E}">
        <p14:creationId xmlns:p14="http://schemas.microsoft.com/office/powerpoint/2010/main" val="299328379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91</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Paperless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3150465"/>
            <a:ext cx="4267200" cy="2844800"/>
          </a:xfrm>
          <a:prstGeom prst="rect">
            <a:avLst/>
          </a:prstGeom>
        </p:spPr>
      </p:pic>
    </p:spTree>
    <p:extLst>
      <p:ext uri="{BB962C8B-B14F-4D97-AF65-F5344CB8AC3E}">
        <p14:creationId xmlns:p14="http://schemas.microsoft.com/office/powerpoint/2010/main" val="129354455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descr="http://www.kofax.com/journal/wp-content/uploads/2009/04/gt_s80_ang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5731" y="2743200"/>
            <a:ext cx="3456227" cy="3866706"/>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228600"/>
            <a:ext cx="8382000" cy="3939540"/>
          </a:xfrm>
          <a:prstGeom prst="rect">
            <a:avLst/>
          </a:prstGeom>
          <a:noFill/>
        </p:spPr>
        <p:txBody>
          <a:bodyPr wrap="square" rtlCol="0">
            <a:spAutoFit/>
          </a:bodyPr>
          <a:lstStyle/>
          <a:p>
            <a:pPr algn="ctr"/>
            <a:r>
              <a:rPr lang="en-US" sz="4000" b="1" dirty="0" smtClean="0"/>
              <a:t>Paperless</a:t>
            </a:r>
          </a:p>
          <a:p>
            <a:pPr algn="ctr"/>
            <a:endParaRPr lang="en-US" sz="4000" b="1" dirty="0" smtClean="0"/>
          </a:p>
          <a:p>
            <a:pPr marL="457200" indent="-457200">
              <a:buFont typeface="Arial" pitchFamily="34" charset="0"/>
              <a:buChar char="•"/>
            </a:pPr>
            <a:r>
              <a:rPr lang="en-US" sz="2800" b="1" dirty="0" smtClean="0"/>
              <a:t>Few CPAs have regrets</a:t>
            </a:r>
          </a:p>
          <a:p>
            <a:pPr marL="457200" indent="-457200">
              <a:buFont typeface="Arial" pitchFamily="34" charset="0"/>
              <a:buChar char="•"/>
            </a:pPr>
            <a:r>
              <a:rPr lang="en-US" sz="2800" b="1" dirty="0" smtClean="0"/>
              <a:t>Large Scanner versus desktop scanners</a:t>
            </a:r>
          </a:p>
          <a:p>
            <a:pPr marL="457200" indent="-457200">
              <a:buFont typeface="Arial" pitchFamily="34" charset="0"/>
              <a:buChar char="•"/>
            </a:pPr>
            <a:r>
              <a:rPr lang="en-US" sz="2800" b="1" dirty="0" smtClean="0"/>
              <a:t>Sheet Feeder</a:t>
            </a:r>
          </a:p>
          <a:p>
            <a:pPr marL="457200" indent="-457200">
              <a:buFont typeface="Arial" pitchFamily="34" charset="0"/>
              <a:buChar char="•"/>
            </a:pPr>
            <a:r>
              <a:rPr lang="en-US" sz="2800" b="1" dirty="0" smtClean="0"/>
              <a:t>OCR File naming &amp; Keyword creation</a:t>
            </a:r>
            <a:endParaRPr lang="en-US" sz="4000" b="1" dirty="0" smtClean="0"/>
          </a:p>
          <a:p>
            <a:endParaRPr lang="en-US" sz="4000" b="1" dirty="0" smtClean="0"/>
          </a:p>
          <a:p>
            <a:endParaRPr lang="en-US" b="1" dirty="0"/>
          </a:p>
        </p:txBody>
      </p:sp>
      <p:sp>
        <p:nvSpPr>
          <p:cNvPr id="2" name="Footer Placeholder 1"/>
          <p:cNvSpPr>
            <a:spLocks noGrp="1"/>
          </p:cNvSpPr>
          <p:nvPr>
            <p:ph type="ftr" sz="quarter" idx="11"/>
          </p:nvPr>
        </p:nvSpPr>
        <p:spPr/>
        <p:txBody>
          <a:bodyPr/>
          <a:lstStyle/>
          <a:p>
            <a:r>
              <a:rPr lang="en-US" smtClean="0"/>
              <a:t>www.carltoncollins.com</a:t>
            </a:r>
            <a:endParaRPr lang="en-US"/>
          </a:p>
        </p:txBody>
      </p:sp>
      <p:sp>
        <p:nvSpPr>
          <p:cNvPr id="5" name="Slide Number Placeholder 4"/>
          <p:cNvSpPr>
            <a:spLocks noGrp="1"/>
          </p:cNvSpPr>
          <p:nvPr>
            <p:ph type="sldNum" sz="quarter" idx="12"/>
          </p:nvPr>
        </p:nvSpPr>
        <p:spPr/>
        <p:txBody>
          <a:bodyPr/>
          <a:lstStyle/>
          <a:p>
            <a:fld id="{463BBF2B-7F9E-466F-AE26-05E17D7D3C7F}" type="slidenum">
              <a:rPr lang="en-US" smtClean="0"/>
              <a:t>92</a:t>
            </a:fld>
            <a:endParaRPr lang="en-US"/>
          </a:p>
        </p:txBody>
      </p:sp>
    </p:spTree>
    <p:extLst>
      <p:ext uri="{BB962C8B-B14F-4D97-AF65-F5344CB8AC3E}">
        <p14:creationId xmlns:p14="http://schemas.microsoft.com/office/powerpoint/2010/main" val="104826538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2453640" y="334088"/>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Going Paperless</a:t>
            </a:r>
            <a:endParaRPr lang="en-US" sz="4800" b="1" dirty="0"/>
          </a:p>
        </p:txBody>
      </p:sp>
      <p:sp>
        <p:nvSpPr>
          <p:cNvPr id="12" name="TextBox 11"/>
          <p:cNvSpPr txBox="1"/>
          <p:nvPr/>
        </p:nvSpPr>
        <p:spPr>
          <a:xfrm>
            <a:off x="0" y="0"/>
            <a:ext cx="762000" cy="523220"/>
          </a:xfrm>
          <a:prstGeom prst="rect">
            <a:avLst/>
          </a:prstGeom>
          <a:noFill/>
        </p:spPr>
        <p:txBody>
          <a:bodyPr wrap="square" rtlCol="0">
            <a:spAutoFit/>
          </a:bodyPr>
          <a:lstStyle/>
          <a:p>
            <a:pPr algn="ctr"/>
            <a:r>
              <a:rPr lang="en-US" sz="2800" dirty="0" smtClean="0"/>
              <a:t>1</a:t>
            </a:r>
            <a:endParaRPr lang="en-US" dirty="0"/>
          </a:p>
        </p:txBody>
      </p:sp>
      <p:sp>
        <p:nvSpPr>
          <p:cNvPr id="5" name="Rectangle 1"/>
          <p:cNvSpPr>
            <a:spLocks noChangeArrowheads="1"/>
          </p:cNvSpPr>
          <p:nvPr/>
        </p:nvSpPr>
        <p:spPr bwMode="auto">
          <a:xfrm>
            <a:off x="152400" y="1132428"/>
            <a:ext cx="8762999"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rPr>
              <a:t>1. </a:t>
            </a:r>
            <a:r>
              <a:rPr kumimoji="0" lang="en-US" sz="900" b="1" i="1" u="none" strike="noStrike" cap="none" normalizeH="0" baseline="0" dirty="0" smtClean="0">
                <a:ln>
                  <a:noFill/>
                </a:ln>
                <a:solidFill>
                  <a:schemeClr val="tx1"/>
                </a:solidFill>
                <a:effectLst/>
              </a:rPr>
              <a:t>Scanners.</a:t>
            </a:r>
            <a:r>
              <a:rPr kumimoji="0" lang="en-US" sz="900" b="0" i="0" u="none" strike="noStrike" cap="none" normalizeH="0" baseline="0" dirty="0" smtClean="0">
                <a:ln>
                  <a:noFill/>
                </a:ln>
                <a:solidFill>
                  <a:schemeClr val="tx1"/>
                </a:solidFill>
                <a:effectLst/>
              </a:rPr>
              <a:t> Your first step should be to implement a document scanner policy, either a network-based scanner (such as a Fujitsu fi-6670 for $5,599.99) capable of scanning color and 14-column ledger paper for all to share, or personal scanners (such as the $304 Epson Workforce Pro GT-S50, which I use) for each employee’s desk. Some key features to look for are two-side, multipage scanning; a fast automatic sheet feeder (at least 12 pages per minute); scanning to the cloud; and automatic paper size detection, color detection, and cropping. You might also consider implementing a business card scanner (such as a </a:t>
            </a:r>
            <a:r>
              <a:rPr kumimoji="0" lang="en-US" sz="900" b="0" i="0" u="none" strike="noStrike" cap="none" normalizeH="0" baseline="0" dirty="0" err="1" smtClean="0">
                <a:ln>
                  <a:noFill/>
                </a:ln>
                <a:solidFill>
                  <a:schemeClr val="tx1"/>
                </a:solidFill>
                <a:effectLst/>
              </a:rPr>
              <a:t>Corex</a:t>
            </a:r>
            <a:r>
              <a:rPr kumimoji="0" lang="en-US" sz="900" b="0" i="0" u="none" strike="noStrike" cap="none" normalizeH="0" baseline="0" dirty="0" smtClean="0">
                <a:ln>
                  <a:noFill/>
                </a:ln>
                <a:solidFill>
                  <a:schemeClr val="tx1"/>
                </a:solidFill>
                <a:effectLst/>
              </a:rPr>
              <a:t> </a:t>
            </a:r>
            <a:r>
              <a:rPr kumimoji="0" lang="en-US" sz="900" b="0" i="0" u="none" strike="noStrike" cap="none" normalizeH="0" baseline="0" dirty="0" err="1" smtClean="0">
                <a:ln>
                  <a:noFill/>
                </a:ln>
                <a:solidFill>
                  <a:schemeClr val="tx1"/>
                </a:solidFill>
                <a:effectLst/>
              </a:rPr>
              <a:t>CardScan</a:t>
            </a:r>
            <a:r>
              <a:rPr kumimoji="0" lang="en-US" sz="900" b="0" i="0" u="none" strike="noStrike" cap="none" normalizeH="0" baseline="0" dirty="0" smtClean="0">
                <a:ln>
                  <a:noFill/>
                </a:ln>
                <a:solidFill>
                  <a:schemeClr val="tx1"/>
                </a:solidFill>
                <a:effectLst/>
              </a:rPr>
              <a:t> Executive for $225).</a:t>
            </a:r>
            <a:br>
              <a:rPr kumimoji="0" lang="en-US" sz="900" b="0" i="0" u="none" strike="noStrike" cap="none" normalizeH="0" baseline="0" dirty="0" smtClean="0">
                <a:ln>
                  <a:noFill/>
                </a:ln>
                <a:solidFill>
                  <a:schemeClr val="tx1"/>
                </a:solidFill>
                <a:effectLst/>
              </a:rPr>
            </a:br>
            <a:r>
              <a:rPr kumimoji="0" lang="en-US" sz="900" b="0" i="0" u="none" strike="noStrike" cap="none" normalizeH="0" baseline="0" dirty="0" smtClean="0">
                <a:ln>
                  <a:noFill/>
                </a:ln>
                <a:solidFill>
                  <a:schemeClr val="tx1"/>
                </a:solidFill>
                <a:effectLst/>
              </a:rPr>
              <a:t>2. </a:t>
            </a:r>
            <a:r>
              <a:rPr kumimoji="0" lang="en-US" sz="900" b="1" i="1" u="none" strike="noStrike" cap="none" normalizeH="0" baseline="0" dirty="0" smtClean="0">
                <a:ln>
                  <a:noFill/>
                </a:ln>
                <a:solidFill>
                  <a:schemeClr val="tx1"/>
                </a:solidFill>
                <a:effectLst/>
              </a:rPr>
              <a:t>Centralized data storage.</a:t>
            </a:r>
            <a:r>
              <a:rPr kumimoji="0" lang="en-US" sz="900" b="0" i="0" u="none" strike="noStrike" cap="none" normalizeH="0" baseline="0" dirty="0" smtClean="0">
                <a:ln>
                  <a:noFill/>
                </a:ln>
                <a:solidFill>
                  <a:schemeClr val="tx1"/>
                </a:solidFill>
                <a:effectLst/>
              </a:rPr>
              <a:t> To share scanned documents throughout your organization, you should either implement file server data storage or a cloud-based data storage solution (such as Microsoft SkyDrive, Google Drive, Amazon EC2, Dropbox, or SugarSync—which all offer at least 1 GB of free data storage with additional storage available for a monthly fee). Set up all authorized personnel as users, grant them the proper share and security permissions, and set scanners to automatically save files to your shared data location. For added protection, files containing client data should be password-protected using 128-bit encryption prior to uploading to a cloud-based drive.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rPr>
              <a:t>3. </a:t>
            </a:r>
            <a:r>
              <a:rPr kumimoji="0" lang="en-US" sz="900" b="1" i="1" u="none" strike="noStrike" cap="none" normalizeH="0" baseline="0" dirty="0" smtClean="0">
                <a:ln>
                  <a:noFill/>
                </a:ln>
                <a:solidFill>
                  <a:schemeClr val="tx1"/>
                </a:solidFill>
                <a:effectLst/>
              </a:rPr>
              <a:t>Indexed search tools.</a:t>
            </a:r>
            <a:r>
              <a:rPr kumimoji="0" lang="en-US" sz="900" b="0" i="0" u="none" strike="noStrike" cap="none" normalizeH="0" baseline="0" dirty="0" smtClean="0">
                <a:ln>
                  <a:noFill/>
                </a:ln>
                <a:solidFill>
                  <a:schemeClr val="tx1"/>
                </a:solidFill>
                <a:effectLst/>
              </a:rPr>
              <a:t> Implement an indexed searching tool (such as </a:t>
            </a:r>
            <a:r>
              <a:rPr kumimoji="0" lang="en-US" sz="900" b="1" i="0" u="none" strike="noStrike" cap="none" normalizeH="0" baseline="0" dirty="0" smtClean="0">
                <a:ln>
                  <a:noFill/>
                </a:ln>
                <a:solidFill>
                  <a:schemeClr val="tx1"/>
                </a:solidFill>
                <a:effectLst/>
              </a:rPr>
              <a:t>Fast Find</a:t>
            </a:r>
            <a:r>
              <a:rPr kumimoji="0" lang="en-US" sz="900" b="0" i="0" u="none" strike="noStrike" cap="none" normalizeH="0" baseline="0" dirty="0" smtClean="0">
                <a:ln>
                  <a:noFill/>
                </a:ln>
                <a:solidFill>
                  <a:schemeClr val="tx1"/>
                </a:solidFill>
                <a:effectLst/>
              </a:rPr>
              <a:t> included in Windows 8, 7, and Vista). Indexed tools index every word in each data file, including the file name and associated keywords, so users can locate files quickly. Indexed search tools use the same type of technology employed by Bing and Google to return nearly instant search results. Similar search tools include Copernic Desktop Search ($49.95), dtSearch Desktop ($199), Voidtools Everything (free), and X1 Professional Client ($49.95). </a:t>
            </a:r>
            <a:endParaRPr lang="en-US" sz="9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rPr>
              <a:t>4. </a:t>
            </a:r>
            <a:r>
              <a:rPr kumimoji="0" lang="en-US" sz="900" b="1" i="1" u="none" strike="noStrike" cap="none" normalizeH="0" baseline="0" dirty="0" smtClean="0">
                <a:ln>
                  <a:noFill/>
                </a:ln>
                <a:solidFill>
                  <a:schemeClr val="tx1"/>
                </a:solidFill>
                <a:effectLst/>
              </a:rPr>
              <a:t>Shredders.</a:t>
            </a:r>
            <a:r>
              <a:rPr kumimoji="0" lang="en-US" sz="900" b="0" i="0" u="none" strike="noStrike" cap="none" normalizeH="0" baseline="0" dirty="0" smtClean="0">
                <a:ln>
                  <a:noFill/>
                </a:ln>
                <a:solidFill>
                  <a:schemeClr val="tx1"/>
                </a:solidFill>
                <a:effectLst/>
              </a:rPr>
              <a:t> It is also a good idea to have a few shredders so paper documents can be properly discarded after scanning, or establish a collection box for centralized or professional shredding.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rPr>
              <a:t>5. </a:t>
            </a:r>
            <a:r>
              <a:rPr kumimoji="0" lang="en-US" sz="900" b="1" i="1" u="none" strike="noStrike" cap="none" normalizeH="0" baseline="0" dirty="0" smtClean="0">
                <a:ln>
                  <a:noFill/>
                </a:ln>
                <a:solidFill>
                  <a:schemeClr val="tx1"/>
                </a:solidFill>
                <a:effectLst/>
              </a:rPr>
              <a:t>Paperless fax.</a:t>
            </a:r>
            <a:r>
              <a:rPr kumimoji="0" lang="en-US" sz="900" b="0" i="0" u="none" strike="noStrike" cap="none" normalizeH="0" baseline="0" dirty="0" smtClean="0">
                <a:ln>
                  <a:noFill/>
                </a:ln>
                <a:solidFill>
                  <a:schemeClr val="tx1"/>
                </a:solidFill>
                <a:effectLst/>
              </a:rPr>
              <a:t> Implement an online fax solution that enables you to send and receive faxes via email. You can usually implement this type of faxing capability directly from your cloud storage solution for no additional charge (initially), or subscribe to specific online faxing solutions such as </a:t>
            </a:r>
            <a:r>
              <a:rPr kumimoji="0" lang="en-US" sz="900" b="0" i="0" u="none" strike="noStrike" cap="none" normalizeH="0" baseline="0" dirty="0" err="1" smtClean="0">
                <a:ln>
                  <a:noFill/>
                </a:ln>
                <a:solidFill>
                  <a:schemeClr val="tx1"/>
                </a:solidFill>
                <a:effectLst/>
              </a:rPr>
              <a:t>PATLive</a:t>
            </a:r>
            <a:r>
              <a:rPr kumimoji="0" lang="en-US" sz="900" b="0" i="0" u="none" strike="noStrike" cap="none" normalizeH="0" baseline="0" dirty="0" smtClean="0">
                <a:ln>
                  <a:noFill/>
                </a:ln>
                <a:solidFill>
                  <a:schemeClr val="tx1"/>
                </a:solidFill>
                <a:effectLst/>
              </a:rPr>
              <a:t> ($9.95 per month), MyFax ($10 per month), </a:t>
            </a:r>
            <a:r>
              <a:rPr kumimoji="0" lang="en-US" sz="900" b="0" i="0" u="none" strike="noStrike" cap="none" normalizeH="0" baseline="0" dirty="0" err="1" smtClean="0">
                <a:ln>
                  <a:noFill/>
                </a:ln>
                <a:solidFill>
                  <a:schemeClr val="tx1"/>
                </a:solidFill>
                <a:effectLst/>
              </a:rPr>
              <a:t>RapidFAX</a:t>
            </a:r>
            <a:r>
              <a:rPr kumimoji="0" lang="en-US" sz="900" b="0" i="0" u="none" strike="noStrike" cap="none" normalizeH="0" baseline="0" dirty="0" smtClean="0">
                <a:ln>
                  <a:noFill/>
                </a:ln>
                <a:solidFill>
                  <a:schemeClr val="tx1"/>
                </a:solidFill>
                <a:effectLst/>
              </a:rPr>
              <a:t> ($9.95 per month), or RingCentral ($19.99 per month).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rPr>
              <a:t>6. </a:t>
            </a:r>
            <a:r>
              <a:rPr kumimoji="0" lang="en-US" sz="900" b="1" i="1" u="none" strike="noStrike" cap="none" normalizeH="0" baseline="0" dirty="0" smtClean="0">
                <a:ln>
                  <a:noFill/>
                </a:ln>
                <a:solidFill>
                  <a:schemeClr val="tx1"/>
                </a:solidFill>
                <a:effectLst/>
              </a:rPr>
              <a:t>Paperless bill management.</a:t>
            </a:r>
            <a:r>
              <a:rPr kumimoji="0" lang="en-US" sz="900" b="0" i="0" u="none" strike="noStrike" cap="none" normalizeH="0" baseline="0" dirty="0" smtClean="0">
                <a:ln>
                  <a:noFill/>
                </a:ln>
                <a:solidFill>
                  <a:schemeClr val="tx1"/>
                </a:solidFill>
                <a:effectLst/>
              </a:rPr>
              <a:t> New services such as Manilla (free) can automatically collect and organize all of your bills. Thereafter, log in to see your bills summarized in one location, and if desired, you can set the system to remind you as bills come due. You can also use Manilla to collect and organize frequent flyer and rewards program statements. Similar services include PayTrust ($9.95 per month), Billeo (free), and MyCheckFree (free).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rPr>
              <a:t>7. </a:t>
            </a:r>
            <a:r>
              <a:rPr kumimoji="0" lang="en-US" sz="900" b="1" i="1" u="none" strike="noStrike" cap="none" normalizeH="0" baseline="0" dirty="0" smtClean="0">
                <a:ln>
                  <a:noFill/>
                </a:ln>
                <a:solidFill>
                  <a:schemeClr val="tx1"/>
                </a:solidFill>
                <a:effectLst/>
              </a:rPr>
              <a:t>Paperless expense reporting.</a:t>
            </a:r>
            <a:r>
              <a:rPr kumimoji="0" lang="en-US" sz="900" b="0" i="0" u="none" strike="noStrike" cap="none" normalizeH="0" baseline="0" dirty="0" smtClean="0">
                <a:ln>
                  <a:noFill/>
                </a:ln>
                <a:solidFill>
                  <a:schemeClr val="tx1"/>
                </a:solidFill>
                <a:effectLst/>
              </a:rPr>
              <a:t> Online expense reporting solutions such as Expensify (free) and Concur expense reporting ($8 per month) enable your employees to fill out expense reports online, including from their smartphones. Thereafter, electronic expense reports containing attached scanned or photographed images of supporting receipts can be submitted electronically. Expensify can even recognize and convert your scanned receipts and enter the data details for you. This approach eliminates paper and rekeying, improves accuracy, saves time, and enables faster work flow and reimbursement approvals.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rPr>
              <a:t>8. </a:t>
            </a:r>
            <a:r>
              <a:rPr kumimoji="0" lang="en-US" sz="900" b="1" i="1" u="none" strike="noStrike" cap="none" normalizeH="0" baseline="0" dirty="0" smtClean="0">
                <a:ln>
                  <a:noFill/>
                </a:ln>
                <a:solidFill>
                  <a:schemeClr val="tx1"/>
                </a:solidFill>
                <a:effectLst/>
              </a:rPr>
              <a:t>Paperless travel management.</a:t>
            </a:r>
            <a:r>
              <a:rPr kumimoji="0" lang="en-US" sz="900" b="0" i="0" u="none" strike="noStrike" cap="none" normalizeH="0" baseline="0" dirty="0" smtClean="0">
                <a:ln>
                  <a:noFill/>
                </a:ln>
                <a:solidFill>
                  <a:schemeClr val="tx1"/>
                </a:solidFill>
                <a:effectLst/>
              </a:rPr>
              <a:t> Travel management services such as TripIt (free) enable you to plan and capture the specific details of business trips, which are then organized into chronological itineraries and synced to your smartphone for easy access. After the trip, you can save electronic copies of your itineraries, including notes, photos, and documented events, for archival and IRS reporting purposes.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rPr>
              <a:t>9. </a:t>
            </a:r>
            <a:r>
              <a:rPr kumimoji="0" lang="en-US" sz="900" b="1" i="1" u="none" strike="noStrike" cap="none" normalizeH="0" baseline="0" dirty="0" smtClean="0">
                <a:ln>
                  <a:noFill/>
                </a:ln>
                <a:solidFill>
                  <a:schemeClr val="tx1"/>
                </a:solidFill>
                <a:effectLst/>
              </a:rPr>
              <a:t>eSignatures.</a:t>
            </a:r>
            <a:r>
              <a:rPr kumimoji="0" lang="en-US" sz="900" b="0" i="0" u="none" strike="noStrike" cap="none" normalizeH="0" baseline="0" dirty="0" smtClean="0">
                <a:ln>
                  <a:noFill/>
                </a:ln>
                <a:solidFill>
                  <a:schemeClr val="tx1"/>
                </a:solidFill>
                <a:effectLst/>
              </a:rPr>
              <a:t> Secure digital signature products such as HelloSign (free) enable you to sign electronic documents with legally binding signatures so you can execute paperless contracts without having to print and physically send paper documents back and forth. Similar products include DocuSign (starting at $15 per month) and </a:t>
            </a:r>
            <a:r>
              <a:rPr kumimoji="0" lang="en-US" sz="900" b="0" i="0" u="none" strike="noStrike" cap="none" normalizeH="0" baseline="0" dirty="0" err="1" smtClean="0">
                <a:ln>
                  <a:noFill/>
                </a:ln>
                <a:solidFill>
                  <a:schemeClr val="tx1"/>
                </a:solidFill>
                <a:effectLst/>
              </a:rPr>
              <a:t>YouSendIt</a:t>
            </a:r>
            <a:r>
              <a:rPr kumimoji="0" lang="en-US" sz="900" b="0" i="0" u="none" strike="noStrike" cap="none" normalizeH="0" baseline="0" dirty="0" smtClean="0">
                <a:ln>
                  <a:noFill/>
                </a:ln>
                <a:solidFill>
                  <a:schemeClr val="tx1"/>
                </a:solidFill>
                <a:effectLst/>
              </a:rPr>
              <a:t> (free). 10. </a:t>
            </a:r>
            <a:r>
              <a:rPr kumimoji="0" lang="en-US" sz="900" b="1" i="1" u="none" strike="noStrike" cap="none" normalizeH="0" baseline="0" dirty="0" smtClean="0">
                <a:ln>
                  <a:noFill/>
                </a:ln>
                <a:solidFill>
                  <a:schemeClr val="tx1"/>
                </a:solidFill>
                <a:effectLst/>
              </a:rPr>
              <a:t>Electronic notebooks.</a:t>
            </a:r>
            <a:r>
              <a:rPr kumimoji="0" lang="en-US" sz="900" b="0" i="0" u="none" strike="noStrike" cap="none" normalizeH="0" baseline="0" dirty="0" smtClean="0">
                <a:ln>
                  <a:noFill/>
                </a:ln>
                <a:solidFill>
                  <a:schemeClr val="tx1"/>
                </a:solidFill>
                <a:effectLst/>
              </a:rPr>
              <a:t> Encourage employees to use electronic notebooks such as Microsoft OneNote (free with Windows Live account) or Evernote (free) to capture their notes electronically instead of on paper. These tools enable users to capture text, notes, hyperlinks, and images from computers, tablets, or smartphones; thereafter, the information can be accessed from all of a user’s computers or devices. With proper permissions, colleagues can be granted access to selected notes, links, and images as well.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rPr>
              <a:t>11. </a:t>
            </a:r>
            <a:r>
              <a:rPr kumimoji="0" lang="en-US" sz="900" b="1" i="1" u="none" strike="noStrike" cap="none" normalizeH="0" baseline="0" dirty="0" smtClean="0">
                <a:ln>
                  <a:noFill/>
                </a:ln>
                <a:solidFill>
                  <a:schemeClr val="tx1"/>
                </a:solidFill>
                <a:effectLst/>
              </a:rPr>
              <a:t>Electronic PIM.</a:t>
            </a:r>
            <a:r>
              <a:rPr kumimoji="0" lang="en-US" sz="900" b="0" i="0" u="none" strike="noStrike" cap="none" normalizeH="0" baseline="0" dirty="0" smtClean="0">
                <a:ln>
                  <a:noFill/>
                </a:ln>
                <a:solidFill>
                  <a:schemeClr val="tx1"/>
                </a:solidFill>
                <a:effectLst/>
              </a:rPr>
              <a:t> Use an electronic personal information manager (PIM) to manage your calendar, contacts, and to-do lists (such as those in Outlook) to electronically organize your information, both personally and professionally. Thereafter, your data can be synced to all of your computers or devices for easy access, and if desired, you can share portions of your calendar with colleagues or your administrative assistant.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rPr>
              <a:t>12. </a:t>
            </a:r>
            <a:r>
              <a:rPr kumimoji="0" lang="en-US" sz="900" b="1" i="1" u="none" strike="noStrike" cap="none" normalizeH="0" baseline="0" dirty="0" smtClean="0">
                <a:ln>
                  <a:noFill/>
                </a:ln>
                <a:solidFill>
                  <a:schemeClr val="tx1"/>
                </a:solidFill>
                <a:effectLst/>
              </a:rPr>
              <a:t>Paperless financial statements and reports.</a:t>
            </a:r>
            <a:r>
              <a:rPr kumimoji="0" lang="en-US" sz="900" b="0" i="0" u="none" strike="noStrike" cap="none" normalizeH="0" baseline="0" dirty="0" smtClean="0">
                <a:ln>
                  <a:noFill/>
                </a:ln>
                <a:solidFill>
                  <a:schemeClr val="tx1"/>
                </a:solidFill>
                <a:effectLst/>
              </a:rPr>
              <a:t> No matter which accounting system you use, you can usually print the system’s financial statements and reports to Excel, PDF, or XPS file formats and send them electronically—and in most cases, you can apply password protection before sending. This method saves paper and toner, and recipients can easily maintain and archive the reports, copy and paste results into Excel without retyping (for what-if analysis purposes), and include portions of the electronic reports in Word documents and emails.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rPr>
              <a:t>13. </a:t>
            </a:r>
            <a:r>
              <a:rPr kumimoji="0" lang="en-US" sz="900" b="1" i="1" u="none" strike="noStrike" cap="none" normalizeH="0" baseline="0" dirty="0" smtClean="0">
                <a:ln>
                  <a:noFill/>
                </a:ln>
                <a:solidFill>
                  <a:schemeClr val="tx1"/>
                </a:solidFill>
                <a:effectLst/>
              </a:rPr>
              <a:t>Digitize client/customer files.</a:t>
            </a:r>
            <a:r>
              <a:rPr kumimoji="0" lang="en-US" sz="900" b="0" i="0" u="none" strike="noStrike" cap="none" normalizeH="0" baseline="0" dirty="0" smtClean="0">
                <a:ln>
                  <a:noFill/>
                </a:ln>
                <a:solidFill>
                  <a:schemeClr val="tx1"/>
                </a:solidFill>
                <a:effectLst/>
              </a:rPr>
              <a:t> Hire a company specializing in paperless conversions to use high-powered scanning equipment to convert historical paper-based client files to electronic data files, then eliminate your filing cabinets and file rooms.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rPr>
              <a:t>14. </a:t>
            </a:r>
            <a:r>
              <a:rPr kumimoji="0" lang="en-US" sz="900" b="1" i="1" u="none" strike="noStrike" cap="none" normalizeH="0" baseline="0" dirty="0" smtClean="0">
                <a:ln>
                  <a:noFill/>
                </a:ln>
                <a:solidFill>
                  <a:schemeClr val="tx1"/>
                </a:solidFill>
                <a:effectLst/>
              </a:rPr>
              <a:t>Access news online.</a:t>
            </a:r>
            <a:r>
              <a:rPr kumimoji="0" lang="en-US" sz="900" b="0" i="0" u="none" strike="noStrike" cap="none" normalizeH="0" baseline="0" dirty="0" smtClean="0">
                <a:ln>
                  <a:noFill/>
                </a:ln>
                <a:solidFill>
                  <a:schemeClr val="tx1"/>
                </a:solidFill>
                <a:effectLst/>
              </a:rPr>
              <a:t> Switch paper-based newspaper subscriptions and newsletters to electronic subscriptions, then read online using your computer, Kindle, tablet, or smartphone.</a:t>
            </a:r>
          </a:p>
        </p:txBody>
      </p:sp>
    </p:spTree>
    <p:extLst>
      <p:ext uri="{BB962C8B-B14F-4D97-AF65-F5344CB8AC3E}">
        <p14:creationId xmlns:p14="http://schemas.microsoft.com/office/powerpoint/2010/main" val="51883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88889E-6 7.40741E-7 L 0.0875 -0.27107 " pathEditMode="relative" rAng="0" ptsTypes="AA">
                                      <p:cBhvr>
                                        <p:cTn id="15" dur="1000" fill="hold"/>
                                        <p:tgtEl>
                                          <p:spTgt spid="3"/>
                                        </p:tgtEl>
                                        <p:attrNameLst>
                                          <p:attrName>ppt_x</p:attrName>
                                          <p:attrName>ppt_y</p:attrName>
                                        </p:attrNameLst>
                                      </p:cBhvr>
                                      <p:rCtr x="4375" y="-1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94</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Quick Tech Tips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3150465"/>
            <a:ext cx="4267200" cy="2844800"/>
          </a:xfrm>
          <a:prstGeom prst="rect">
            <a:avLst/>
          </a:prstGeom>
        </p:spPr>
      </p:pic>
    </p:spTree>
    <p:extLst>
      <p:ext uri="{BB962C8B-B14F-4D97-AF65-F5344CB8AC3E}">
        <p14:creationId xmlns:p14="http://schemas.microsoft.com/office/powerpoint/2010/main" val="346758769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Internet</a:t>
            </a:r>
            <a:endParaRPr lang="en-US" sz="4800" b="1" dirty="0"/>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sz="4400" b="1" dirty="0" smtClean="0"/>
          </a:p>
          <a:p>
            <a:pPr algn="ctr"/>
            <a:r>
              <a:rPr lang="en-US" sz="4400" b="1" dirty="0" err="1" smtClean="0"/>
              <a:t>xFinity</a:t>
            </a:r>
            <a:r>
              <a:rPr lang="en-US" sz="4400" b="1" dirty="0" smtClean="0"/>
              <a:t/>
            </a:r>
            <a:br>
              <a:rPr lang="en-US" sz="4400" b="1" dirty="0" smtClean="0"/>
            </a:br>
            <a:r>
              <a:rPr lang="en-US" sz="4400" b="1" dirty="0" smtClean="0"/>
              <a:t>Speed Test</a:t>
            </a:r>
            <a:endParaRPr lang="en-US" sz="4400" b="1" dirty="0"/>
          </a:p>
          <a:p>
            <a:pPr algn="ctr"/>
            <a:endParaRPr lang="en-US" sz="4400" b="1" dirty="0"/>
          </a:p>
        </p:txBody>
      </p:sp>
      <p:sp>
        <p:nvSpPr>
          <p:cNvPr id="7" name="TextBox 6"/>
          <p:cNvSpPr txBox="1"/>
          <p:nvPr/>
        </p:nvSpPr>
        <p:spPr>
          <a:xfrm>
            <a:off x="4800600" y="2971800"/>
            <a:ext cx="3962400" cy="76944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endParaRPr lang="en-US" sz="4400" b="1" dirty="0"/>
          </a:p>
        </p:txBody>
      </p:sp>
      <p:sp>
        <p:nvSpPr>
          <p:cNvPr id="9" name="Smiley Face 8">
            <a:hlinkClick r:id="rId3"/>
          </p:cNvPr>
          <p:cNvSpPr/>
          <p:nvPr/>
        </p:nvSpPr>
        <p:spPr>
          <a:xfrm>
            <a:off x="19812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Smiley Face 9">
            <a:hlinkClick r:id="rId4"/>
          </p:cNvPr>
          <p:cNvSpPr/>
          <p:nvPr/>
        </p:nvSpPr>
        <p:spPr>
          <a:xfrm>
            <a:off x="6248400" y="59436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1" name="TextBox 10"/>
          <p:cNvSpPr txBox="1"/>
          <p:nvPr/>
        </p:nvSpPr>
        <p:spPr>
          <a:xfrm>
            <a:off x="7924800" y="6096000"/>
            <a:ext cx="762000" cy="523220"/>
          </a:xfrm>
          <a:prstGeom prst="rect">
            <a:avLst/>
          </a:prstGeom>
          <a:noFill/>
        </p:spPr>
        <p:txBody>
          <a:bodyPr wrap="square" rtlCol="0">
            <a:spAutoFit/>
          </a:bodyPr>
          <a:lstStyle/>
          <a:p>
            <a:pPr algn="ctr"/>
            <a:r>
              <a:rPr lang="en-US" sz="2800" dirty="0" smtClean="0"/>
              <a:t>1</a:t>
            </a:r>
            <a:endParaRPr lang="en-US" dirty="0"/>
          </a:p>
        </p:txBody>
      </p:sp>
      <p:sp>
        <p:nvSpPr>
          <p:cNvPr id="12" name="TextBox 11"/>
          <p:cNvSpPr txBox="1"/>
          <p:nvPr/>
        </p:nvSpPr>
        <p:spPr>
          <a:xfrm>
            <a:off x="0" y="0"/>
            <a:ext cx="762000" cy="523220"/>
          </a:xfrm>
          <a:prstGeom prst="rect">
            <a:avLst/>
          </a:prstGeom>
          <a:noFill/>
        </p:spPr>
        <p:txBody>
          <a:bodyPr wrap="square" rtlCol="0">
            <a:spAutoFit/>
          </a:bodyPr>
          <a:lstStyle/>
          <a:p>
            <a:pPr algn="ctr"/>
            <a:r>
              <a:rPr lang="en-US" sz="2800" dirty="0" smtClean="0"/>
              <a:t>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3"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1"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2"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4"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1000"/>
                                        <p:tgtEl>
                                          <p:spTgt spid="7"/>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7"/>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1000"/>
                                        <p:tgtEl>
                                          <p:spTgt spid="4"/>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3" grpId="2" animBg="1"/>
      <p:bldP spid="3" grpId="3" animBg="1"/>
      <p:bldP spid="3" grpId="4" animBg="1"/>
      <p:bldP spid="4" grpId="0" animBg="1"/>
      <p:bldP spid="4" grpId="1" animBg="1"/>
      <p:bldP spid="7" grpId="0" animBg="1"/>
      <p:bldP spid="7"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1676400" y="2133600"/>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Office 2013</a:t>
            </a:r>
            <a:endParaRPr lang="en-US" sz="4800" b="1" dirty="0"/>
          </a:p>
        </p:txBody>
      </p:sp>
      <p:sp>
        <p:nvSpPr>
          <p:cNvPr id="4" name="TextBox 3"/>
          <p:cNvSpPr txBox="1"/>
          <p:nvPr/>
        </p:nvSpPr>
        <p:spPr>
          <a:xfrm>
            <a:off x="304800" y="2971800"/>
            <a:ext cx="3962400" cy="280076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400" b="1" dirty="0" smtClean="0"/>
              <a:t>How to Install the 64 Bit version</a:t>
            </a:r>
          </a:p>
          <a:p>
            <a:pPr algn="ctr"/>
            <a:endParaRPr lang="en-US" sz="4400" b="1" dirty="0"/>
          </a:p>
        </p:txBody>
      </p:sp>
      <p:sp>
        <p:nvSpPr>
          <p:cNvPr id="7" name="TextBox 6"/>
          <p:cNvSpPr txBox="1"/>
          <p:nvPr/>
        </p:nvSpPr>
        <p:spPr>
          <a:xfrm>
            <a:off x="4800600" y="2971800"/>
            <a:ext cx="3962400" cy="76944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endParaRPr lang="en-US" sz="4400" b="1" dirty="0"/>
          </a:p>
        </p:txBody>
      </p:sp>
      <p:sp>
        <p:nvSpPr>
          <p:cNvPr id="9" name="Smiley Face 8">
            <a:hlinkClick r:id="rId3"/>
          </p:cNvPr>
          <p:cNvSpPr/>
          <p:nvPr/>
        </p:nvSpPr>
        <p:spPr>
          <a:xfrm>
            <a:off x="1981200" y="60198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Smiley Face 9">
            <a:hlinkClick r:id="rId4"/>
          </p:cNvPr>
          <p:cNvSpPr/>
          <p:nvPr/>
        </p:nvSpPr>
        <p:spPr>
          <a:xfrm>
            <a:off x="6248400" y="594360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1" name="TextBox 10"/>
          <p:cNvSpPr txBox="1"/>
          <p:nvPr/>
        </p:nvSpPr>
        <p:spPr>
          <a:xfrm>
            <a:off x="7924800" y="6096000"/>
            <a:ext cx="762000" cy="523220"/>
          </a:xfrm>
          <a:prstGeom prst="rect">
            <a:avLst/>
          </a:prstGeom>
          <a:noFill/>
        </p:spPr>
        <p:txBody>
          <a:bodyPr wrap="square" rtlCol="0">
            <a:spAutoFit/>
          </a:bodyPr>
          <a:lstStyle/>
          <a:p>
            <a:pPr algn="ctr"/>
            <a:r>
              <a:rPr lang="en-US" sz="2800" dirty="0" smtClean="0"/>
              <a:t>1</a:t>
            </a:r>
            <a:endParaRPr lang="en-US" dirty="0"/>
          </a:p>
        </p:txBody>
      </p:sp>
      <p:sp>
        <p:nvSpPr>
          <p:cNvPr id="12" name="TextBox 11"/>
          <p:cNvSpPr txBox="1"/>
          <p:nvPr/>
        </p:nvSpPr>
        <p:spPr>
          <a:xfrm>
            <a:off x="0" y="0"/>
            <a:ext cx="762000" cy="523220"/>
          </a:xfrm>
          <a:prstGeom prst="rect">
            <a:avLst/>
          </a:prstGeom>
          <a:noFill/>
        </p:spPr>
        <p:txBody>
          <a:bodyPr wrap="square" rtlCol="0">
            <a:spAutoFit/>
          </a:bodyPr>
          <a:lstStyle/>
          <a:p>
            <a:pPr algn="ctr"/>
            <a:r>
              <a:rPr lang="en-US" sz="2800" dirty="0" smtClean="0"/>
              <a:t>1</a:t>
            </a:r>
            <a:endParaRPr lang="en-US" dirty="0"/>
          </a:p>
        </p:txBody>
      </p:sp>
    </p:spTree>
    <p:extLst>
      <p:ext uri="{BB962C8B-B14F-4D97-AF65-F5344CB8AC3E}">
        <p14:creationId xmlns:p14="http://schemas.microsoft.com/office/powerpoint/2010/main" val="150959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33333E-6 3.26092E-6 L 0.0875 -0.27109 " pathEditMode="relative" rAng="0" ptsTypes="AA">
                                      <p:cBhvr>
                                        <p:cTn id="15" dur="1000" fill="hold"/>
                                        <p:tgtEl>
                                          <p:spTgt spid="3"/>
                                        </p:tgtEl>
                                        <p:attrNameLst>
                                          <p:attrName>ppt_x</p:attrName>
                                          <p:attrName>ppt_y</p:attrName>
                                        </p:attrNameLst>
                                      </p:cBhvr>
                                      <p:rCtr x="4400" y="-13600"/>
                                    </p:animMotion>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1000"/>
                                        <p:tgtEl>
                                          <p:spTgt spid="7"/>
                                        </p:tgtEl>
                                      </p:cBhvr>
                                    </p:animEffect>
                                  </p:childTnLst>
                                </p:cTn>
                              </p:par>
                            </p:childTnLst>
                          </p:cTn>
                        </p:par>
                        <p:par>
                          <p:cTn id="20" fill="hold">
                            <p:stCondLst>
                              <p:cond delay="4000"/>
                            </p:stCondLst>
                            <p:childTnLst>
                              <p:par>
                                <p:cTn id="21" presetID="8" presetClass="emph" presetSubtype="0" fill="hold" grpId="1" nodeType="afterEffect">
                                  <p:stCondLst>
                                    <p:cond delay="0"/>
                                  </p:stCondLst>
                                  <p:childTnLst>
                                    <p:animRot by="21600000">
                                      <p:cBhvr>
                                        <p:cTn id="22" dur="1000" fill="hold"/>
                                        <p:tgtEl>
                                          <p:spTgt spid="7"/>
                                        </p:tgtEl>
                                        <p:attrNameLst>
                                          <p:attrName>r</p:attrName>
                                        </p:attrNameLst>
                                      </p:cBhvr>
                                    </p:animRot>
                                  </p:childTnLst>
                                </p:cTn>
                              </p:par>
                            </p:childTnLst>
                          </p:cTn>
                        </p:par>
                        <p:par>
                          <p:cTn id="23" fill="hold">
                            <p:stCondLst>
                              <p:cond delay="5000"/>
                            </p:stCondLst>
                            <p:childTnLst>
                              <p:par>
                                <p:cTn id="24" presetID="9"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1000"/>
                                        <p:tgtEl>
                                          <p:spTgt spid="4"/>
                                        </p:tgtEl>
                                      </p:cBhvr>
                                    </p:animEffect>
                                  </p:childTnLst>
                                </p:cTn>
                              </p:par>
                            </p:childTnLst>
                          </p:cTn>
                        </p:par>
                        <p:par>
                          <p:cTn id="27" fill="hold">
                            <p:stCondLst>
                              <p:cond delay="6000"/>
                            </p:stCondLst>
                            <p:childTnLst>
                              <p:par>
                                <p:cTn id="28" presetID="8" presetClass="emph" presetSubtype="0" fill="hold" grpId="1" nodeType="afterEffect">
                                  <p:stCondLst>
                                    <p:cond delay="0"/>
                                  </p:stCondLst>
                                  <p:childTnLst>
                                    <p:animRot by="21600000">
                                      <p:cBhvr>
                                        <p:cTn id="29"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animBg="1"/>
      <p:bldP spid="4" grpId="1" animBg="1"/>
      <p:bldP spid="7" grpId="0" animBg="1"/>
      <p:bldP spid="7" grpId="1"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2453640" y="334088"/>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Five iPad Tips</a:t>
            </a:r>
            <a:endParaRPr lang="en-US" sz="4800" b="1" dirty="0"/>
          </a:p>
        </p:txBody>
      </p:sp>
      <p:sp>
        <p:nvSpPr>
          <p:cNvPr id="12" name="TextBox 11"/>
          <p:cNvSpPr txBox="1"/>
          <p:nvPr/>
        </p:nvSpPr>
        <p:spPr>
          <a:xfrm>
            <a:off x="0" y="0"/>
            <a:ext cx="762000" cy="523220"/>
          </a:xfrm>
          <a:prstGeom prst="rect">
            <a:avLst/>
          </a:prstGeom>
          <a:noFill/>
        </p:spPr>
        <p:txBody>
          <a:bodyPr wrap="square" rtlCol="0">
            <a:spAutoFit/>
          </a:bodyPr>
          <a:lstStyle/>
          <a:p>
            <a:pPr algn="ctr"/>
            <a:r>
              <a:rPr lang="en-US" sz="2800" dirty="0" smtClean="0"/>
              <a:t>1</a:t>
            </a:r>
            <a:endParaRPr lang="en-US" dirty="0"/>
          </a:p>
        </p:txBody>
      </p:sp>
      <p:sp>
        <p:nvSpPr>
          <p:cNvPr id="4" name="Rectangle 3"/>
          <p:cNvSpPr/>
          <p:nvPr/>
        </p:nvSpPr>
        <p:spPr>
          <a:xfrm>
            <a:off x="609600" y="1905000"/>
            <a:ext cx="8305800" cy="4616648"/>
          </a:xfrm>
          <a:prstGeom prst="rect">
            <a:avLst/>
          </a:prstGeom>
        </p:spPr>
        <p:txBody>
          <a:bodyPr wrap="square">
            <a:spAutoFit/>
          </a:bodyPr>
          <a:lstStyle/>
          <a:p>
            <a:r>
              <a:rPr lang="en-US" sz="1400" b="1" dirty="0" smtClean="0"/>
              <a:t>1. View </a:t>
            </a:r>
            <a:r>
              <a:rPr lang="en-US" sz="1400" b="1" dirty="0"/>
              <a:t>full URLs.</a:t>
            </a:r>
            <a:r>
              <a:rPr lang="en-US" sz="1400" dirty="0"/>
              <a:t> In Safari, holding your finger on any hyperlink for a few seconds reveals the full URL and also allows you to copy that URL</a:t>
            </a:r>
            <a:r>
              <a:rPr lang="en-US" sz="1400" dirty="0" smtClean="0"/>
              <a:t>.</a:t>
            </a:r>
          </a:p>
          <a:p>
            <a:endParaRPr lang="en-US" sz="1400" dirty="0"/>
          </a:p>
          <a:p>
            <a:r>
              <a:rPr lang="en-US" sz="1400" b="1" dirty="0"/>
              <a:t>2. Full-screen videos.</a:t>
            </a:r>
            <a:r>
              <a:rPr lang="en-US" sz="1400" dirty="0"/>
              <a:t> You can increase the size of a video to full-size screen by tapping twice on the video. Pinch the video to return it to its original size</a:t>
            </a:r>
            <a:r>
              <a:rPr lang="en-US" sz="1400" dirty="0" smtClean="0"/>
              <a:t>.</a:t>
            </a:r>
          </a:p>
          <a:p>
            <a:endParaRPr lang="en-US" sz="1400" dirty="0"/>
          </a:p>
          <a:p>
            <a:r>
              <a:rPr lang="en-US" sz="1400" b="1" dirty="0"/>
              <a:t>3. The Google Maps curl on the iPad.</a:t>
            </a:r>
            <a:r>
              <a:rPr lang="en-US" sz="1400" dirty="0"/>
              <a:t> It’s not completely obvious when viewing a Google map on your iPad, but swiping the curl in the bottom-right corner reveals a menu of options for viewing Classic, Satellite, Hybrid, or Terrain maps, as well as traffic overlays. </a:t>
            </a:r>
            <a:endParaRPr lang="en-US" sz="1400" dirty="0" smtClean="0"/>
          </a:p>
          <a:p>
            <a:endParaRPr lang="en-US" sz="1400" dirty="0"/>
          </a:p>
          <a:p>
            <a:r>
              <a:rPr lang="en-US" sz="1400" b="1" dirty="0"/>
              <a:t>4. Pin a location.</a:t>
            </a:r>
            <a:r>
              <a:rPr lang="en-US" sz="1400" dirty="0"/>
              <a:t> On the Google Maps app, hold your finger on any point on the map for a few seconds to place a pin. A pop-up then displays options for accessing street view, getting directions, or sharing that location via email</a:t>
            </a:r>
            <a:r>
              <a:rPr lang="en-US" sz="1400" dirty="0" smtClean="0"/>
              <a:t>.</a:t>
            </a:r>
          </a:p>
          <a:p>
            <a:endParaRPr lang="en-US" sz="1400" dirty="0"/>
          </a:p>
          <a:p>
            <a:r>
              <a:rPr lang="en-US" sz="1400" b="1" dirty="0"/>
              <a:t>5. Convert your iPad into a Picture Frame slideshow.</a:t>
            </a:r>
            <a:r>
              <a:rPr lang="en-US" sz="1400" dirty="0"/>
              <a:t> To enable Picture Frame mode, tap the flower icon in the bottom-right corner of the iPad’s Lock screen. To adjust your slideshow, select </a:t>
            </a:r>
            <a:r>
              <a:rPr lang="en-US" sz="1400" b="1" dirty="0"/>
              <a:t>Settings</a:t>
            </a:r>
            <a:r>
              <a:rPr lang="en-US" sz="1400" dirty="0"/>
              <a:t>, </a:t>
            </a:r>
            <a:r>
              <a:rPr lang="en-US" sz="1400" b="1" dirty="0"/>
              <a:t>Picture Frame</a:t>
            </a:r>
            <a:r>
              <a:rPr lang="en-US" sz="1400" dirty="0"/>
              <a:t>, and then select your desired images, transitions, and options. As a promotional device, you might set up an iPad in your company’s lobby to continuously display slides of your company’s products, services, or history. </a:t>
            </a:r>
            <a:r>
              <a:rPr lang="en-US" sz="1400" b="1" i="1" dirty="0"/>
              <a:t>Note:</a:t>
            </a:r>
            <a:r>
              <a:rPr lang="en-US" sz="1400" dirty="0"/>
              <a:t> If you use a Passcode Lock, you’ll need to go to </a:t>
            </a:r>
            <a:r>
              <a:rPr lang="en-US" sz="1400" b="1" dirty="0"/>
              <a:t>Settings</a:t>
            </a:r>
            <a:r>
              <a:rPr lang="en-US" sz="1400" dirty="0"/>
              <a:t>, </a:t>
            </a:r>
            <a:r>
              <a:rPr lang="en-US" sz="1400" b="1" dirty="0"/>
              <a:t>General</a:t>
            </a:r>
            <a:r>
              <a:rPr lang="en-US" sz="1400" dirty="0"/>
              <a:t>, </a:t>
            </a:r>
            <a:r>
              <a:rPr lang="en-US" sz="1400" b="1" dirty="0"/>
              <a:t>Passcode Lock</a:t>
            </a:r>
            <a:r>
              <a:rPr lang="en-US" sz="1400" dirty="0"/>
              <a:t>, and slide </a:t>
            </a:r>
            <a:r>
              <a:rPr lang="en-US" sz="1400" b="1" dirty="0"/>
              <a:t>Picture Frame</a:t>
            </a:r>
            <a:r>
              <a:rPr lang="en-US" sz="1400" dirty="0"/>
              <a:t> to </a:t>
            </a:r>
            <a:r>
              <a:rPr lang="en-US" sz="1400" b="1" dirty="0"/>
              <a:t>On</a:t>
            </a:r>
            <a:r>
              <a:rPr lang="en-US" sz="1400" dirty="0"/>
              <a:t> to enable Picture Frame mode from the Lock screen.</a:t>
            </a:r>
            <a:br>
              <a:rPr lang="en-US" sz="1400" dirty="0"/>
            </a:br>
            <a:endParaRPr lang="en-US" sz="1400" dirty="0">
              <a:effectLst/>
            </a:endParaRPr>
          </a:p>
        </p:txBody>
      </p:sp>
    </p:spTree>
    <p:extLst>
      <p:ext uri="{BB962C8B-B14F-4D97-AF65-F5344CB8AC3E}">
        <p14:creationId xmlns:p14="http://schemas.microsoft.com/office/powerpoint/2010/main" val="373416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88889E-6 7.40741E-7 L 0.0875 -0.27107 " pathEditMode="relative" rAng="0" ptsTypes="AA">
                                      <p:cBhvr>
                                        <p:cTn id="15" dur="1000" fill="hold"/>
                                        <p:tgtEl>
                                          <p:spTgt spid="3"/>
                                        </p:tgtEl>
                                        <p:attrNameLst>
                                          <p:attrName>ppt_x</p:attrName>
                                          <p:attrName>ppt_y</p:attrName>
                                        </p:attrNameLst>
                                      </p:cBhvr>
                                      <p:rCtr x="4375" y="-1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2453640" y="334088"/>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Five More iPad Tips</a:t>
            </a:r>
            <a:endParaRPr lang="en-US" sz="4800" b="1" dirty="0"/>
          </a:p>
        </p:txBody>
      </p:sp>
      <p:sp>
        <p:nvSpPr>
          <p:cNvPr id="4" name="Rectangle 3"/>
          <p:cNvSpPr/>
          <p:nvPr/>
        </p:nvSpPr>
        <p:spPr>
          <a:xfrm>
            <a:off x="533400" y="1499175"/>
            <a:ext cx="8305800" cy="5909310"/>
          </a:xfrm>
          <a:prstGeom prst="rect">
            <a:avLst/>
          </a:prstGeom>
        </p:spPr>
        <p:txBody>
          <a:bodyPr wrap="square">
            <a:spAutoFit/>
          </a:bodyPr>
          <a:lstStyle/>
          <a:p>
            <a:r>
              <a:rPr lang="en-US" sz="1400" b="1" dirty="0" smtClean="0"/>
              <a:t>1. Print </a:t>
            </a:r>
            <a:r>
              <a:rPr lang="en-US" sz="1400" b="1" dirty="0"/>
              <a:t>Screen on an iPad</a:t>
            </a:r>
            <a:r>
              <a:rPr lang="en-US" sz="1400" dirty="0"/>
              <a:t> </a:t>
            </a:r>
            <a:r>
              <a:rPr lang="en-US" sz="1400" dirty="0" smtClean="0"/>
              <a:t>– To create </a:t>
            </a:r>
            <a:r>
              <a:rPr lang="en-US" sz="1400" dirty="0"/>
              <a:t>an image of my </a:t>
            </a:r>
            <a:r>
              <a:rPr lang="en-US" sz="1400" dirty="0" smtClean="0"/>
              <a:t>your iPad screen, holding </a:t>
            </a:r>
            <a:r>
              <a:rPr lang="en-US" sz="1400" dirty="0"/>
              <a:t>down the </a:t>
            </a:r>
            <a:r>
              <a:rPr lang="en-US" sz="1400" b="1" dirty="0"/>
              <a:t>Home</a:t>
            </a:r>
            <a:r>
              <a:rPr lang="en-US" sz="1400" dirty="0"/>
              <a:t> button and </a:t>
            </a:r>
            <a:r>
              <a:rPr lang="en-US" sz="1400" dirty="0" smtClean="0"/>
              <a:t>press </a:t>
            </a:r>
            <a:r>
              <a:rPr lang="en-US" sz="1400" dirty="0"/>
              <a:t>the </a:t>
            </a:r>
            <a:r>
              <a:rPr lang="en-US" sz="1400" b="1" dirty="0"/>
              <a:t>Power</a:t>
            </a:r>
            <a:r>
              <a:rPr lang="en-US" sz="1400" dirty="0"/>
              <a:t> button </a:t>
            </a:r>
            <a:r>
              <a:rPr lang="en-US" sz="1400" dirty="0" smtClean="0"/>
              <a:t>(the image is then displayed </a:t>
            </a:r>
            <a:r>
              <a:rPr lang="en-US" sz="1400" dirty="0"/>
              <a:t>in your camera roll), and then you can paste that image into a multitude of applications, such as Word, Excel, Evernote, etc</a:t>
            </a:r>
            <a:r>
              <a:rPr lang="en-US" sz="1400" dirty="0" smtClean="0"/>
              <a:t>.</a:t>
            </a:r>
          </a:p>
          <a:p>
            <a:endParaRPr lang="en-US" sz="1400" dirty="0"/>
          </a:p>
          <a:p>
            <a:r>
              <a:rPr lang="en-US" sz="1400" b="1" dirty="0"/>
              <a:t>2. Close Apps on an </a:t>
            </a:r>
            <a:r>
              <a:rPr lang="en-US" sz="1400" b="1" dirty="0" smtClean="0"/>
              <a:t>iPad -</a:t>
            </a:r>
            <a:r>
              <a:rPr lang="en-US" sz="1400" dirty="0" smtClean="0"/>
              <a:t> To close </a:t>
            </a:r>
            <a:r>
              <a:rPr lang="en-US" sz="1400" dirty="0"/>
              <a:t>the unnecessary apps running on </a:t>
            </a:r>
            <a:r>
              <a:rPr lang="en-US" sz="1400" dirty="0" smtClean="0"/>
              <a:t>your iPad, double-tap </a:t>
            </a:r>
            <a:r>
              <a:rPr lang="en-US" sz="1400" dirty="0"/>
              <a:t>the </a:t>
            </a:r>
            <a:r>
              <a:rPr lang="en-US" sz="1400" b="1" dirty="0"/>
              <a:t>Home</a:t>
            </a:r>
            <a:r>
              <a:rPr lang="en-US" sz="1400" dirty="0"/>
              <a:t> button, then press and hold one app until they all start shaking on the screen. Next, press the red circle icon in the upper-left corner of the app’s icon to close the app. Tap the </a:t>
            </a:r>
            <a:r>
              <a:rPr lang="en-US" sz="1400" b="1" dirty="0"/>
              <a:t>Home</a:t>
            </a:r>
            <a:r>
              <a:rPr lang="en-US" sz="1400" dirty="0"/>
              <a:t> button when you have closed all unwanted apps</a:t>
            </a:r>
            <a:r>
              <a:rPr lang="en-US" sz="1400" dirty="0" smtClean="0"/>
              <a:t>.</a:t>
            </a:r>
          </a:p>
          <a:p>
            <a:endParaRPr lang="en-US" sz="1400" dirty="0"/>
          </a:p>
          <a:p>
            <a:r>
              <a:rPr lang="en-US" sz="1400" b="1" dirty="0"/>
              <a:t>3. Disable Your iPad’s Screen </a:t>
            </a:r>
            <a:r>
              <a:rPr lang="en-US" sz="1400" b="1" dirty="0" smtClean="0"/>
              <a:t>Rotation </a:t>
            </a:r>
            <a:r>
              <a:rPr lang="en-US" sz="1400" dirty="0" smtClean="0"/>
              <a:t>– To prevent an iPad’s screen from rotating when you lean the tablet, from </a:t>
            </a:r>
            <a:r>
              <a:rPr lang="en-US" sz="1400" dirty="0"/>
              <a:t>the iPad’s main screen, select </a:t>
            </a:r>
            <a:r>
              <a:rPr lang="en-US" sz="1400" b="1" dirty="0"/>
              <a:t>Settings</a:t>
            </a:r>
            <a:r>
              <a:rPr lang="en-US" sz="1400" dirty="0"/>
              <a:t>, </a:t>
            </a:r>
            <a:r>
              <a:rPr lang="en-US" sz="1400" b="1" dirty="0"/>
              <a:t>General</a:t>
            </a:r>
            <a:r>
              <a:rPr lang="en-US" sz="1400" dirty="0"/>
              <a:t>, and set the </a:t>
            </a:r>
            <a:r>
              <a:rPr lang="en-US" sz="1400" b="1" dirty="0"/>
              <a:t>Use Side Switch to</a:t>
            </a:r>
            <a:r>
              <a:rPr lang="en-US" sz="1400" dirty="0"/>
              <a:t> setting to </a:t>
            </a:r>
            <a:r>
              <a:rPr lang="en-US" sz="1400" b="1" dirty="0"/>
              <a:t>Lock Rotation</a:t>
            </a:r>
            <a:r>
              <a:rPr lang="en-US" sz="1400" dirty="0"/>
              <a:t> (in either portrait or landscape mode). Thereafter, your iPad will no longer auto-rotate as you tilt it from side to side</a:t>
            </a:r>
            <a:r>
              <a:rPr lang="en-US" sz="1400" dirty="0" smtClean="0"/>
              <a:t>.</a:t>
            </a:r>
          </a:p>
          <a:p>
            <a:endParaRPr lang="en-US" sz="1400" dirty="0"/>
          </a:p>
          <a:p>
            <a:r>
              <a:rPr lang="en-US" sz="1400" b="1" dirty="0"/>
              <a:t>4. Secure Your </a:t>
            </a:r>
            <a:r>
              <a:rPr lang="en-US" sz="1400" b="1" dirty="0" smtClean="0"/>
              <a:t>iPad – </a:t>
            </a:r>
            <a:r>
              <a:rPr lang="en-US" sz="1400" dirty="0" smtClean="0"/>
              <a:t>To prevent others from </a:t>
            </a:r>
            <a:r>
              <a:rPr lang="en-US" sz="1400" dirty="0"/>
              <a:t>installing new apps or making purchases under </a:t>
            </a:r>
            <a:r>
              <a:rPr lang="en-US" sz="1400" dirty="0" smtClean="0"/>
              <a:t>your Apple account, from </a:t>
            </a:r>
            <a:r>
              <a:rPr lang="en-US" sz="1400" dirty="0"/>
              <a:t>the iPad’s main screen, select </a:t>
            </a:r>
            <a:r>
              <a:rPr lang="en-US" sz="1400" b="1" dirty="0"/>
              <a:t>Settings</a:t>
            </a:r>
            <a:r>
              <a:rPr lang="en-US" sz="1400" dirty="0"/>
              <a:t>, </a:t>
            </a:r>
            <a:r>
              <a:rPr lang="en-US" sz="1400" b="1" dirty="0"/>
              <a:t>General</a:t>
            </a:r>
            <a:r>
              <a:rPr lang="en-US" sz="1400" dirty="0"/>
              <a:t>, </a:t>
            </a:r>
            <a:r>
              <a:rPr lang="en-US" sz="1400" b="1" dirty="0"/>
              <a:t>Restrictions</a:t>
            </a:r>
            <a:r>
              <a:rPr lang="en-US" sz="1400" dirty="0"/>
              <a:t>, </a:t>
            </a:r>
            <a:r>
              <a:rPr lang="en-US" sz="1400" b="1" dirty="0"/>
              <a:t>Enable Restrictions</a:t>
            </a:r>
            <a:r>
              <a:rPr lang="en-US" sz="1400" dirty="0"/>
              <a:t>. When prompted, enter a four-digit Restrictions Passcode in the </a:t>
            </a:r>
            <a:r>
              <a:rPr lang="en-US" sz="1400" b="1" dirty="0"/>
              <a:t>Set Passcode</a:t>
            </a:r>
            <a:r>
              <a:rPr lang="en-US" sz="1400" dirty="0"/>
              <a:t> screen, then slide the</a:t>
            </a:r>
            <a:r>
              <a:rPr lang="en-US" sz="1400" b="1" dirty="0"/>
              <a:t> Installing Apps</a:t>
            </a:r>
            <a:r>
              <a:rPr lang="en-US" sz="1400" dirty="0"/>
              <a:t> and </a:t>
            </a:r>
            <a:r>
              <a:rPr lang="en-US" sz="1400" b="1" dirty="0"/>
              <a:t>In-App Purchases</a:t>
            </a:r>
            <a:r>
              <a:rPr lang="en-US" sz="1400" dirty="0"/>
              <a:t> On/Off selector buttons to </a:t>
            </a:r>
            <a:r>
              <a:rPr lang="en-US" sz="1400" b="1" dirty="0"/>
              <a:t>Off</a:t>
            </a:r>
            <a:r>
              <a:rPr lang="en-US" sz="1400" dirty="0"/>
              <a:t> to prevent others from performing these functions</a:t>
            </a:r>
            <a:r>
              <a:rPr lang="en-US" sz="1400" dirty="0" smtClean="0"/>
              <a:t>.</a:t>
            </a:r>
          </a:p>
          <a:p>
            <a:endParaRPr lang="en-US" sz="1400" dirty="0"/>
          </a:p>
          <a:p>
            <a:r>
              <a:rPr lang="en-US" sz="1400" b="1" dirty="0"/>
              <a:t>5. Custom </a:t>
            </a:r>
            <a:r>
              <a:rPr lang="en-US" sz="1400" b="1" dirty="0" smtClean="0"/>
              <a:t>Shortcuts - </a:t>
            </a:r>
            <a:r>
              <a:rPr lang="en-US" sz="1400" dirty="0" smtClean="0"/>
              <a:t>The </a:t>
            </a:r>
            <a:r>
              <a:rPr lang="en-US" sz="1400" dirty="0"/>
              <a:t>iPad does not provide an option for memorizing field content, but you can create a customized shortcut, which is almost as good. To do this, from the iPad’s main screen, select </a:t>
            </a:r>
            <a:r>
              <a:rPr lang="en-US" sz="1400" b="1" dirty="0"/>
              <a:t>Settings</a:t>
            </a:r>
            <a:r>
              <a:rPr lang="en-US" sz="1400" dirty="0"/>
              <a:t>, </a:t>
            </a:r>
            <a:r>
              <a:rPr lang="en-US" sz="1400" b="1" dirty="0"/>
              <a:t>General</a:t>
            </a:r>
            <a:r>
              <a:rPr lang="en-US" sz="1400" dirty="0"/>
              <a:t>,</a:t>
            </a:r>
            <a:r>
              <a:rPr lang="en-US" sz="1400" b="1" dirty="0"/>
              <a:t> Keyboard</a:t>
            </a:r>
            <a:r>
              <a:rPr lang="en-US" sz="1400" dirty="0"/>
              <a:t>, and under </a:t>
            </a:r>
            <a:r>
              <a:rPr lang="en-US" sz="1400" b="1" dirty="0"/>
              <a:t>Shortcuts</a:t>
            </a:r>
            <a:r>
              <a:rPr lang="en-US" sz="1400" dirty="0"/>
              <a:t> tap </a:t>
            </a:r>
            <a:r>
              <a:rPr lang="en-US" sz="1400" b="1" dirty="0"/>
              <a:t>Add New Shortcut</a:t>
            </a:r>
            <a:r>
              <a:rPr lang="en-US" sz="1400" dirty="0"/>
              <a:t>…, then enter a phrase (such as carlton@asaresearch.com) and a shortcut name (such as </a:t>
            </a:r>
            <a:r>
              <a:rPr lang="en-US" sz="1400" dirty="0" err="1"/>
              <a:t>jcc</a:t>
            </a:r>
            <a:r>
              <a:rPr lang="en-US" sz="1400" dirty="0"/>
              <a:t>). Thereafter, entering the shortcut phrase into any iPad field will return the full text for that shortcut.</a:t>
            </a:r>
            <a:br>
              <a:rPr lang="en-US" sz="1400" dirty="0"/>
            </a:br>
            <a:endParaRPr lang="en-US" sz="1400" dirty="0"/>
          </a:p>
          <a:p>
            <a:r>
              <a:rPr lang="en-US" sz="1400" dirty="0"/>
              <a:t/>
            </a:r>
            <a:br>
              <a:rPr lang="en-US" sz="1400" dirty="0"/>
            </a:br>
            <a:endParaRPr lang="en-US" sz="1400" dirty="0">
              <a:effectLst/>
            </a:endParaRPr>
          </a:p>
        </p:txBody>
      </p:sp>
    </p:spTree>
    <p:extLst>
      <p:ext uri="{BB962C8B-B14F-4D97-AF65-F5344CB8AC3E}">
        <p14:creationId xmlns:p14="http://schemas.microsoft.com/office/powerpoint/2010/main" val="121724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88889E-6 7.40741E-7 L 0.0875 -0.27107 " pathEditMode="relative" rAng="0" ptsTypes="AA">
                                      <p:cBhvr>
                                        <p:cTn id="15" dur="1000" fill="hold"/>
                                        <p:tgtEl>
                                          <p:spTgt spid="3"/>
                                        </p:tgtEl>
                                        <p:attrNameLst>
                                          <p:attrName>ppt_x</p:attrName>
                                          <p:attrName>ppt_y</p:attrName>
                                        </p:attrNameLst>
                                      </p:cBhvr>
                                      <p:rCtr x="4375" y="-1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2667000" cy="584775"/>
          </a:xfrm>
          <a:prstGeom prst="rect">
            <a:avLst/>
          </a:prstGeom>
          <a:noFill/>
        </p:spPr>
        <p:txBody>
          <a:bodyPr wrap="square" rtlCol="0">
            <a:spAutoFit/>
          </a:bodyPr>
          <a:lstStyle/>
          <a:p>
            <a:pPr algn="ctr"/>
            <a:r>
              <a:rPr lang="en-US" sz="3200" b="1" dirty="0" smtClean="0"/>
              <a:t>CATEGORY: </a:t>
            </a:r>
            <a:endParaRPr lang="en-US" sz="3200" b="1" dirty="0"/>
          </a:p>
        </p:txBody>
      </p:sp>
      <p:sp>
        <p:nvSpPr>
          <p:cNvPr id="3" name="TextBox 2"/>
          <p:cNvSpPr txBox="1"/>
          <p:nvPr/>
        </p:nvSpPr>
        <p:spPr>
          <a:xfrm>
            <a:off x="2453640" y="334088"/>
            <a:ext cx="63246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t>Five iPhone Tips</a:t>
            </a:r>
            <a:endParaRPr lang="en-US" sz="4800" b="1" dirty="0"/>
          </a:p>
        </p:txBody>
      </p:sp>
      <p:sp>
        <p:nvSpPr>
          <p:cNvPr id="12" name="TextBox 11"/>
          <p:cNvSpPr txBox="1"/>
          <p:nvPr/>
        </p:nvSpPr>
        <p:spPr>
          <a:xfrm>
            <a:off x="0" y="0"/>
            <a:ext cx="762000" cy="523220"/>
          </a:xfrm>
          <a:prstGeom prst="rect">
            <a:avLst/>
          </a:prstGeom>
          <a:noFill/>
        </p:spPr>
        <p:txBody>
          <a:bodyPr wrap="square" rtlCol="0">
            <a:spAutoFit/>
          </a:bodyPr>
          <a:lstStyle/>
          <a:p>
            <a:pPr algn="ctr"/>
            <a:r>
              <a:rPr lang="en-US" sz="2800" dirty="0" smtClean="0"/>
              <a:t>1</a:t>
            </a:r>
            <a:endParaRPr lang="en-US" dirty="0"/>
          </a:p>
        </p:txBody>
      </p:sp>
      <p:sp>
        <p:nvSpPr>
          <p:cNvPr id="4" name="Rectangle 3"/>
          <p:cNvSpPr/>
          <p:nvPr/>
        </p:nvSpPr>
        <p:spPr>
          <a:xfrm>
            <a:off x="609600" y="1905000"/>
            <a:ext cx="8305800" cy="4616648"/>
          </a:xfrm>
          <a:prstGeom prst="rect">
            <a:avLst/>
          </a:prstGeom>
        </p:spPr>
        <p:txBody>
          <a:bodyPr wrap="square">
            <a:spAutoFit/>
          </a:bodyPr>
          <a:lstStyle/>
          <a:p>
            <a:r>
              <a:rPr lang="en-US" sz="1400" b="1" dirty="0" smtClean="0"/>
              <a:t>1. Magnify</a:t>
            </a:r>
            <a:r>
              <a:rPr lang="en-US" sz="1400" b="1" dirty="0"/>
              <a:t>.</a:t>
            </a:r>
            <a:r>
              <a:rPr lang="en-US" sz="1400" dirty="0"/>
              <a:t> To magnify the iPhone’s screen to improve readability and view image details, enable screen zooming by double-tapping the screen with three fingers. You can then pan the screen image by dragging with three fingers. To use this feature, you must first turn it on by selecting </a:t>
            </a:r>
            <a:r>
              <a:rPr lang="en-US" sz="1400" b="1" dirty="0"/>
              <a:t>Settings</a:t>
            </a:r>
            <a:r>
              <a:rPr lang="en-US" sz="1400" dirty="0"/>
              <a:t>, </a:t>
            </a:r>
            <a:r>
              <a:rPr lang="en-US" sz="1400" b="1" dirty="0"/>
              <a:t>General</a:t>
            </a:r>
            <a:r>
              <a:rPr lang="en-US" sz="1400" dirty="0"/>
              <a:t>, </a:t>
            </a:r>
            <a:r>
              <a:rPr lang="en-US" sz="1400" b="1" dirty="0"/>
              <a:t>Accessibility</a:t>
            </a:r>
            <a:r>
              <a:rPr lang="en-US" sz="1400" dirty="0"/>
              <a:t>, and set </a:t>
            </a:r>
            <a:r>
              <a:rPr lang="en-US" sz="1400" b="1" dirty="0"/>
              <a:t>Zoom</a:t>
            </a:r>
            <a:r>
              <a:rPr lang="en-US" sz="1400" dirty="0"/>
              <a:t> to </a:t>
            </a:r>
            <a:r>
              <a:rPr lang="en-US" sz="1400" b="1" dirty="0"/>
              <a:t>ON</a:t>
            </a:r>
            <a:r>
              <a:rPr lang="en-US" sz="1400" dirty="0"/>
              <a:t>. </a:t>
            </a:r>
            <a:endParaRPr lang="en-US" sz="1400" dirty="0" smtClean="0"/>
          </a:p>
          <a:p>
            <a:endParaRPr lang="en-US" sz="1400" dirty="0"/>
          </a:p>
          <a:p>
            <a:r>
              <a:rPr lang="en-US" sz="1400" dirty="0"/>
              <a:t>2. </a:t>
            </a:r>
            <a:r>
              <a:rPr lang="en-US" sz="1400" b="1" dirty="0"/>
              <a:t>Undo enlarged text.</a:t>
            </a:r>
            <a:r>
              <a:rPr lang="en-US" sz="1400" dirty="0"/>
              <a:t> Sometimes your iPhone’s screen may suddenly display enlarged text, and restoring the screen to display regular size text seems impossible. Usually when this happens, you have accidentally turned on screen zooming as described in the previous tip. If this happens, double-tap the screen with three fingers to restore the screen magnification</a:t>
            </a:r>
            <a:r>
              <a:rPr lang="en-US" sz="1400" dirty="0" smtClean="0"/>
              <a:t>.</a:t>
            </a:r>
          </a:p>
          <a:p>
            <a:endParaRPr lang="en-US" sz="1400" dirty="0"/>
          </a:p>
          <a:p>
            <a:r>
              <a:rPr lang="en-US" sz="1400" dirty="0"/>
              <a:t>3. </a:t>
            </a:r>
            <a:r>
              <a:rPr lang="en-US" sz="1400" b="1" dirty="0"/>
              <a:t>Reopen last closed window.</a:t>
            </a:r>
            <a:r>
              <a:rPr lang="en-US" sz="1400" dirty="0"/>
              <a:t> If you accidentally close a browser window, reopen it from the </a:t>
            </a:r>
            <a:r>
              <a:rPr lang="en-US" sz="1400" b="1" dirty="0"/>
              <a:t>History</a:t>
            </a:r>
            <a:r>
              <a:rPr lang="en-US" sz="1400" dirty="0"/>
              <a:t> menu by selecting </a:t>
            </a:r>
            <a:r>
              <a:rPr lang="en-US" sz="1400" b="1" dirty="0"/>
              <a:t>Bookmarks</a:t>
            </a:r>
            <a:r>
              <a:rPr lang="en-US" sz="1400" dirty="0"/>
              <a:t>, </a:t>
            </a:r>
            <a:r>
              <a:rPr lang="en-US" sz="1400" b="1" dirty="0"/>
              <a:t>History</a:t>
            </a:r>
            <a:r>
              <a:rPr lang="en-US" sz="1400" dirty="0"/>
              <a:t>, and touch-selecting the desired webpage</a:t>
            </a:r>
            <a:r>
              <a:rPr lang="en-US" sz="1400" dirty="0" smtClean="0"/>
              <a:t>.</a:t>
            </a:r>
          </a:p>
          <a:p>
            <a:endParaRPr lang="en-US" sz="1400" dirty="0"/>
          </a:p>
          <a:p>
            <a:r>
              <a:rPr lang="en-US" sz="1400" dirty="0"/>
              <a:t>4. </a:t>
            </a:r>
            <a:r>
              <a:rPr lang="en-US" sz="1400" b="1" dirty="0"/>
              <a:t>When apps lock.</a:t>
            </a:r>
            <a:r>
              <a:rPr lang="en-US" sz="1400" dirty="0"/>
              <a:t> If an iPhone app locks up, press and hold the </a:t>
            </a:r>
            <a:r>
              <a:rPr lang="en-US" sz="1400" b="1" dirty="0"/>
              <a:t>Home</a:t>
            </a:r>
            <a:r>
              <a:rPr lang="en-US" sz="1400" dirty="0"/>
              <a:t> button for six seconds to close the app. If this does not solve the problem, press and hold both </a:t>
            </a:r>
            <a:r>
              <a:rPr lang="en-US" sz="1400" b="1" dirty="0"/>
              <a:t>Home</a:t>
            </a:r>
            <a:r>
              <a:rPr lang="en-US" sz="1400" dirty="0"/>
              <a:t> and </a:t>
            </a:r>
            <a:r>
              <a:rPr lang="en-US" sz="1400" b="1" dirty="0"/>
              <a:t>On/Off</a:t>
            </a:r>
            <a:r>
              <a:rPr lang="en-US" sz="1400" dirty="0"/>
              <a:t> for 10 seconds to reboot the iPhone</a:t>
            </a:r>
            <a:r>
              <a:rPr lang="en-US" sz="1400" dirty="0" smtClean="0"/>
              <a:t>.</a:t>
            </a:r>
          </a:p>
          <a:p>
            <a:endParaRPr lang="en-US" sz="1400" dirty="0"/>
          </a:p>
          <a:p>
            <a:r>
              <a:rPr lang="en-US" sz="1400" dirty="0"/>
              <a:t>5. </a:t>
            </a:r>
            <a:r>
              <a:rPr lang="en-US" sz="1400" b="1" dirty="0"/>
              <a:t>Scroll to the top instantly.</a:t>
            </a:r>
            <a:r>
              <a:rPr lang="en-US" sz="1400" dirty="0"/>
              <a:t> In Safari, after scrolling far down to read dozens of stories, news feeds, or Pinterest pins, tapping the time or the top of the Status Bar returns you instantly to the top of the Safari window.</a:t>
            </a:r>
            <a:br>
              <a:rPr lang="en-US" sz="1400" dirty="0"/>
            </a:br>
            <a:endParaRPr lang="en-US" sz="1400" dirty="0"/>
          </a:p>
          <a:p>
            <a:r>
              <a:rPr lang="en-US" sz="1400" dirty="0"/>
              <a:t/>
            </a:r>
            <a:br>
              <a:rPr lang="en-US" sz="1400" dirty="0"/>
            </a:br>
            <a:endParaRPr lang="en-US" sz="1400" dirty="0">
              <a:effectLst/>
            </a:endParaRPr>
          </a:p>
        </p:txBody>
      </p:sp>
    </p:spTree>
    <p:extLst>
      <p:ext uri="{BB962C8B-B14F-4D97-AF65-F5344CB8AC3E}">
        <p14:creationId xmlns:p14="http://schemas.microsoft.com/office/powerpoint/2010/main" val="218538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8" presetClass="emph" presetSubtype="0" fill="hold" grpId="0" nodeType="withEffect">
                                  <p:stCondLst>
                                    <p:cond delay="0"/>
                                  </p:stCondLst>
                                  <p:iterate type="lt">
                                    <p:tmPct val="0"/>
                                  </p:iterate>
                                  <p:childTnLst>
                                    <p:animRot by="-43200000">
                                      <p:cBhvr>
                                        <p:cTn id="9" dur="1000" fill="hold"/>
                                        <p:tgtEl>
                                          <p:spTgt spid="3"/>
                                        </p:tgtEl>
                                        <p:attrNameLst>
                                          <p:attrName>r</p:attrName>
                                        </p:attrNameLst>
                                      </p:cBhvr>
                                    </p:animRot>
                                  </p:childTnLst>
                                </p:cTn>
                              </p:par>
                            </p:childTnLst>
                          </p:cTn>
                        </p:par>
                        <p:par>
                          <p:cTn id="10" fill="hold">
                            <p:stCondLst>
                              <p:cond delay="1000"/>
                            </p:stCondLst>
                            <p:childTnLst>
                              <p:par>
                                <p:cTn id="11" presetID="8" presetClass="emph" presetSubtype="0" fill="hold" grpId="1" nodeType="afterEffect">
                                  <p:stCondLst>
                                    <p:cond delay="0"/>
                                  </p:stCondLst>
                                  <p:iterate type="lt">
                                    <p:tmPct val="0"/>
                                  </p:iterate>
                                  <p:childTnLst>
                                    <p:animRot by="-21600000">
                                      <p:cBhvr>
                                        <p:cTn id="12" dur="1000" fill="hold"/>
                                        <p:tgtEl>
                                          <p:spTgt spid="3"/>
                                        </p:tgtEl>
                                        <p:attrNameLst>
                                          <p:attrName>r</p:attrName>
                                        </p:attrNameLst>
                                      </p:cBhvr>
                                    </p:animRot>
                                  </p:childTnLst>
                                </p:cTn>
                              </p:par>
                            </p:childTnLst>
                          </p:cTn>
                        </p:par>
                        <p:par>
                          <p:cTn id="13" fill="hold">
                            <p:stCondLst>
                              <p:cond delay="2000"/>
                            </p:stCondLst>
                            <p:childTnLst>
                              <p:par>
                                <p:cTn id="14" presetID="0" presetClass="path" presetSubtype="0" accel="50000" decel="50000" fill="hold" grpId="3" nodeType="afterEffect">
                                  <p:stCondLst>
                                    <p:cond delay="0"/>
                                  </p:stCondLst>
                                  <p:iterate type="lt">
                                    <p:tmPct val="0"/>
                                  </p:iterate>
                                  <p:childTnLst>
                                    <p:animMotion origin="layout" path="M 3.88889E-6 7.40741E-7 L 0.0875 -0.27107 " pathEditMode="relative" rAng="0" ptsTypes="AA">
                                      <p:cBhvr>
                                        <p:cTn id="15" dur="1000" fill="hold"/>
                                        <p:tgtEl>
                                          <p:spTgt spid="3"/>
                                        </p:tgtEl>
                                        <p:attrNameLst>
                                          <p:attrName>ppt_x</p:attrName>
                                          <p:attrName>ppt_y</p:attrName>
                                        </p:attrNameLst>
                                      </p:cBhvr>
                                      <p:rCtr x="4375" y="-1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2144</TotalTime>
  <Words>4204</Words>
  <Application>Microsoft Office PowerPoint</Application>
  <PresentationFormat>On-screen Show (4:3)</PresentationFormat>
  <Paragraphs>1414</Paragraphs>
  <Slides>184</Slides>
  <Notes>98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184</vt:i4>
      </vt:variant>
    </vt:vector>
  </HeadingPairs>
  <TitlesOfParts>
    <vt:vector size="190" baseType="lpstr">
      <vt:lpstr>MS PGothic</vt:lpstr>
      <vt:lpstr>Arial</vt:lpstr>
      <vt:lpstr>Calibri</vt:lpstr>
      <vt:lpstr>Times New Roman</vt:lpstr>
      <vt:lpstr>ヒラギノ角ゴ Pro W3</vt:lpstr>
      <vt:lpstr>Office Theme</vt:lpstr>
      <vt:lpstr>Technology Tips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Instant Search (Indexed Searching)</vt:lpstr>
      <vt:lpstr>PowerPoint Presentation</vt:lpstr>
      <vt:lpstr>PowerPoint Presentation</vt:lpstr>
      <vt:lpstr>PowerPoint Presentation</vt:lpstr>
      <vt:lpstr>Samsung’s Transparent Smart Window </vt:lpstr>
      <vt:lpstr>Smart Mirror</vt:lpstr>
      <vt:lpstr>PowerPoint Presentation</vt:lpstr>
      <vt:lpstr>Square, Sage Credit Card Reader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Touchscreen Ultrabooks</vt:lpstr>
      <vt:lpstr>PowerPoint Presentation</vt:lpstr>
      <vt:lpstr>PowerPoint Presentation</vt:lpstr>
      <vt:lpstr>Snipping Tool</vt:lpstr>
      <vt:lpstr>PowerPoint Presentation</vt:lpstr>
      <vt:lpstr>Saw Stop</vt:lpstr>
      <vt:lpstr>PowerPoint Presentation</vt:lpstr>
      <vt:lpstr>1. Everyone has a barcode scanner in their pocket 2. Works like a bar code using free Smartphone tag scanning app 3. Demo - Make your own Tag(s) for free (tag.microsoft.com) 4. Links to your web site, text, phone number, vCard, or app download 5. Option allows you to set tags to expire 6. Make custom tags from any design 7. You can later edit a Tag, but not a QR code 8. Reports show you tag traffic 9. See a tag in action 10. Tag success stories 11. JagTags send text message - a smartphone is not required… </vt:lpstr>
      <vt:lpstr>PowerPoint Presentation</vt:lpstr>
      <vt:lpstr>Detailed Comparison of Smartphones by features:   http://en.wikipedia.org/wiki/Comparison_of_smartphones   </vt:lpstr>
      <vt:lpstr>1. Tag Reader 2. Text Message (Using Voice) 3. Navigation (Using Voice), with Turn-by-Turn Directions 4. Traffic 5. Wells Fargo App 6. CVS App 9. Gas Buddy 15. PriceCheck 4. Camera, Pictures to FB or EverNote 8. DropBox 10. Open Table 11. Maps 12. TripIt 13. YouTube 14. Google Search  </vt:lpstr>
      <vt:lpstr>1. Recharger – Office 2. Recharger – Home 3. Recharger – Car 4. Recharger – Luggage 5. Ear Piece (Bluetooth) 6. Headphones for Office use 7. Boom Microphone 8. Speakers 9. Protective Case – Otter Box 10. Cigarette Converter 11. Docking Station 12. Dash mount 13. Motorcycle Headphones</vt:lpstr>
      <vt:lpstr>PowerPoint Presentation</vt:lpstr>
      <vt:lpstr>1. Start with best provider in Your Locality.      2. Chose a 4G option  Usually $0 to $200 with contract. </vt:lpstr>
      <vt:lpstr>PowerPoint Presentation</vt:lpstr>
      <vt:lpstr>1. No Moving Parts, Much Faster, Less Susceptible to Damage 2. No spin up time – so almost immediate results 3. Uses far less energy 4. Fragmenting not an issue 5. 10 times more expensive ($1-$2 /GB vs $10-$20/GB) 6. HDD 5600, 7200, 10,000, 15,000 RPM 7. Performance degrades over time. 8. Limited life span???       (Only 2 Million hours) 9. SSD Video 9. Hybrid drives </vt:lpstr>
      <vt:lpstr>PowerPoint Presentation</vt:lpstr>
      <vt:lpstr>PowerPoint Presentation</vt:lpstr>
      <vt:lpstr>PowerPoint Presentation</vt:lpstr>
      <vt:lpstr>PowerPoint Presentation</vt:lpstr>
      <vt:lpstr>PowerPoint Presentation</vt:lpstr>
      <vt:lpstr>PowerPoint Presentation</vt:lpstr>
      <vt:lpstr>Google Latitude</vt:lpstr>
      <vt:lpstr>PowerPoint Presentation</vt:lpstr>
      <vt:lpstr>NFC – Near Field Communication</vt:lpstr>
      <vt:lpstr>PowerPoint Presentation</vt:lpstr>
      <vt:lpstr>PowerPoint Presentation</vt:lpstr>
      <vt:lpstr>PowerPoint Presentation</vt:lpstr>
      <vt:lpstr>PowerPoint Presentation</vt:lpstr>
      <vt:lpstr>PowerPoint Presentation</vt:lpstr>
      <vt:lpstr>Field Monitor Pro</vt:lpstr>
      <vt:lpstr>PowerPoint Presentation</vt:lpstr>
      <vt:lpstr>PowerPoint Presentation</vt:lpstr>
      <vt:lpstr>PowerPoint Presentation</vt:lpstr>
      <vt:lpstr>EFS – Encryption File System</vt:lpstr>
      <vt:lpstr>PowerPoint Presentation</vt:lpstr>
      <vt:lpstr>YouTube</vt:lpstr>
      <vt:lpstr>Example YouTube Clips</vt:lpstr>
      <vt:lpstr>PowerPoint Presentation</vt:lpstr>
      <vt:lpstr>PowerPoint Presentation</vt:lpstr>
      <vt:lpstr>Ted Talks Who is Ted and why does he talk so much?</vt:lpstr>
      <vt:lpstr>PowerPoint Presentation</vt:lpstr>
      <vt:lpstr>Distance Learning</vt:lpstr>
      <vt:lpstr>PowerPoint Presentation</vt:lpstr>
      <vt:lpstr>Carlton’s JofA Articles</vt:lpstr>
      <vt:lpstr>1. Soon to be obsolete due to ultrabooks? 2. 2001 - Microsoft introduced first tablet  Laptop with touchscreen  Still had to boot up 3. Jan 2010 – Apple iPad  Basically a big iPhone, without the phone  Easier to read  No monthly subscriptions cost *  </vt:lpstr>
      <vt:lpstr>PowerPoint Presentation</vt:lpstr>
      <vt:lpstr>1. Safari Browser 2. Keyboard 3. Camera 4. Pictures (pinch, tap) 5. Photobooth 6. Video 7. Notebook 8. Maps (Peek behind)   </vt:lpstr>
      <vt:lpstr>PowerPoint Presentation</vt:lpstr>
      <vt:lpstr>PowerPoint Presentation</vt:lpstr>
      <vt:lpstr>PowerPoint Presentation</vt:lpstr>
      <vt:lpstr>Gestures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Document Imaging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Frequency Allocation Chart FCC reserves many frequencies and auctions off others Higher frequencies provider greater bandwidth, lower frequencies provide greater range License-free spectrums (amateur) FCC restricts power output among license-fee frequencies More WiMax info  </vt:lpstr>
      <vt:lpstr>PowerPoint Presentation</vt:lpstr>
      <vt:lpstr>PowerPoint Presentation</vt:lpstr>
      <vt:lpstr>PowerPoint Presentation</vt:lpstr>
      <vt:lpstr>PowerPoint Presentation</vt:lpstr>
      <vt:lpstr>My Old Computer System</vt:lpstr>
      <vt:lpstr>PowerPoint Presentation</vt:lpstr>
      <vt:lpstr>PowerPoint Presentation</vt:lpstr>
      <vt:lpstr>PowerPoint Presentation</vt:lpstr>
      <vt:lpstr>Well Organized Computer System</vt:lpstr>
      <vt:lpstr>PowerPoint Presentation</vt:lpstr>
      <vt:lpstr>PowerPoint Presentation</vt:lpstr>
      <vt:lpstr>PowerPoint Presentation</vt:lpstr>
      <vt:lpstr>PowerPoint Presentation</vt:lpstr>
      <vt:lpstr>PowerPoint Presentation</vt:lpstr>
      <vt:lpstr>Technology Steam Rolls Along  Revenue per employee to is 5 to 50 times higher per employee today than 30 years ago Woolworths, JC Penny’s, Sears, Wal-Mart Stage Coaches, Train Industry, Typewriters, Retail Strip Malls, Digital Cameras Out-sourcing, In-sourcing Keep up or get left behind??? </vt:lpstr>
      <vt:lpstr>PowerPoint Presentation</vt:lpstr>
      <vt:lpstr>PowerPoint Presentation</vt:lpstr>
      <vt:lpstr>PowerPoint Presentation</vt:lpstr>
      <vt:lpstr>PowerPoint Presentation</vt:lpstr>
      <vt:lpstr>PowerPoint Presentation</vt:lpstr>
      <vt:lpstr>Office 2013</vt:lpstr>
      <vt:lpstr>PowerPoint Presentation</vt:lpstr>
      <vt:lpstr>Examples of Windows 8 Screens</vt:lpstr>
      <vt:lpstr>Examples of Windows 8 Screens</vt:lpstr>
      <vt:lpstr>Key Windows 8 Enhancements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Shhhhh! Cloud computing is really just another word for the Internet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Tip Wars</dc:title>
  <dc:creator>Carlton Collins</dc:creator>
  <cp:lastModifiedBy>Carlton Collins</cp:lastModifiedBy>
  <cp:revision>85</cp:revision>
  <dcterms:created xsi:type="dcterms:W3CDTF">2007-08-16T02:15:58Z</dcterms:created>
  <dcterms:modified xsi:type="dcterms:W3CDTF">2013-07-22T01:54:53Z</dcterms:modified>
</cp:coreProperties>
</file>