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7" r:id="rId2"/>
    <p:sldMasterId id="2147483674" r:id="rId3"/>
    <p:sldMasterId id="2147483660" r:id="rId4"/>
  </p:sldMasterIdLst>
  <p:notesMasterIdLst>
    <p:notesMasterId r:id="rId174"/>
  </p:notesMasterIdLst>
  <p:handoutMasterIdLst>
    <p:handoutMasterId r:id="rId175"/>
  </p:handoutMasterIdLst>
  <p:sldIdLst>
    <p:sldId id="256" r:id="rId5"/>
    <p:sldId id="842" r:id="rId6"/>
    <p:sldId id="763" r:id="rId7"/>
    <p:sldId id="636" r:id="rId8"/>
    <p:sldId id="749" r:id="rId9"/>
    <p:sldId id="688" r:id="rId10"/>
    <p:sldId id="689" r:id="rId11"/>
    <p:sldId id="690" r:id="rId12"/>
    <p:sldId id="834" r:id="rId13"/>
    <p:sldId id="691" r:id="rId14"/>
    <p:sldId id="764" r:id="rId15"/>
    <p:sldId id="637" r:id="rId16"/>
    <p:sldId id="736" r:id="rId17"/>
    <p:sldId id="591" r:id="rId18"/>
    <p:sldId id="592" r:id="rId19"/>
    <p:sldId id="743" r:id="rId20"/>
    <p:sldId id="593" r:id="rId21"/>
    <p:sldId id="594" r:id="rId22"/>
    <p:sldId id="595" r:id="rId23"/>
    <p:sldId id="596" r:id="rId24"/>
    <p:sldId id="597" r:id="rId25"/>
    <p:sldId id="598" r:id="rId26"/>
    <p:sldId id="600" r:id="rId27"/>
    <p:sldId id="603" r:id="rId28"/>
    <p:sldId id="604" r:id="rId29"/>
    <p:sldId id="606" r:id="rId30"/>
    <p:sldId id="611" r:id="rId31"/>
    <p:sldId id="754" r:id="rId32"/>
    <p:sldId id="755" r:id="rId33"/>
    <p:sldId id="756" r:id="rId34"/>
    <p:sldId id="757" r:id="rId35"/>
    <p:sldId id="769" r:id="rId36"/>
    <p:sldId id="670" r:id="rId37"/>
    <p:sldId id="739" r:id="rId38"/>
    <p:sldId id="735" r:id="rId39"/>
    <p:sldId id="738" r:id="rId40"/>
    <p:sldId id="612" r:id="rId41"/>
    <p:sldId id="615" r:id="rId42"/>
    <p:sldId id="767" r:id="rId43"/>
    <p:sldId id="514" r:id="rId44"/>
    <p:sldId id="740" r:id="rId45"/>
    <p:sldId id="737" r:id="rId46"/>
    <p:sldId id="787" r:id="rId47"/>
    <p:sldId id="788" r:id="rId48"/>
    <p:sldId id="762" r:id="rId49"/>
    <p:sldId id="783" r:id="rId50"/>
    <p:sldId id="766" r:id="rId51"/>
    <p:sldId id="512" r:id="rId52"/>
    <p:sldId id="742" r:id="rId53"/>
    <p:sldId id="744" r:id="rId54"/>
    <p:sldId id="835" r:id="rId55"/>
    <p:sldId id="836" r:id="rId56"/>
    <p:sldId id="837" r:id="rId57"/>
    <p:sldId id="708" r:id="rId58"/>
    <p:sldId id="613" r:id="rId59"/>
    <p:sldId id="745" r:id="rId60"/>
    <p:sldId id="746" r:id="rId61"/>
    <p:sldId id="747" r:id="rId62"/>
    <p:sldId id="748" r:id="rId63"/>
    <p:sldId id="765" r:id="rId64"/>
    <p:sldId id="839" r:id="rId65"/>
    <p:sldId id="771" r:id="rId66"/>
    <p:sldId id="521" r:id="rId67"/>
    <p:sldId id="634" r:id="rId68"/>
    <p:sldId id="489" r:id="rId69"/>
    <p:sldId id="770" r:id="rId70"/>
    <p:sldId id="520" r:id="rId71"/>
    <p:sldId id="772" r:id="rId72"/>
    <p:sldId id="522" r:id="rId73"/>
    <p:sldId id="778" r:id="rId74"/>
    <p:sldId id="662" r:id="rId75"/>
    <p:sldId id="752" r:id="rId76"/>
    <p:sldId id="753" r:id="rId77"/>
    <p:sldId id="758" r:id="rId78"/>
    <p:sldId id="510" r:id="rId79"/>
    <p:sldId id="513" r:id="rId80"/>
    <p:sldId id="838" r:id="rId81"/>
    <p:sldId id="665" r:id="rId82"/>
    <p:sldId id="768" r:id="rId83"/>
    <p:sldId id="516" r:id="rId84"/>
    <p:sldId id="692" r:id="rId85"/>
    <p:sldId id="693" r:id="rId86"/>
    <p:sldId id="694" r:id="rId87"/>
    <p:sldId id="750" r:id="rId88"/>
    <p:sldId id="751" r:id="rId89"/>
    <p:sldId id="759" r:id="rId90"/>
    <p:sldId id="519" r:id="rId91"/>
    <p:sldId id="760" r:id="rId92"/>
    <p:sldId id="761" r:id="rId93"/>
    <p:sldId id="784" r:id="rId94"/>
    <p:sldId id="630" r:id="rId95"/>
    <p:sldId id="773" r:id="rId96"/>
    <p:sldId id="671" r:id="rId97"/>
    <p:sldId id="774" r:id="rId98"/>
    <p:sldId id="660" r:id="rId99"/>
    <p:sldId id="775" r:id="rId100"/>
    <p:sldId id="398" r:id="rId101"/>
    <p:sldId id="776" r:id="rId102"/>
    <p:sldId id="661" r:id="rId103"/>
    <p:sldId id="777" r:id="rId104"/>
    <p:sldId id="682" r:id="rId105"/>
    <p:sldId id="779" r:id="rId106"/>
    <p:sldId id="666" r:id="rId107"/>
    <p:sldId id="696" r:id="rId108"/>
    <p:sldId id="697" r:id="rId109"/>
    <p:sldId id="780" r:id="rId110"/>
    <p:sldId id="681" r:id="rId111"/>
    <p:sldId id="415" r:id="rId112"/>
    <p:sldId id="635" r:id="rId113"/>
    <p:sldId id="786" r:id="rId114"/>
    <p:sldId id="420" r:id="rId115"/>
    <p:sldId id="678" r:id="rId116"/>
    <p:sldId id="679" r:id="rId117"/>
    <p:sldId id="422" r:id="rId118"/>
    <p:sldId id="423" r:id="rId119"/>
    <p:sldId id="781" r:id="rId120"/>
    <p:sldId id="719" r:id="rId121"/>
    <p:sldId id="782" r:id="rId122"/>
    <p:sldId id="663" r:id="rId123"/>
    <p:sldId id="785" r:id="rId124"/>
    <p:sldId id="727" r:id="rId125"/>
    <p:sldId id="664" r:id="rId126"/>
    <p:sldId id="575" r:id="rId127"/>
    <p:sldId id="840" r:id="rId128"/>
    <p:sldId id="789" r:id="rId129"/>
    <p:sldId id="790" r:id="rId130"/>
    <p:sldId id="791" r:id="rId131"/>
    <p:sldId id="792" r:id="rId132"/>
    <p:sldId id="793" r:id="rId133"/>
    <p:sldId id="794" r:id="rId134"/>
    <p:sldId id="795" r:id="rId135"/>
    <p:sldId id="796" r:id="rId136"/>
    <p:sldId id="797" r:id="rId137"/>
    <p:sldId id="798" r:id="rId138"/>
    <p:sldId id="799" r:id="rId139"/>
    <p:sldId id="800" r:id="rId140"/>
    <p:sldId id="801" r:id="rId141"/>
    <p:sldId id="802" r:id="rId142"/>
    <p:sldId id="803" r:id="rId143"/>
    <p:sldId id="804" r:id="rId144"/>
    <p:sldId id="805" r:id="rId145"/>
    <p:sldId id="806" r:id="rId146"/>
    <p:sldId id="807" r:id="rId147"/>
    <p:sldId id="808" r:id="rId148"/>
    <p:sldId id="809" r:id="rId149"/>
    <p:sldId id="810" r:id="rId150"/>
    <p:sldId id="811" r:id="rId151"/>
    <p:sldId id="812" r:id="rId152"/>
    <p:sldId id="813" r:id="rId153"/>
    <p:sldId id="814" r:id="rId154"/>
    <p:sldId id="816" r:id="rId155"/>
    <p:sldId id="817" r:id="rId156"/>
    <p:sldId id="818" r:id="rId157"/>
    <p:sldId id="819" r:id="rId158"/>
    <p:sldId id="820" r:id="rId159"/>
    <p:sldId id="821" r:id="rId160"/>
    <p:sldId id="822" r:id="rId161"/>
    <p:sldId id="823" r:id="rId162"/>
    <p:sldId id="824" r:id="rId163"/>
    <p:sldId id="825" r:id="rId164"/>
    <p:sldId id="826" r:id="rId165"/>
    <p:sldId id="827" r:id="rId166"/>
    <p:sldId id="828" r:id="rId167"/>
    <p:sldId id="829" r:id="rId168"/>
    <p:sldId id="830" r:id="rId169"/>
    <p:sldId id="831" r:id="rId170"/>
    <p:sldId id="832" r:id="rId171"/>
    <p:sldId id="833" r:id="rId172"/>
    <p:sldId id="815" r:id="rId17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3854" autoAdjust="0"/>
  </p:normalViewPr>
  <p:slideViewPr>
    <p:cSldViewPr>
      <p:cViewPr varScale="1">
        <p:scale>
          <a:sx n="55" d="100"/>
          <a:sy n="55" d="100"/>
        </p:scale>
        <p:origin x="504" y="48"/>
      </p:cViewPr>
      <p:guideLst>
        <p:guide orient="horz" pos="2160"/>
        <p:guide pos="2880"/>
      </p:guideLst>
    </p:cSldViewPr>
  </p:slideViewPr>
  <p:notesTextViewPr>
    <p:cViewPr>
      <p:scale>
        <a:sx n="1" d="1"/>
        <a:sy n="1" d="1"/>
      </p:scale>
      <p:origin x="0" y="0"/>
    </p:cViewPr>
  </p:notesTextViewPr>
  <p:sorterViewPr>
    <p:cViewPr>
      <p:scale>
        <a:sx n="100" d="100"/>
        <a:sy n="100" d="100"/>
      </p:scale>
      <p:origin x="0" y="-227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handoutMaster" Target="handoutMasters/handoutMaster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slide" Target="slides/slide165.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AEA92-F0E6-44B4-9145-2B732F740529}"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1AF05526-0801-4ECD-8F5D-CFA6ED6276C1}">
      <dgm:prSet phldrT="[Text]" custT="1"/>
      <dgm:spPr/>
      <dgm:t>
        <a:bodyPr anchor="t"/>
        <a:lstStyle/>
        <a:p>
          <a:pPr rtl="0"/>
          <a:r>
            <a:rPr lang="en-US" sz="1400" b="1" i="0" u="none" dirty="0" smtClean="0">
              <a:solidFill>
                <a:schemeClr val="tx1"/>
              </a:solidFill>
            </a:rPr>
            <a:t>Windows Key </a:t>
          </a:r>
        </a:p>
        <a:p>
          <a:pPr rtl="0"/>
          <a:r>
            <a:rPr lang="en-US" sz="1050" b="0" i="0" u="none" dirty="0" smtClean="0">
              <a:solidFill>
                <a:schemeClr val="tx1"/>
              </a:solidFill>
            </a:rPr>
            <a:t>Pressing the Windows key toggles between the Modern Start screen, the last-run Modern app, and the classic Windows 7 Desktop view. </a:t>
          </a:r>
          <a:endParaRPr lang="en-US" sz="1050" dirty="0">
            <a:solidFill>
              <a:schemeClr val="tx1"/>
            </a:solidFill>
          </a:endParaRPr>
        </a:p>
      </dgm:t>
    </dgm:pt>
    <dgm:pt modelId="{5DF17C5E-4CA4-45CB-822C-959C43958AAA}" type="parTrans" cxnId="{A0846019-D1BF-4180-9052-283F0812F973}">
      <dgm:prSet/>
      <dgm:spPr/>
      <dgm:t>
        <a:bodyPr/>
        <a:lstStyle/>
        <a:p>
          <a:endParaRPr lang="en-US">
            <a:solidFill>
              <a:schemeClr val="tx1"/>
            </a:solidFill>
          </a:endParaRPr>
        </a:p>
      </dgm:t>
    </dgm:pt>
    <dgm:pt modelId="{0B93BAE3-9CE4-46B8-8690-2A390626CB01}" type="sibTrans" cxnId="{A0846019-D1BF-4180-9052-283F0812F973}">
      <dgm:prSet/>
      <dgm:spPr/>
      <dgm:t>
        <a:bodyPr/>
        <a:lstStyle/>
        <a:p>
          <a:endParaRPr lang="en-US">
            <a:solidFill>
              <a:schemeClr val="tx1"/>
            </a:solidFill>
          </a:endParaRPr>
        </a:p>
      </dgm:t>
    </dgm:pt>
    <dgm:pt modelId="{66DDD426-D4FB-4BC7-9EDD-054F2BEA74CA}">
      <dgm:prSet custT="1"/>
      <dgm:spPr/>
      <dgm:t>
        <a:bodyPr anchor="t"/>
        <a:lstStyle/>
        <a:p>
          <a:r>
            <a:rPr lang="en-US" sz="2000" b="1" i="0" u="none" dirty="0" smtClean="0">
              <a:solidFill>
                <a:schemeClr val="tx1"/>
              </a:solidFill>
            </a:rPr>
            <a:t>Windows + C </a:t>
          </a:r>
        </a:p>
        <a:p>
          <a:r>
            <a:rPr lang="en-US" sz="1100" b="0" i="0" u="none" dirty="0" smtClean="0">
              <a:solidFill>
                <a:schemeClr val="tx1"/>
              </a:solidFill>
            </a:rPr>
            <a:t>Displays the Charm Bar . </a:t>
          </a:r>
          <a:endParaRPr lang="en-US" sz="1100" dirty="0">
            <a:solidFill>
              <a:schemeClr val="tx1"/>
            </a:solidFill>
          </a:endParaRPr>
        </a:p>
      </dgm:t>
    </dgm:pt>
    <dgm:pt modelId="{BFC239D7-98BE-4F99-BA86-8892FF472B0B}" type="parTrans" cxnId="{913E5285-97E8-4456-B106-85ED9610CBE0}">
      <dgm:prSet/>
      <dgm:spPr/>
      <dgm:t>
        <a:bodyPr/>
        <a:lstStyle/>
        <a:p>
          <a:endParaRPr lang="en-US">
            <a:solidFill>
              <a:schemeClr val="tx1"/>
            </a:solidFill>
          </a:endParaRPr>
        </a:p>
      </dgm:t>
    </dgm:pt>
    <dgm:pt modelId="{6EADF313-DF05-45BF-87FE-8FE9A8F8101A}" type="sibTrans" cxnId="{913E5285-97E8-4456-B106-85ED9610CBE0}">
      <dgm:prSet/>
      <dgm:spPr/>
      <dgm:t>
        <a:bodyPr/>
        <a:lstStyle/>
        <a:p>
          <a:endParaRPr lang="en-US">
            <a:solidFill>
              <a:schemeClr val="tx1"/>
            </a:solidFill>
          </a:endParaRPr>
        </a:p>
      </dgm:t>
    </dgm:pt>
    <dgm:pt modelId="{67B7053F-DB78-4EC8-AEE0-FA812930F5BE}">
      <dgm:prSet custT="1"/>
      <dgm:spPr/>
      <dgm:t>
        <a:bodyPr anchor="t"/>
        <a:lstStyle/>
        <a:p>
          <a:r>
            <a:rPr lang="en-US" sz="2000" b="1" i="0" u="none" dirty="0" smtClean="0">
              <a:solidFill>
                <a:schemeClr val="tx1"/>
              </a:solidFill>
            </a:rPr>
            <a:t>Windows + D</a:t>
          </a:r>
          <a:r>
            <a:rPr lang="en-US" sz="2000" b="0" i="0" u="none" dirty="0" smtClean="0">
              <a:solidFill>
                <a:schemeClr val="tx1"/>
              </a:solidFill>
            </a:rPr>
            <a:t> </a:t>
          </a:r>
        </a:p>
        <a:p>
          <a:r>
            <a:rPr lang="en-US" sz="1100" b="0" i="0" u="none" dirty="0" smtClean="0">
              <a:solidFill>
                <a:schemeClr val="tx1"/>
              </a:solidFill>
            </a:rPr>
            <a:t>Launches the classic Windows 7-style Desktop view. </a:t>
          </a:r>
          <a:endParaRPr lang="en-US" sz="1100" dirty="0">
            <a:solidFill>
              <a:schemeClr val="tx1"/>
            </a:solidFill>
          </a:endParaRPr>
        </a:p>
      </dgm:t>
    </dgm:pt>
    <dgm:pt modelId="{980A0424-292C-4EF9-BA0B-F9FE90B92C42}" type="parTrans" cxnId="{CEE66095-AA71-40F6-9736-EFE84B0B00E3}">
      <dgm:prSet/>
      <dgm:spPr/>
      <dgm:t>
        <a:bodyPr/>
        <a:lstStyle/>
        <a:p>
          <a:endParaRPr lang="en-US">
            <a:solidFill>
              <a:schemeClr val="tx1"/>
            </a:solidFill>
          </a:endParaRPr>
        </a:p>
      </dgm:t>
    </dgm:pt>
    <dgm:pt modelId="{39754929-5798-48D4-BF2B-82163D5F4213}" type="sibTrans" cxnId="{CEE66095-AA71-40F6-9736-EFE84B0B00E3}">
      <dgm:prSet/>
      <dgm:spPr/>
      <dgm:t>
        <a:bodyPr/>
        <a:lstStyle/>
        <a:p>
          <a:endParaRPr lang="en-US">
            <a:solidFill>
              <a:schemeClr val="tx1"/>
            </a:solidFill>
          </a:endParaRPr>
        </a:p>
      </dgm:t>
    </dgm:pt>
    <dgm:pt modelId="{3E9D16E8-E321-431B-AAE6-50E1A8EDC8F0}">
      <dgm:prSet custT="1"/>
      <dgm:spPr/>
      <dgm:t>
        <a:bodyPr anchor="t"/>
        <a:lstStyle/>
        <a:p>
          <a:r>
            <a:rPr lang="en-US" sz="2000" b="1" i="0" u="none" dirty="0" smtClean="0">
              <a:solidFill>
                <a:schemeClr val="tx1"/>
              </a:solidFill>
            </a:rPr>
            <a:t>Windows + E</a:t>
          </a:r>
        </a:p>
        <a:p>
          <a:r>
            <a:rPr lang="en-US" sz="1100" b="0" i="0" u="none" dirty="0" smtClean="0">
              <a:solidFill>
                <a:schemeClr val="tx1"/>
              </a:solidFill>
            </a:rPr>
            <a:t>Launches a Windows 7-style Explorer window. </a:t>
          </a:r>
          <a:endParaRPr lang="en-US" sz="1100" dirty="0">
            <a:solidFill>
              <a:schemeClr val="tx1"/>
            </a:solidFill>
          </a:endParaRPr>
        </a:p>
      </dgm:t>
    </dgm:pt>
    <dgm:pt modelId="{13C7529D-A982-48EA-8860-E4D785408954}" type="parTrans" cxnId="{43E55FB0-7F68-4803-B1CA-D33D1E560038}">
      <dgm:prSet/>
      <dgm:spPr/>
      <dgm:t>
        <a:bodyPr/>
        <a:lstStyle/>
        <a:p>
          <a:endParaRPr lang="en-US">
            <a:solidFill>
              <a:schemeClr val="tx1"/>
            </a:solidFill>
          </a:endParaRPr>
        </a:p>
      </dgm:t>
    </dgm:pt>
    <dgm:pt modelId="{1777E6BB-6F76-427D-868A-C1CDCF9F68AC}" type="sibTrans" cxnId="{43E55FB0-7F68-4803-B1CA-D33D1E560038}">
      <dgm:prSet/>
      <dgm:spPr/>
      <dgm:t>
        <a:bodyPr/>
        <a:lstStyle/>
        <a:p>
          <a:endParaRPr lang="en-US">
            <a:solidFill>
              <a:schemeClr val="tx1"/>
            </a:solidFill>
          </a:endParaRPr>
        </a:p>
      </dgm:t>
    </dgm:pt>
    <dgm:pt modelId="{1576DB05-CE73-4585-9406-ADE09F1B078A}">
      <dgm:prSet custT="1"/>
      <dgm:spPr/>
      <dgm:t>
        <a:bodyPr anchor="t"/>
        <a:lstStyle/>
        <a:p>
          <a:r>
            <a:rPr lang="en-US" sz="2000" b="1" i="0" u="none" dirty="0" smtClean="0">
              <a:solidFill>
                <a:schemeClr val="tx1"/>
              </a:solidFill>
            </a:rPr>
            <a:t>Windows + F</a:t>
          </a:r>
          <a:r>
            <a:rPr lang="en-US" sz="2000" b="0" i="0" u="none" baseline="0" dirty="0" smtClean="0">
              <a:solidFill>
                <a:schemeClr val="tx1"/>
              </a:solidFill>
            </a:rPr>
            <a:t> </a:t>
          </a:r>
        </a:p>
        <a:p>
          <a:r>
            <a:rPr lang="en-US" sz="1100" b="0" i="0" u="none" dirty="0" smtClean="0">
              <a:solidFill>
                <a:schemeClr val="tx1"/>
              </a:solidFill>
            </a:rPr>
            <a:t>Opens the File Search pane. </a:t>
          </a:r>
          <a:endParaRPr lang="en-US" sz="1100" dirty="0">
            <a:solidFill>
              <a:schemeClr val="tx1"/>
            </a:solidFill>
          </a:endParaRPr>
        </a:p>
      </dgm:t>
    </dgm:pt>
    <dgm:pt modelId="{55CAE87F-3B74-429B-80B5-2102CDEF3FF1}" type="parTrans" cxnId="{F9378B2D-87E0-499D-8D1C-DEB02987D40E}">
      <dgm:prSet/>
      <dgm:spPr/>
      <dgm:t>
        <a:bodyPr/>
        <a:lstStyle/>
        <a:p>
          <a:endParaRPr lang="en-US">
            <a:solidFill>
              <a:schemeClr val="tx1"/>
            </a:solidFill>
          </a:endParaRPr>
        </a:p>
      </dgm:t>
    </dgm:pt>
    <dgm:pt modelId="{D2F5AE36-9D25-4C2D-A538-C996B6EBFB35}" type="sibTrans" cxnId="{F9378B2D-87E0-499D-8D1C-DEB02987D40E}">
      <dgm:prSet/>
      <dgm:spPr/>
      <dgm:t>
        <a:bodyPr/>
        <a:lstStyle/>
        <a:p>
          <a:endParaRPr lang="en-US">
            <a:solidFill>
              <a:schemeClr val="tx1"/>
            </a:solidFill>
          </a:endParaRPr>
        </a:p>
      </dgm:t>
    </dgm:pt>
    <dgm:pt modelId="{2E9624A7-8897-4864-AFDE-A876CE96004C}">
      <dgm:prSet custT="1"/>
      <dgm:spPr/>
      <dgm:t>
        <a:bodyPr anchor="t"/>
        <a:lstStyle/>
        <a:p>
          <a:r>
            <a:rPr lang="en-US" sz="2000" b="1" i="0" u="none" dirty="0" smtClean="0">
              <a:solidFill>
                <a:schemeClr val="tx1"/>
              </a:solidFill>
            </a:rPr>
            <a:t>Windows + H</a:t>
          </a:r>
        </a:p>
        <a:p>
          <a:r>
            <a:rPr lang="en-US" sz="1100" b="0" i="0" u="none" dirty="0" smtClean="0">
              <a:solidFill>
                <a:schemeClr val="tx1"/>
              </a:solidFill>
            </a:rPr>
            <a:t>Opens the Share pane. </a:t>
          </a:r>
          <a:endParaRPr lang="en-US" sz="1100" dirty="0">
            <a:solidFill>
              <a:schemeClr val="tx1"/>
            </a:solidFill>
          </a:endParaRPr>
        </a:p>
      </dgm:t>
    </dgm:pt>
    <dgm:pt modelId="{FD207627-880C-4A74-8941-C829A611CFFE}" type="parTrans" cxnId="{1287EE83-27AB-4115-B2EE-5A05D6AE168C}">
      <dgm:prSet/>
      <dgm:spPr/>
      <dgm:t>
        <a:bodyPr/>
        <a:lstStyle/>
        <a:p>
          <a:endParaRPr lang="en-US">
            <a:solidFill>
              <a:schemeClr val="tx1"/>
            </a:solidFill>
          </a:endParaRPr>
        </a:p>
      </dgm:t>
    </dgm:pt>
    <dgm:pt modelId="{EA065E4C-DD8E-4702-8C57-3C37593E81AF}" type="sibTrans" cxnId="{1287EE83-27AB-4115-B2EE-5A05D6AE168C}">
      <dgm:prSet/>
      <dgm:spPr/>
      <dgm:t>
        <a:bodyPr/>
        <a:lstStyle/>
        <a:p>
          <a:endParaRPr lang="en-US">
            <a:solidFill>
              <a:schemeClr val="tx1"/>
            </a:solidFill>
          </a:endParaRPr>
        </a:p>
      </dgm:t>
    </dgm:pt>
    <dgm:pt modelId="{601A314F-7F58-416B-832B-F4789EDB9120}">
      <dgm:prSet custT="1"/>
      <dgm:spPr/>
      <dgm:t>
        <a:bodyPr anchor="t"/>
        <a:lstStyle/>
        <a:p>
          <a:r>
            <a:rPr lang="en-US" sz="2000" b="1" i="0" u="none" dirty="0" smtClean="0">
              <a:solidFill>
                <a:schemeClr val="tx1"/>
              </a:solidFill>
            </a:rPr>
            <a:t>Windows + I</a:t>
          </a:r>
          <a:r>
            <a:rPr lang="en-US" sz="2000" b="0" i="0" u="none" dirty="0" smtClean="0">
              <a:solidFill>
                <a:schemeClr val="tx1"/>
              </a:solidFill>
            </a:rPr>
            <a:t> </a:t>
          </a:r>
        </a:p>
        <a:p>
          <a:r>
            <a:rPr lang="en-US" sz="1100" b="0" i="0" u="none" dirty="0" smtClean="0">
              <a:solidFill>
                <a:schemeClr val="tx1"/>
              </a:solidFill>
            </a:rPr>
            <a:t>Opens the Settings pane (tiles, volume, brightness, power off, etc.). </a:t>
          </a:r>
          <a:endParaRPr lang="en-US" sz="1100" dirty="0">
            <a:solidFill>
              <a:schemeClr val="tx1"/>
            </a:solidFill>
          </a:endParaRPr>
        </a:p>
      </dgm:t>
    </dgm:pt>
    <dgm:pt modelId="{C917F26D-F731-4F15-BABF-7B17A75FC219}" type="parTrans" cxnId="{D93888C3-5874-4A96-A5A4-5C8983276E1F}">
      <dgm:prSet/>
      <dgm:spPr/>
      <dgm:t>
        <a:bodyPr/>
        <a:lstStyle/>
        <a:p>
          <a:endParaRPr lang="en-US">
            <a:solidFill>
              <a:schemeClr val="tx1"/>
            </a:solidFill>
          </a:endParaRPr>
        </a:p>
      </dgm:t>
    </dgm:pt>
    <dgm:pt modelId="{B72B21E6-DC42-4877-8709-60641D2EDCE4}" type="sibTrans" cxnId="{D93888C3-5874-4A96-A5A4-5C8983276E1F}">
      <dgm:prSet/>
      <dgm:spPr/>
      <dgm:t>
        <a:bodyPr/>
        <a:lstStyle/>
        <a:p>
          <a:endParaRPr lang="en-US">
            <a:solidFill>
              <a:schemeClr val="tx1"/>
            </a:solidFill>
          </a:endParaRPr>
        </a:p>
      </dgm:t>
    </dgm:pt>
    <dgm:pt modelId="{28A768CF-CCC4-4146-A323-3656AB6C756D}">
      <dgm:prSet custT="1"/>
      <dgm:spPr/>
      <dgm:t>
        <a:bodyPr anchor="t"/>
        <a:lstStyle/>
        <a:p>
          <a:r>
            <a:rPr lang="en-US" sz="2000" b="1" i="0" u="none" dirty="0" smtClean="0">
              <a:solidFill>
                <a:schemeClr val="tx1"/>
              </a:solidFill>
            </a:rPr>
            <a:t>Windows + K</a:t>
          </a:r>
        </a:p>
        <a:p>
          <a:r>
            <a:rPr lang="en-US" sz="1100" b="0" i="0" u="none" dirty="0" smtClean="0">
              <a:solidFill>
                <a:schemeClr val="tx1"/>
              </a:solidFill>
            </a:rPr>
            <a:t>Opens the Devices pane. </a:t>
          </a:r>
          <a:endParaRPr lang="en-US" sz="1100" dirty="0">
            <a:solidFill>
              <a:schemeClr val="tx1"/>
            </a:solidFill>
          </a:endParaRPr>
        </a:p>
      </dgm:t>
    </dgm:pt>
    <dgm:pt modelId="{C211D56B-7CD3-4346-B275-F641B99F2F61}" type="parTrans" cxnId="{EF360D01-A828-411E-8A3C-E97C7814DC52}">
      <dgm:prSet/>
      <dgm:spPr/>
      <dgm:t>
        <a:bodyPr/>
        <a:lstStyle/>
        <a:p>
          <a:endParaRPr lang="en-US">
            <a:solidFill>
              <a:schemeClr val="tx1"/>
            </a:solidFill>
          </a:endParaRPr>
        </a:p>
      </dgm:t>
    </dgm:pt>
    <dgm:pt modelId="{B41B851E-8008-49D6-B9FD-E1446790195A}" type="sibTrans" cxnId="{EF360D01-A828-411E-8A3C-E97C7814DC52}">
      <dgm:prSet/>
      <dgm:spPr/>
      <dgm:t>
        <a:bodyPr/>
        <a:lstStyle/>
        <a:p>
          <a:endParaRPr lang="en-US">
            <a:solidFill>
              <a:schemeClr val="tx1"/>
            </a:solidFill>
          </a:endParaRPr>
        </a:p>
      </dgm:t>
    </dgm:pt>
    <dgm:pt modelId="{CFB4D773-8E02-4CCF-92AC-F164860B6614}">
      <dgm:prSet custT="1"/>
      <dgm:spPr/>
      <dgm:t>
        <a:bodyPr anchor="t"/>
        <a:lstStyle/>
        <a:p>
          <a:r>
            <a:rPr lang="en-US" sz="2000" b="1" i="0" u="none" dirty="0" smtClean="0">
              <a:solidFill>
                <a:schemeClr val="tx1"/>
              </a:solidFill>
            </a:rPr>
            <a:t>Windows + L</a:t>
          </a:r>
        </a:p>
        <a:p>
          <a:r>
            <a:rPr lang="en-US" sz="1100" b="0" i="0" u="none" dirty="0" smtClean="0">
              <a:solidFill>
                <a:schemeClr val="tx1"/>
              </a:solidFill>
            </a:rPr>
            <a:t>Locks your computer or device. </a:t>
          </a:r>
          <a:endParaRPr lang="en-US" sz="1100" dirty="0">
            <a:solidFill>
              <a:schemeClr val="tx1"/>
            </a:solidFill>
          </a:endParaRPr>
        </a:p>
      </dgm:t>
    </dgm:pt>
    <dgm:pt modelId="{AC1D9951-D002-45CC-965E-3A3FA92B7F5A}" type="parTrans" cxnId="{7B7E637F-BABF-4B10-B659-A1DB90CAD67B}">
      <dgm:prSet/>
      <dgm:spPr/>
      <dgm:t>
        <a:bodyPr/>
        <a:lstStyle/>
        <a:p>
          <a:endParaRPr lang="en-US">
            <a:solidFill>
              <a:schemeClr val="tx1"/>
            </a:solidFill>
          </a:endParaRPr>
        </a:p>
      </dgm:t>
    </dgm:pt>
    <dgm:pt modelId="{781C235D-ABD3-42CA-B1E7-FA7C0D7C2990}" type="sibTrans" cxnId="{7B7E637F-BABF-4B10-B659-A1DB90CAD67B}">
      <dgm:prSet/>
      <dgm:spPr/>
      <dgm:t>
        <a:bodyPr/>
        <a:lstStyle/>
        <a:p>
          <a:endParaRPr lang="en-US">
            <a:solidFill>
              <a:schemeClr val="tx1"/>
            </a:solidFill>
          </a:endParaRPr>
        </a:p>
      </dgm:t>
    </dgm:pt>
    <dgm:pt modelId="{9AFE129C-98C4-4EED-AAFB-A560C5A544A1}">
      <dgm:prSet custT="1"/>
      <dgm:spPr/>
      <dgm:t>
        <a:bodyPr anchor="t"/>
        <a:lstStyle/>
        <a:p>
          <a:pPr rtl="0"/>
          <a:r>
            <a:rPr lang="en-US" sz="2000" b="1" i="0" u="none" dirty="0" smtClean="0">
              <a:solidFill>
                <a:schemeClr val="tx1"/>
              </a:solidFill>
            </a:rPr>
            <a:t>Windows + P</a:t>
          </a:r>
        </a:p>
        <a:p>
          <a:pPr rtl="0"/>
          <a:r>
            <a:rPr lang="en-US" sz="1100" b="0" i="0" u="none" dirty="0" smtClean="0">
              <a:solidFill>
                <a:schemeClr val="tx1"/>
              </a:solidFill>
            </a:rPr>
            <a:t>Displays Windows 8 on a second screen (when available).</a:t>
          </a:r>
          <a:endParaRPr lang="en-US" sz="1100" dirty="0">
            <a:solidFill>
              <a:schemeClr val="tx1"/>
            </a:solidFill>
          </a:endParaRPr>
        </a:p>
      </dgm:t>
    </dgm:pt>
    <dgm:pt modelId="{E045B713-FC5E-4F23-8EA0-887D341E2ADA}" type="parTrans" cxnId="{CBC75C71-19FC-4758-BBFF-3756A59137F2}">
      <dgm:prSet/>
      <dgm:spPr/>
      <dgm:t>
        <a:bodyPr/>
        <a:lstStyle/>
        <a:p>
          <a:endParaRPr lang="en-US">
            <a:solidFill>
              <a:schemeClr val="tx1"/>
            </a:solidFill>
          </a:endParaRPr>
        </a:p>
      </dgm:t>
    </dgm:pt>
    <dgm:pt modelId="{921F569F-098A-4BFF-91CD-8D6C3BC4B47A}" type="sibTrans" cxnId="{CBC75C71-19FC-4758-BBFF-3756A59137F2}">
      <dgm:prSet/>
      <dgm:spPr/>
      <dgm:t>
        <a:bodyPr/>
        <a:lstStyle/>
        <a:p>
          <a:endParaRPr lang="en-US">
            <a:solidFill>
              <a:schemeClr val="tx1"/>
            </a:solidFill>
          </a:endParaRPr>
        </a:p>
      </dgm:t>
    </dgm:pt>
    <dgm:pt modelId="{3D4CD873-0D9A-4CE8-9B9C-29350549458B}">
      <dgm:prSet custT="1"/>
      <dgm:spPr/>
      <dgm:t>
        <a:bodyPr anchor="t"/>
        <a:lstStyle/>
        <a:p>
          <a:r>
            <a:rPr lang="en-US" sz="2000" b="1" i="0" u="none" dirty="0" smtClean="0">
              <a:solidFill>
                <a:schemeClr val="tx1"/>
              </a:solidFill>
            </a:rPr>
            <a:t>Windows + Q</a:t>
          </a:r>
        </a:p>
        <a:p>
          <a:r>
            <a:rPr lang="en-US" sz="1100" b="0" i="0" u="none" dirty="0" smtClean="0">
              <a:solidFill>
                <a:schemeClr val="tx1"/>
              </a:solidFill>
            </a:rPr>
            <a:t>Opens the global search utility. </a:t>
          </a:r>
          <a:endParaRPr lang="en-US" sz="1100" dirty="0">
            <a:solidFill>
              <a:schemeClr val="tx1"/>
            </a:solidFill>
          </a:endParaRPr>
        </a:p>
      </dgm:t>
    </dgm:pt>
    <dgm:pt modelId="{E1B0D7F6-2985-4353-8206-57B30F9A43CC}" type="parTrans" cxnId="{54859C6E-09F4-45CF-B11F-6A5856B80848}">
      <dgm:prSet/>
      <dgm:spPr/>
      <dgm:t>
        <a:bodyPr/>
        <a:lstStyle/>
        <a:p>
          <a:endParaRPr lang="en-US">
            <a:solidFill>
              <a:schemeClr val="tx1"/>
            </a:solidFill>
          </a:endParaRPr>
        </a:p>
      </dgm:t>
    </dgm:pt>
    <dgm:pt modelId="{3EE1D273-A032-49B3-8BE6-CD42AEEE1470}" type="sibTrans" cxnId="{54859C6E-09F4-45CF-B11F-6A5856B80848}">
      <dgm:prSet/>
      <dgm:spPr/>
      <dgm:t>
        <a:bodyPr/>
        <a:lstStyle/>
        <a:p>
          <a:endParaRPr lang="en-US">
            <a:solidFill>
              <a:schemeClr val="tx1"/>
            </a:solidFill>
          </a:endParaRPr>
        </a:p>
      </dgm:t>
    </dgm:pt>
    <dgm:pt modelId="{64972CED-648F-49FF-9BCF-56853BFFF553}">
      <dgm:prSet custT="1"/>
      <dgm:spPr/>
      <dgm:t>
        <a:bodyPr anchor="t"/>
        <a:lstStyle/>
        <a:p>
          <a:r>
            <a:rPr lang="en-US" sz="2000" b="1" i="0" u="none" dirty="0" smtClean="0">
              <a:solidFill>
                <a:schemeClr val="tx1"/>
              </a:solidFill>
            </a:rPr>
            <a:t>Windows + R</a:t>
          </a:r>
        </a:p>
        <a:p>
          <a:r>
            <a:rPr lang="en-US" sz="1100" b="0" i="0" u="none" dirty="0" smtClean="0">
              <a:solidFill>
                <a:schemeClr val="tx1"/>
              </a:solidFill>
            </a:rPr>
            <a:t>Displays the Run box.</a:t>
          </a:r>
          <a:endParaRPr lang="en-US" sz="1100" dirty="0">
            <a:solidFill>
              <a:schemeClr val="tx1"/>
            </a:solidFill>
          </a:endParaRPr>
        </a:p>
      </dgm:t>
    </dgm:pt>
    <dgm:pt modelId="{943D47DF-F07D-4A18-A96E-C020BF6CD673}" type="parTrans" cxnId="{3499C391-4094-40B6-A181-E228D2A30623}">
      <dgm:prSet/>
      <dgm:spPr/>
      <dgm:t>
        <a:bodyPr/>
        <a:lstStyle/>
        <a:p>
          <a:endParaRPr lang="en-US">
            <a:solidFill>
              <a:schemeClr val="tx1"/>
            </a:solidFill>
          </a:endParaRPr>
        </a:p>
      </dgm:t>
    </dgm:pt>
    <dgm:pt modelId="{96AED3AF-C593-44F1-8F45-CEFBE74B09D5}" type="sibTrans" cxnId="{3499C391-4094-40B6-A181-E228D2A30623}">
      <dgm:prSet/>
      <dgm:spPr/>
      <dgm:t>
        <a:bodyPr/>
        <a:lstStyle/>
        <a:p>
          <a:endParaRPr lang="en-US">
            <a:solidFill>
              <a:schemeClr val="tx1"/>
            </a:solidFill>
          </a:endParaRPr>
        </a:p>
      </dgm:t>
    </dgm:pt>
    <dgm:pt modelId="{8C7E313F-0295-4E3A-B508-DE9A221D9CC4}">
      <dgm:prSet custT="1"/>
      <dgm:spPr/>
      <dgm:t>
        <a:bodyPr anchor="t"/>
        <a:lstStyle/>
        <a:p>
          <a:r>
            <a:rPr lang="en-US" sz="2000" b="1" i="0" u="none" dirty="0" smtClean="0">
              <a:solidFill>
                <a:schemeClr val="tx1"/>
              </a:solidFill>
            </a:rPr>
            <a:t>Windows + U </a:t>
          </a:r>
        </a:p>
        <a:p>
          <a:r>
            <a:rPr lang="en-US" sz="1100" b="0" i="0" u="none" dirty="0" smtClean="0">
              <a:solidFill>
                <a:schemeClr val="tx1"/>
              </a:solidFill>
            </a:rPr>
            <a:t>Displays the Ease of Use utilities (Narrator, Magnifier, and more).</a:t>
          </a:r>
          <a:endParaRPr lang="en-US" sz="1100" dirty="0">
            <a:solidFill>
              <a:schemeClr val="tx1"/>
            </a:solidFill>
          </a:endParaRPr>
        </a:p>
      </dgm:t>
    </dgm:pt>
    <dgm:pt modelId="{314D6A6B-E302-477C-88D4-C015FCC3B319}" type="parTrans" cxnId="{53961AFE-ACE1-4F74-88D2-968853BE20F7}">
      <dgm:prSet/>
      <dgm:spPr/>
      <dgm:t>
        <a:bodyPr/>
        <a:lstStyle/>
        <a:p>
          <a:endParaRPr lang="en-US">
            <a:solidFill>
              <a:schemeClr val="tx1"/>
            </a:solidFill>
          </a:endParaRPr>
        </a:p>
      </dgm:t>
    </dgm:pt>
    <dgm:pt modelId="{96CEBFA4-7739-4585-B56F-6923C515AB7C}" type="sibTrans" cxnId="{53961AFE-ACE1-4F74-88D2-968853BE20F7}">
      <dgm:prSet/>
      <dgm:spPr/>
      <dgm:t>
        <a:bodyPr/>
        <a:lstStyle/>
        <a:p>
          <a:endParaRPr lang="en-US">
            <a:solidFill>
              <a:schemeClr val="tx1"/>
            </a:solidFill>
          </a:endParaRPr>
        </a:p>
      </dgm:t>
    </dgm:pt>
    <dgm:pt modelId="{139C3A28-9EA4-4436-8278-1146A8376816}">
      <dgm:prSet custT="1"/>
      <dgm:spPr/>
      <dgm:t>
        <a:bodyPr anchor="t"/>
        <a:lstStyle/>
        <a:p>
          <a:r>
            <a:rPr lang="en-US" sz="2000" b="1" i="0" u="none" dirty="0" smtClean="0">
              <a:solidFill>
                <a:schemeClr val="tx1"/>
              </a:solidFill>
            </a:rPr>
            <a:t>Windows + W</a:t>
          </a:r>
          <a:r>
            <a:rPr lang="en-US" sz="2000" b="0" i="0" u="none" dirty="0" smtClean="0">
              <a:solidFill>
                <a:schemeClr val="tx1"/>
              </a:solidFill>
            </a:rPr>
            <a:t> </a:t>
          </a:r>
        </a:p>
        <a:p>
          <a:r>
            <a:rPr lang="en-US" sz="1100" b="0" i="0" u="none" dirty="0" smtClean="0">
              <a:solidFill>
                <a:schemeClr val="tx1"/>
              </a:solidFill>
            </a:rPr>
            <a:t>Instantly searches for settings.</a:t>
          </a:r>
          <a:endParaRPr lang="en-US" sz="1100" dirty="0">
            <a:solidFill>
              <a:schemeClr val="tx1"/>
            </a:solidFill>
          </a:endParaRPr>
        </a:p>
      </dgm:t>
    </dgm:pt>
    <dgm:pt modelId="{DC76AA09-D281-4A4D-BB88-4E10E48D6597}" type="parTrans" cxnId="{A07539F9-6E02-48FC-9C8A-74442F3E34F3}">
      <dgm:prSet/>
      <dgm:spPr/>
      <dgm:t>
        <a:bodyPr/>
        <a:lstStyle/>
        <a:p>
          <a:endParaRPr lang="en-US">
            <a:solidFill>
              <a:schemeClr val="tx1"/>
            </a:solidFill>
          </a:endParaRPr>
        </a:p>
      </dgm:t>
    </dgm:pt>
    <dgm:pt modelId="{8C77EEAA-27FD-45E2-B628-0E3AC6F6128E}" type="sibTrans" cxnId="{A07539F9-6E02-48FC-9C8A-74442F3E34F3}">
      <dgm:prSet/>
      <dgm:spPr/>
      <dgm:t>
        <a:bodyPr/>
        <a:lstStyle/>
        <a:p>
          <a:endParaRPr lang="en-US">
            <a:solidFill>
              <a:schemeClr val="tx1"/>
            </a:solidFill>
          </a:endParaRPr>
        </a:p>
      </dgm:t>
    </dgm:pt>
    <dgm:pt modelId="{82E4C561-C7C3-42B1-BAB2-38448EE275BC}">
      <dgm:prSet custT="1"/>
      <dgm:spPr/>
      <dgm:t>
        <a:bodyPr anchor="t"/>
        <a:lstStyle/>
        <a:p>
          <a:r>
            <a:rPr lang="en-US" sz="2000" b="1" i="0" u="none" dirty="0" smtClean="0">
              <a:solidFill>
                <a:schemeClr val="tx1"/>
              </a:solidFill>
            </a:rPr>
            <a:t>Windows + X</a:t>
          </a:r>
        </a:p>
        <a:p>
          <a:r>
            <a:rPr lang="en-US" sz="1100" b="0" i="0" u="none" dirty="0" smtClean="0">
              <a:solidFill>
                <a:schemeClr val="tx1"/>
              </a:solidFill>
            </a:rPr>
            <a:t>Displays the Power Users menu.</a:t>
          </a:r>
          <a:endParaRPr lang="en-US" sz="1100" dirty="0">
            <a:solidFill>
              <a:schemeClr val="tx1"/>
            </a:solidFill>
          </a:endParaRPr>
        </a:p>
      </dgm:t>
    </dgm:pt>
    <dgm:pt modelId="{5CB9DB51-6D72-429C-B465-F852855939F5}" type="parTrans" cxnId="{8E53442E-A39B-4CE3-85BB-67A58E693061}">
      <dgm:prSet/>
      <dgm:spPr/>
      <dgm:t>
        <a:bodyPr/>
        <a:lstStyle/>
        <a:p>
          <a:endParaRPr lang="en-US">
            <a:solidFill>
              <a:schemeClr val="tx1"/>
            </a:solidFill>
          </a:endParaRPr>
        </a:p>
      </dgm:t>
    </dgm:pt>
    <dgm:pt modelId="{4B7A647D-2485-449A-9DF2-B134C4A1C116}" type="sibTrans" cxnId="{8E53442E-A39B-4CE3-85BB-67A58E693061}">
      <dgm:prSet/>
      <dgm:spPr/>
      <dgm:t>
        <a:bodyPr/>
        <a:lstStyle/>
        <a:p>
          <a:endParaRPr lang="en-US">
            <a:solidFill>
              <a:schemeClr val="tx1"/>
            </a:solidFill>
          </a:endParaRPr>
        </a:p>
      </dgm:t>
    </dgm:pt>
    <dgm:pt modelId="{15F97364-2B26-4244-BFB8-B1A04178AA15}">
      <dgm:prSet custT="1"/>
      <dgm:spPr/>
      <dgm:t>
        <a:bodyPr anchor="t"/>
        <a:lstStyle/>
        <a:p>
          <a:r>
            <a:rPr lang="en-US" sz="2000" b="1" i="0" u="none" dirty="0" smtClean="0">
              <a:solidFill>
                <a:schemeClr val="tx1"/>
              </a:solidFill>
            </a:rPr>
            <a:t>Windows + Z</a:t>
          </a:r>
        </a:p>
        <a:p>
          <a:r>
            <a:rPr lang="en-US" sz="1100" b="0" i="0" u="none" dirty="0" smtClean="0">
              <a:solidFill>
                <a:schemeClr val="tx1"/>
              </a:solidFill>
            </a:rPr>
            <a:t>Displays the App Bar in the Modern view.</a:t>
          </a:r>
          <a:endParaRPr lang="en-US" sz="1100" dirty="0">
            <a:solidFill>
              <a:schemeClr val="tx1"/>
            </a:solidFill>
          </a:endParaRPr>
        </a:p>
      </dgm:t>
    </dgm:pt>
    <dgm:pt modelId="{B30CF278-064C-4983-8161-BAF32EB2C9C7}" type="parTrans" cxnId="{81F24686-1FEC-4161-92A2-E25E02ED80A1}">
      <dgm:prSet/>
      <dgm:spPr/>
      <dgm:t>
        <a:bodyPr/>
        <a:lstStyle/>
        <a:p>
          <a:endParaRPr lang="en-US">
            <a:solidFill>
              <a:schemeClr val="tx1"/>
            </a:solidFill>
          </a:endParaRPr>
        </a:p>
      </dgm:t>
    </dgm:pt>
    <dgm:pt modelId="{0FADB3B7-899C-428F-A5B8-51006328C885}" type="sibTrans" cxnId="{81F24686-1FEC-4161-92A2-E25E02ED80A1}">
      <dgm:prSet/>
      <dgm:spPr/>
      <dgm:t>
        <a:bodyPr/>
        <a:lstStyle/>
        <a:p>
          <a:endParaRPr lang="en-US">
            <a:solidFill>
              <a:schemeClr val="tx1"/>
            </a:solidFill>
          </a:endParaRPr>
        </a:p>
      </dgm:t>
    </dgm:pt>
    <dgm:pt modelId="{510B8140-0EDE-4D1A-AEE5-B7CA77AADF12}">
      <dgm:prSet custT="1"/>
      <dgm:spPr/>
      <dgm:t>
        <a:bodyPr anchor="t"/>
        <a:lstStyle/>
        <a:p>
          <a:r>
            <a:rPr lang="en-US" sz="1200" b="1" i="0" u="none" dirty="0" smtClean="0">
              <a:solidFill>
                <a:schemeClr val="tx1"/>
              </a:solidFill>
            </a:rPr>
            <a:t>Windows</a:t>
          </a:r>
          <a:r>
            <a:rPr lang="en-US" sz="1200" b="1" i="0" u="none" baseline="0" dirty="0" smtClean="0">
              <a:solidFill>
                <a:schemeClr val="tx1"/>
              </a:solidFill>
            </a:rPr>
            <a:t> + </a:t>
          </a:r>
          <a:r>
            <a:rPr lang="en-US" sz="1200" b="1" i="0" u="none" dirty="0" smtClean="0">
              <a:solidFill>
                <a:schemeClr val="tx1"/>
              </a:solidFill>
            </a:rPr>
            <a:t>1, Windows</a:t>
          </a:r>
          <a:r>
            <a:rPr lang="en-US" sz="1200" b="1" i="0" u="none" baseline="0" dirty="0" smtClean="0">
              <a:solidFill>
                <a:schemeClr val="tx1"/>
              </a:solidFill>
            </a:rPr>
            <a:t> + </a:t>
          </a:r>
          <a:r>
            <a:rPr lang="en-US" sz="1200" b="1" i="0" u="none" dirty="0" smtClean="0">
              <a:solidFill>
                <a:schemeClr val="tx1"/>
              </a:solidFill>
            </a:rPr>
            <a:t>2, and Windows + 3</a:t>
          </a:r>
        </a:p>
        <a:p>
          <a:r>
            <a:rPr lang="en-US" sz="1050" b="0" i="0" u="none" dirty="0" smtClean="0">
              <a:solidFill>
                <a:schemeClr val="tx1"/>
              </a:solidFill>
            </a:rPr>
            <a:t>Opens the first, second, and third (and so on) open apps in the classic Windows Desktop, respectively. </a:t>
          </a:r>
          <a:endParaRPr lang="en-US" sz="1050" dirty="0">
            <a:solidFill>
              <a:schemeClr val="tx1"/>
            </a:solidFill>
          </a:endParaRPr>
        </a:p>
      </dgm:t>
    </dgm:pt>
    <dgm:pt modelId="{D78D94D7-20BC-46F3-B91C-5149A8E1F980}" type="parTrans" cxnId="{8820ACC4-561C-4566-860E-19C4C0671A9B}">
      <dgm:prSet/>
      <dgm:spPr/>
      <dgm:t>
        <a:bodyPr/>
        <a:lstStyle/>
        <a:p>
          <a:endParaRPr lang="en-US">
            <a:solidFill>
              <a:schemeClr val="tx1"/>
            </a:solidFill>
          </a:endParaRPr>
        </a:p>
      </dgm:t>
    </dgm:pt>
    <dgm:pt modelId="{99202FA2-0E1A-46A1-A5FB-F12DAB50657D}" type="sibTrans" cxnId="{8820ACC4-561C-4566-860E-19C4C0671A9B}">
      <dgm:prSet/>
      <dgm:spPr/>
      <dgm:t>
        <a:bodyPr/>
        <a:lstStyle/>
        <a:p>
          <a:endParaRPr lang="en-US">
            <a:solidFill>
              <a:schemeClr val="tx1"/>
            </a:solidFill>
          </a:endParaRPr>
        </a:p>
      </dgm:t>
    </dgm:pt>
    <dgm:pt modelId="{CFD52F2F-E3D7-4895-B4A7-784835597591}">
      <dgm:prSet custT="1"/>
      <dgm:spPr/>
      <dgm:t>
        <a:bodyPr anchor="t"/>
        <a:lstStyle/>
        <a:p>
          <a:r>
            <a:rPr lang="en-US" sz="2000" b="1" i="0" u="none" dirty="0" smtClean="0">
              <a:solidFill>
                <a:schemeClr val="tx1"/>
              </a:solidFill>
            </a:rPr>
            <a:t>Windows + F1</a:t>
          </a:r>
          <a:r>
            <a:rPr lang="en-US" sz="2000" b="0" i="0" u="none" dirty="0" smtClean="0">
              <a:solidFill>
                <a:schemeClr val="tx1"/>
              </a:solidFill>
            </a:rPr>
            <a:t> </a:t>
          </a:r>
        </a:p>
        <a:p>
          <a:r>
            <a:rPr lang="en-US" sz="1100" b="0" i="0" u="none" dirty="0" smtClean="0">
              <a:solidFill>
                <a:schemeClr val="tx1"/>
              </a:solidFill>
            </a:rPr>
            <a:t>Displays Windows Help and Support.</a:t>
          </a:r>
          <a:endParaRPr lang="en-US" sz="1100" dirty="0">
            <a:solidFill>
              <a:schemeClr val="tx1"/>
            </a:solidFill>
          </a:endParaRPr>
        </a:p>
      </dgm:t>
    </dgm:pt>
    <dgm:pt modelId="{46832A04-79AE-454C-9B55-79B5B89D0770}" type="parTrans" cxnId="{5FBD1D76-FA2A-4E13-83C3-0FA08E2F8989}">
      <dgm:prSet/>
      <dgm:spPr/>
      <dgm:t>
        <a:bodyPr/>
        <a:lstStyle/>
        <a:p>
          <a:endParaRPr lang="en-US">
            <a:solidFill>
              <a:schemeClr val="tx1"/>
            </a:solidFill>
          </a:endParaRPr>
        </a:p>
      </dgm:t>
    </dgm:pt>
    <dgm:pt modelId="{4B9BA99D-895E-4E79-B8EB-142FADA4126D}" type="sibTrans" cxnId="{5FBD1D76-FA2A-4E13-83C3-0FA08E2F8989}">
      <dgm:prSet/>
      <dgm:spPr/>
      <dgm:t>
        <a:bodyPr/>
        <a:lstStyle/>
        <a:p>
          <a:endParaRPr lang="en-US">
            <a:solidFill>
              <a:schemeClr val="tx1"/>
            </a:solidFill>
          </a:endParaRPr>
        </a:p>
      </dgm:t>
    </dgm:pt>
    <dgm:pt modelId="{C33CFA51-4D3F-4217-9DED-79BC710164F5}" type="pres">
      <dgm:prSet presAssocID="{4C5AEA92-F0E6-44B4-9145-2B732F740529}" presName="diagram" presStyleCnt="0">
        <dgm:presLayoutVars>
          <dgm:dir/>
          <dgm:resizeHandles val="exact"/>
        </dgm:presLayoutVars>
      </dgm:prSet>
      <dgm:spPr/>
      <dgm:t>
        <a:bodyPr/>
        <a:lstStyle/>
        <a:p>
          <a:endParaRPr lang="en-US"/>
        </a:p>
      </dgm:t>
    </dgm:pt>
    <dgm:pt modelId="{B6B1501E-EB8D-4502-A2CC-85C018DBD799}" type="pres">
      <dgm:prSet presAssocID="{1AF05526-0801-4ECD-8F5D-CFA6ED6276C1}" presName="node" presStyleLbl="node1" presStyleIdx="0" presStyleCnt="18">
        <dgm:presLayoutVars>
          <dgm:bulletEnabled val="1"/>
        </dgm:presLayoutVars>
      </dgm:prSet>
      <dgm:spPr/>
      <dgm:t>
        <a:bodyPr/>
        <a:lstStyle/>
        <a:p>
          <a:endParaRPr lang="en-US"/>
        </a:p>
      </dgm:t>
    </dgm:pt>
    <dgm:pt modelId="{E0572314-B1C5-4DFC-8809-738C27FE6249}" type="pres">
      <dgm:prSet presAssocID="{0B93BAE3-9CE4-46B8-8690-2A390626CB01}" presName="sibTrans" presStyleCnt="0"/>
      <dgm:spPr/>
    </dgm:pt>
    <dgm:pt modelId="{784F0CDD-3019-4F98-8FC8-FC4921C8C0A7}" type="pres">
      <dgm:prSet presAssocID="{66DDD426-D4FB-4BC7-9EDD-054F2BEA74CA}" presName="node" presStyleLbl="node1" presStyleIdx="1" presStyleCnt="18">
        <dgm:presLayoutVars>
          <dgm:bulletEnabled val="1"/>
        </dgm:presLayoutVars>
      </dgm:prSet>
      <dgm:spPr/>
      <dgm:t>
        <a:bodyPr/>
        <a:lstStyle/>
        <a:p>
          <a:endParaRPr lang="en-US"/>
        </a:p>
      </dgm:t>
    </dgm:pt>
    <dgm:pt modelId="{53D697F4-113F-4459-8C15-4F26657B0C7E}" type="pres">
      <dgm:prSet presAssocID="{6EADF313-DF05-45BF-87FE-8FE9A8F8101A}" presName="sibTrans" presStyleCnt="0"/>
      <dgm:spPr/>
    </dgm:pt>
    <dgm:pt modelId="{86C75CFA-760D-4451-A42F-1D00297D9FE6}" type="pres">
      <dgm:prSet presAssocID="{67B7053F-DB78-4EC8-AEE0-FA812930F5BE}" presName="node" presStyleLbl="node1" presStyleIdx="2" presStyleCnt="18">
        <dgm:presLayoutVars>
          <dgm:bulletEnabled val="1"/>
        </dgm:presLayoutVars>
      </dgm:prSet>
      <dgm:spPr/>
      <dgm:t>
        <a:bodyPr/>
        <a:lstStyle/>
        <a:p>
          <a:endParaRPr lang="en-US"/>
        </a:p>
      </dgm:t>
    </dgm:pt>
    <dgm:pt modelId="{2774B01F-44C9-4EE4-BA67-1D698E6E0421}" type="pres">
      <dgm:prSet presAssocID="{39754929-5798-48D4-BF2B-82163D5F4213}" presName="sibTrans" presStyleCnt="0"/>
      <dgm:spPr/>
    </dgm:pt>
    <dgm:pt modelId="{BD5D7452-4EAB-4B18-AFBC-6982B1649D52}" type="pres">
      <dgm:prSet presAssocID="{3E9D16E8-E321-431B-AAE6-50E1A8EDC8F0}" presName="node" presStyleLbl="node1" presStyleIdx="3" presStyleCnt="18">
        <dgm:presLayoutVars>
          <dgm:bulletEnabled val="1"/>
        </dgm:presLayoutVars>
      </dgm:prSet>
      <dgm:spPr/>
      <dgm:t>
        <a:bodyPr/>
        <a:lstStyle/>
        <a:p>
          <a:endParaRPr lang="en-US"/>
        </a:p>
      </dgm:t>
    </dgm:pt>
    <dgm:pt modelId="{BD29F37E-249E-4DF5-B67B-E0E34E03A026}" type="pres">
      <dgm:prSet presAssocID="{1777E6BB-6F76-427D-868A-C1CDCF9F68AC}" presName="sibTrans" presStyleCnt="0"/>
      <dgm:spPr/>
    </dgm:pt>
    <dgm:pt modelId="{4324E4A3-7E00-4BF0-8146-BF3A59ADAB26}" type="pres">
      <dgm:prSet presAssocID="{1576DB05-CE73-4585-9406-ADE09F1B078A}" presName="node" presStyleLbl="node1" presStyleIdx="4" presStyleCnt="18">
        <dgm:presLayoutVars>
          <dgm:bulletEnabled val="1"/>
        </dgm:presLayoutVars>
      </dgm:prSet>
      <dgm:spPr/>
      <dgm:t>
        <a:bodyPr/>
        <a:lstStyle/>
        <a:p>
          <a:endParaRPr lang="en-US"/>
        </a:p>
      </dgm:t>
    </dgm:pt>
    <dgm:pt modelId="{F7780D28-E990-470C-B2A2-D8A5BADD11E2}" type="pres">
      <dgm:prSet presAssocID="{D2F5AE36-9D25-4C2D-A538-C996B6EBFB35}" presName="sibTrans" presStyleCnt="0"/>
      <dgm:spPr/>
    </dgm:pt>
    <dgm:pt modelId="{F9BF5C7F-D276-45DD-A16A-7F9F14231773}" type="pres">
      <dgm:prSet presAssocID="{2E9624A7-8897-4864-AFDE-A876CE96004C}" presName="node" presStyleLbl="node1" presStyleIdx="5" presStyleCnt="18">
        <dgm:presLayoutVars>
          <dgm:bulletEnabled val="1"/>
        </dgm:presLayoutVars>
      </dgm:prSet>
      <dgm:spPr/>
      <dgm:t>
        <a:bodyPr/>
        <a:lstStyle/>
        <a:p>
          <a:endParaRPr lang="en-US"/>
        </a:p>
      </dgm:t>
    </dgm:pt>
    <dgm:pt modelId="{C4BCCBBE-2AC6-458D-9984-F53787E85504}" type="pres">
      <dgm:prSet presAssocID="{EA065E4C-DD8E-4702-8C57-3C37593E81AF}" presName="sibTrans" presStyleCnt="0"/>
      <dgm:spPr/>
    </dgm:pt>
    <dgm:pt modelId="{3863AA3C-FE9D-40BD-A10F-0A76293C1A64}" type="pres">
      <dgm:prSet presAssocID="{601A314F-7F58-416B-832B-F4789EDB9120}" presName="node" presStyleLbl="node1" presStyleIdx="6" presStyleCnt="18">
        <dgm:presLayoutVars>
          <dgm:bulletEnabled val="1"/>
        </dgm:presLayoutVars>
      </dgm:prSet>
      <dgm:spPr/>
      <dgm:t>
        <a:bodyPr/>
        <a:lstStyle/>
        <a:p>
          <a:endParaRPr lang="en-US"/>
        </a:p>
      </dgm:t>
    </dgm:pt>
    <dgm:pt modelId="{0F2D5FE7-6463-4080-9813-49B51CF65FE0}" type="pres">
      <dgm:prSet presAssocID="{B72B21E6-DC42-4877-8709-60641D2EDCE4}" presName="sibTrans" presStyleCnt="0"/>
      <dgm:spPr/>
    </dgm:pt>
    <dgm:pt modelId="{CC0C56FF-685C-402A-927D-EBDEB85EC389}" type="pres">
      <dgm:prSet presAssocID="{28A768CF-CCC4-4146-A323-3656AB6C756D}" presName="node" presStyleLbl="node1" presStyleIdx="7" presStyleCnt="18">
        <dgm:presLayoutVars>
          <dgm:bulletEnabled val="1"/>
        </dgm:presLayoutVars>
      </dgm:prSet>
      <dgm:spPr/>
      <dgm:t>
        <a:bodyPr/>
        <a:lstStyle/>
        <a:p>
          <a:endParaRPr lang="en-US"/>
        </a:p>
      </dgm:t>
    </dgm:pt>
    <dgm:pt modelId="{AD63EA57-E687-4D1B-8A35-5F1514CA527B}" type="pres">
      <dgm:prSet presAssocID="{B41B851E-8008-49D6-B9FD-E1446790195A}" presName="sibTrans" presStyleCnt="0"/>
      <dgm:spPr/>
    </dgm:pt>
    <dgm:pt modelId="{E134A61C-63FC-47D3-A3F8-1A13E506AFEF}" type="pres">
      <dgm:prSet presAssocID="{CFB4D773-8E02-4CCF-92AC-F164860B6614}" presName="node" presStyleLbl="node1" presStyleIdx="8" presStyleCnt="18">
        <dgm:presLayoutVars>
          <dgm:bulletEnabled val="1"/>
        </dgm:presLayoutVars>
      </dgm:prSet>
      <dgm:spPr/>
      <dgm:t>
        <a:bodyPr/>
        <a:lstStyle/>
        <a:p>
          <a:endParaRPr lang="en-US"/>
        </a:p>
      </dgm:t>
    </dgm:pt>
    <dgm:pt modelId="{6F69EA6F-A315-4958-B409-E2105C24CB95}" type="pres">
      <dgm:prSet presAssocID="{781C235D-ABD3-42CA-B1E7-FA7C0D7C2990}" presName="sibTrans" presStyleCnt="0"/>
      <dgm:spPr/>
    </dgm:pt>
    <dgm:pt modelId="{59D0A762-3A43-4DCF-B84A-211BEA01A20F}" type="pres">
      <dgm:prSet presAssocID="{9AFE129C-98C4-4EED-AAFB-A560C5A544A1}" presName="node" presStyleLbl="node1" presStyleIdx="9" presStyleCnt="18">
        <dgm:presLayoutVars>
          <dgm:bulletEnabled val="1"/>
        </dgm:presLayoutVars>
      </dgm:prSet>
      <dgm:spPr/>
      <dgm:t>
        <a:bodyPr/>
        <a:lstStyle/>
        <a:p>
          <a:endParaRPr lang="en-US"/>
        </a:p>
      </dgm:t>
    </dgm:pt>
    <dgm:pt modelId="{69827E17-F942-4597-ABEC-CC4F6D273D76}" type="pres">
      <dgm:prSet presAssocID="{921F569F-098A-4BFF-91CD-8D6C3BC4B47A}" presName="sibTrans" presStyleCnt="0"/>
      <dgm:spPr/>
    </dgm:pt>
    <dgm:pt modelId="{149FBCEF-CFA0-4BDD-9F3A-A7503E673AB8}" type="pres">
      <dgm:prSet presAssocID="{3D4CD873-0D9A-4CE8-9B9C-29350549458B}" presName="node" presStyleLbl="node1" presStyleIdx="10" presStyleCnt="18">
        <dgm:presLayoutVars>
          <dgm:bulletEnabled val="1"/>
        </dgm:presLayoutVars>
      </dgm:prSet>
      <dgm:spPr/>
      <dgm:t>
        <a:bodyPr/>
        <a:lstStyle/>
        <a:p>
          <a:endParaRPr lang="en-US"/>
        </a:p>
      </dgm:t>
    </dgm:pt>
    <dgm:pt modelId="{1C92ABF5-3A7F-40EE-A607-099AE6C7A8F1}" type="pres">
      <dgm:prSet presAssocID="{3EE1D273-A032-49B3-8BE6-CD42AEEE1470}" presName="sibTrans" presStyleCnt="0"/>
      <dgm:spPr/>
    </dgm:pt>
    <dgm:pt modelId="{6C88058F-40F0-431F-B1AB-581AA29697BF}" type="pres">
      <dgm:prSet presAssocID="{64972CED-648F-49FF-9BCF-56853BFFF553}" presName="node" presStyleLbl="node1" presStyleIdx="11" presStyleCnt="18">
        <dgm:presLayoutVars>
          <dgm:bulletEnabled val="1"/>
        </dgm:presLayoutVars>
      </dgm:prSet>
      <dgm:spPr/>
      <dgm:t>
        <a:bodyPr/>
        <a:lstStyle/>
        <a:p>
          <a:endParaRPr lang="en-US"/>
        </a:p>
      </dgm:t>
    </dgm:pt>
    <dgm:pt modelId="{827C6B43-FC6E-44C2-9790-373771A7A6DC}" type="pres">
      <dgm:prSet presAssocID="{96AED3AF-C593-44F1-8F45-CEFBE74B09D5}" presName="sibTrans" presStyleCnt="0"/>
      <dgm:spPr/>
    </dgm:pt>
    <dgm:pt modelId="{BE76D93D-4019-4D9C-AD57-35B839307247}" type="pres">
      <dgm:prSet presAssocID="{8C7E313F-0295-4E3A-B508-DE9A221D9CC4}" presName="node" presStyleLbl="node1" presStyleIdx="12" presStyleCnt="18">
        <dgm:presLayoutVars>
          <dgm:bulletEnabled val="1"/>
        </dgm:presLayoutVars>
      </dgm:prSet>
      <dgm:spPr/>
      <dgm:t>
        <a:bodyPr/>
        <a:lstStyle/>
        <a:p>
          <a:endParaRPr lang="en-US"/>
        </a:p>
      </dgm:t>
    </dgm:pt>
    <dgm:pt modelId="{1C87A37F-5041-4EF6-816C-FE19659D4E32}" type="pres">
      <dgm:prSet presAssocID="{96CEBFA4-7739-4585-B56F-6923C515AB7C}" presName="sibTrans" presStyleCnt="0"/>
      <dgm:spPr/>
    </dgm:pt>
    <dgm:pt modelId="{F0A49636-1D45-4F3F-85E5-C0A1E111B1AB}" type="pres">
      <dgm:prSet presAssocID="{139C3A28-9EA4-4436-8278-1146A8376816}" presName="node" presStyleLbl="node1" presStyleIdx="13" presStyleCnt="18">
        <dgm:presLayoutVars>
          <dgm:bulletEnabled val="1"/>
        </dgm:presLayoutVars>
      </dgm:prSet>
      <dgm:spPr/>
      <dgm:t>
        <a:bodyPr/>
        <a:lstStyle/>
        <a:p>
          <a:endParaRPr lang="en-US"/>
        </a:p>
      </dgm:t>
    </dgm:pt>
    <dgm:pt modelId="{469E1FF5-A5AD-4E4D-AEE7-C24A79219640}" type="pres">
      <dgm:prSet presAssocID="{8C77EEAA-27FD-45E2-B628-0E3AC6F6128E}" presName="sibTrans" presStyleCnt="0"/>
      <dgm:spPr/>
    </dgm:pt>
    <dgm:pt modelId="{282C9885-D268-4ED8-8AB8-5A5F472BE044}" type="pres">
      <dgm:prSet presAssocID="{82E4C561-C7C3-42B1-BAB2-38448EE275BC}" presName="node" presStyleLbl="node1" presStyleIdx="14" presStyleCnt="18">
        <dgm:presLayoutVars>
          <dgm:bulletEnabled val="1"/>
        </dgm:presLayoutVars>
      </dgm:prSet>
      <dgm:spPr/>
      <dgm:t>
        <a:bodyPr/>
        <a:lstStyle/>
        <a:p>
          <a:endParaRPr lang="en-US"/>
        </a:p>
      </dgm:t>
    </dgm:pt>
    <dgm:pt modelId="{2D4FCB65-D539-4359-9808-54AEE0483641}" type="pres">
      <dgm:prSet presAssocID="{4B7A647D-2485-449A-9DF2-B134C4A1C116}" presName="sibTrans" presStyleCnt="0"/>
      <dgm:spPr/>
    </dgm:pt>
    <dgm:pt modelId="{E2FC9E24-F378-4085-BEB7-4FB8E757D3D3}" type="pres">
      <dgm:prSet presAssocID="{15F97364-2B26-4244-BFB8-B1A04178AA15}" presName="node" presStyleLbl="node1" presStyleIdx="15" presStyleCnt="18">
        <dgm:presLayoutVars>
          <dgm:bulletEnabled val="1"/>
        </dgm:presLayoutVars>
      </dgm:prSet>
      <dgm:spPr/>
      <dgm:t>
        <a:bodyPr/>
        <a:lstStyle/>
        <a:p>
          <a:endParaRPr lang="en-US"/>
        </a:p>
      </dgm:t>
    </dgm:pt>
    <dgm:pt modelId="{412EFAEB-17A8-4821-A4F2-C7BBFBCB0BF0}" type="pres">
      <dgm:prSet presAssocID="{0FADB3B7-899C-428F-A5B8-51006328C885}" presName="sibTrans" presStyleCnt="0"/>
      <dgm:spPr/>
    </dgm:pt>
    <dgm:pt modelId="{9C685AAD-A0F3-4D98-906E-B4B7499EF467}" type="pres">
      <dgm:prSet presAssocID="{510B8140-0EDE-4D1A-AEE5-B7CA77AADF12}" presName="node" presStyleLbl="node1" presStyleIdx="16" presStyleCnt="18" custLinFactX="-8339" custLinFactNeighborX="-100000" custLinFactNeighborY="-2189">
        <dgm:presLayoutVars>
          <dgm:bulletEnabled val="1"/>
        </dgm:presLayoutVars>
      </dgm:prSet>
      <dgm:spPr/>
      <dgm:t>
        <a:bodyPr/>
        <a:lstStyle/>
        <a:p>
          <a:endParaRPr lang="en-US"/>
        </a:p>
      </dgm:t>
    </dgm:pt>
    <dgm:pt modelId="{24E7B3E0-6873-4C53-A268-5DB58A5394E9}" type="pres">
      <dgm:prSet presAssocID="{99202FA2-0E1A-46A1-A5FB-F12DAB50657D}" presName="sibTrans" presStyleCnt="0"/>
      <dgm:spPr/>
    </dgm:pt>
    <dgm:pt modelId="{8B9345D9-3093-41A0-B152-D5EC873B1A56}" type="pres">
      <dgm:prSet presAssocID="{CFD52F2F-E3D7-4895-B4A7-784835597591}" presName="node" presStyleLbl="node1" presStyleIdx="17" presStyleCnt="18" custLinFactX="-9596" custLinFactNeighborX="-100000" custLinFactNeighborY="-3283">
        <dgm:presLayoutVars>
          <dgm:bulletEnabled val="1"/>
        </dgm:presLayoutVars>
      </dgm:prSet>
      <dgm:spPr/>
      <dgm:t>
        <a:bodyPr/>
        <a:lstStyle/>
        <a:p>
          <a:endParaRPr lang="en-US"/>
        </a:p>
      </dgm:t>
    </dgm:pt>
  </dgm:ptLst>
  <dgm:cxnLst>
    <dgm:cxn modelId="{A8E44C8F-C601-47BC-8C3C-48083B7661CD}" type="presOf" srcId="{601A314F-7F58-416B-832B-F4789EDB9120}" destId="{3863AA3C-FE9D-40BD-A10F-0A76293C1A64}" srcOrd="0" destOrd="0" presId="urn:microsoft.com/office/officeart/2005/8/layout/default"/>
    <dgm:cxn modelId="{D8AFE58E-82A4-4576-821A-918ED9BC00FD}" type="presOf" srcId="{64972CED-648F-49FF-9BCF-56853BFFF553}" destId="{6C88058F-40F0-431F-B1AB-581AA29697BF}" srcOrd="0" destOrd="0" presId="urn:microsoft.com/office/officeart/2005/8/layout/default"/>
    <dgm:cxn modelId="{F9378B2D-87E0-499D-8D1C-DEB02987D40E}" srcId="{4C5AEA92-F0E6-44B4-9145-2B732F740529}" destId="{1576DB05-CE73-4585-9406-ADE09F1B078A}" srcOrd="4" destOrd="0" parTransId="{55CAE87F-3B74-429B-80B5-2102CDEF3FF1}" sibTransId="{D2F5AE36-9D25-4C2D-A538-C996B6EBFB35}"/>
    <dgm:cxn modelId="{4F7664DD-1D9E-469F-97B2-BC42B8385D08}" type="presOf" srcId="{CFD52F2F-E3D7-4895-B4A7-784835597591}" destId="{8B9345D9-3093-41A0-B152-D5EC873B1A56}" srcOrd="0" destOrd="0" presId="urn:microsoft.com/office/officeart/2005/8/layout/default"/>
    <dgm:cxn modelId="{8F94CD67-9312-4F30-9FE5-CF614144EBE8}" type="presOf" srcId="{67B7053F-DB78-4EC8-AEE0-FA812930F5BE}" destId="{86C75CFA-760D-4451-A42F-1D00297D9FE6}" srcOrd="0" destOrd="0" presId="urn:microsoft.com/office/officeart/2005/8/layout/default"/>
    <dgm:cxn modelId="{913E5285-97E8-4456-B106-85ED9610CBE0}" srcId="{4C5AEA92-F0E6-44B4-9145-2B732F740529}" destId="{66DDD426-D4FB-4BC7-9EDD-054F2BEA74CA}" srcOrd="1" destOrd="0" parTransId="{BFC239D7-98BE-4F99-BA86-8892FF472B0B}" sibTransId="{6EADF313-DF05-45BF-87FE-8FE9A8F8101A}"/>
    <dgm:cxn modelId="{200C90B4-FF31-4EEF-B12A-28D6AB55AF43}" type="presOf" srcId="{8C7E313F-0295-4E3A-B508-DE9A221D9CC4}" destId="{BE76D93D-4019-4D9C-AD57-35B839307247}" srcOrd="0" destOrd="0" presId="urn:microsoft.com/office/officeart/2005/8/layout/default"/>
    <dgm:cxn modelId="{CBC75C71-19FC-4758-BBFF-3756A59137F2}" srcId="{4C5AEA92-F0E6-44B4-9145-2B732F740529}" destId="{9AFE129C-98C4-4EED-AAFB-A560C5A544A1}" srcOrd="9" destOrd="0" parTransId="{E045B713-FC5E-4F23-8EA0-887D341E2ADA}" sibTransId="{921F569F-098A-4BFF-91CD-8D6C3BC4B47A}"/>
    <dgm:cxn modelId="{A07539F9-6E02-48FC-9C8A-74442F3E34F3}" srcId="{4C5AEA92-F0E6-44B4-9145-2B732F740529}" destId="{139C3A28-9EA4-4436-8278-1146A8376816}" srcOrd="13" destOrd="0" parTransId="{DC76AA09-D281-4A4D-BB88-4E10E48D6597}" sibTransId="{8C77EEAA-27FD-45E2-B628-0E3AC6F6128E}"/>
    <dgm:cxn modelId="{81F24686-1FEC-4161-92A2-E25E02ED80A1}" srcId="{4C5AEA92-F0E6-44B4-9145-2B732F740529}" destId="{15F97364-2B26-4244-BFB8-B1A04178AA15}" srcOrd="15" destOrd="0" parTransId="{B30CF278-064C-4983-8161-BAF32EB2C9C7}" sibTransId="{0FADB3B7-899C-428F-A5B8-51006328C885}"/>
    <dgm:cxn modelId="{5FBD1D76-FA2A-4E13-83C3-0FA08E2F8989}" srcId="{4C5AEA92-F0E6-44B4-9145-2B732F740529}" destId="{CFD52F2F-E3D7-4895-B4A7-784835597591}" srcOrd="17" destOrd="0" parTransId="{46832A04-79AE-454C-9B55-79B5B89D0770}" sibTransId="{4B9BA99D-895E-4E79-B8EB-142FADA4126D}"/>
    <dgm:cxn modelId="{54859C6E-09F4-45CF-B11F-6A5856B80848}" srcId="{4C5AEA92-F0E6-44B4-9145-2B732F740529}" destId="{3D4CD873-0D9A-4CE8-9B9C-29350549458B}" srcOrd="10" destOrd="0" parTransId="{E1B0D7F6-2985-4353-8206-57B30F9A43CC}" sibTransId="{3EE1D273-A032-49B3-8BE6-CD42AEEE1470}"/>
    <dgm:cxn modelId="{BB62DD7D-76BE-48AC-BBD7-4C1049276855}" type="presOf" srcId="{82E4C561-C7C3-42B1-BAB2-38448EE275BC}" destId="{282C9885-D268-4ED8-8AB8-5A5F472BE044}" srcOrd="0" destOrd="0" presId="urn:microsoft.com/office/officeart/2005/8/layout/default"/>
    <dgm:cxn modelId="{78C9CBC0-E812-459D-B929-E5E9E0ADDF92}" type="presOf" srcId="{1AF05526-0801-4ECD-8F5D-CFA6ED6276C1}" destId="{B6B1501E-EB8D-4502-A2CC-85C018DBD799}" srcOrd="0" destOrd="0" presId="urn:microsoft.com/office/officeart/2005/8/layout/default"/>
    <dgm:cxn modelId="{178E5335-B5C4-4CDF-BA93-447D7A9D47CD}" type="presOf" srcId="{4C5AEA92-F0E6-44B4-9145-2B732F740529}" destId="{C33CFA51-4D3F-4217-9DED-79BC710164F5}" srcOrd="0" destOrd="0" presId="urn:microsoft.com/office/officeart/2005/8/layout/default"/>
    <dgm:cxn modelId="{CEE66095-AA71-40F6-9736-EFE84B0B00E3}" srcId="{4C5AEA92-F0E6-44B4-9145-2B732F740529}" destId="{67B7053F-DB78-4EC8-AEE0-FA812930F5BE}" srcOrd="2" destOrd="0" parTransId="{980A0424-292C-4EF9-BA0B-F9FE90B92C42}" sibTransId="{39754929-5798-48D4-BF2B-82163D5F4213}"/>
    <dgm:cxn modelId="{53961AFE-ACE1-4F74-88D2-968853BE20F7}" srcId="{4C5AEA92-F0E6-44B4-9145-2B732F740529}" destId="{8C7E313F-0295-4E3A-B508-DE9A221D9CC4}" srcOrd="12" destOrd="0" parTransId="{314D6A6B-E302-477C-88D4-C015FCC3B319}" sibTransId="{96CEBFA4-7739-4585-B56F-6923C515AB7C}"/>
    <dgm:cxn modelId="{3BCCCCE5-0F2C-4F38-B83F-240603F499E7}" type="presOf" srcId="{2E9624A7-8897-4864-AFDE-A876CE96004C}" destId="{F9BF5C7F-D276-45DD-A16A-7F9F14231773}" srcOrd="0" destOrd="0" presId="urn:microsoft.com/office/officeart/2005/8/layout/default"/>
    <dgm:cxn modelId="{E7ACEA80-ACE9-4906-9252-B30FDA68BB84}" type="presOf" srcId="{139C3A28-9EA4-4436-8278-1146A8376816}" destId="{F0A49636-1D45-4F3F-85E5-C0A1E111B1AB}" srcOrd="0" destOrd="0" presId="urn:microsoft.com/office/officeart/2005/8/layout/default"/>
    <dgm:cxn modelId="{3499C391-4094-40B6-A181-E228D2A30623}" srcId="{4C5AEA92-F0E6-44B4-9145-2B732F740529}" destId="{64972CED-648F-49FF-9BCF-56853BFFF553}" srcOrd="11" destOrd="0" parTransId="{943D47DF-F07D-4A18-A96E-C020BF6CD673}" sibTransId="{96AED3AF-C593-44F1-8F45-CEFBE74B09D5}"/>
    <dgm:cxn modelId="{EF360D01-A828-411E-8A3C-E97C7814DC52}" srcId="{4C5AEA92-F0E6-44B4-9145-2B732F740529}" destId="{28A768CF-CCC4-4146-A323-3656AB6C756D}" srcOrd="7" destOrd="0" parTransId="{C211D56B-7CD3-4346-B275-F641B99F2F61}" sibTransId="{B41B851E-8008-49D6-B9FD-E1446790195A}"/>
    <dgm:cxn modelId="{1287EE83-27AB-4115-B2EE-5A05D6AE168C}" srcId="{4C5AEA92-F0E6-44B4-9145-2B732F740529}" destId="{2E9624A7-8897-4864-AFDE-A876CE96004C}" srcOrd="5" destOrd="0" parTransId="{FD207627-880C-4A74-8941-C829A611CFFE}" sibTransId="{EA065E4C-DD8E-4702-8C57-3C37593E81AF}"/>
    <dgm:cxn modelId="{D93888C3-5874-4A96-A5A4-5C8983276E1F}" srcId="{4C5AEA92-F0E6-44B4-9145-2B732F740529}" destId="{601A314F-7F58-416B-832B-F4789EDB9120}" srcOrd="6" destOrd="0" parTransId="{C917F26D-F731-4F15-BABF-7B17A75FC219}" sibTransId="{B72B21E6-DC42-4877-8709-60641D2EDCE4}"/>
    <dgm:cxn modelId="{9F1B83BB-CB5E-4666-8091-858D19EB984A}" type="presOf" srcId="{1576DB05-CE73-4585-9406-ADE09F1B078A}" destId="{4324E4A3-7E00-4BF0-8146-BF3A59ADAB26}" srcOrd="0" destOrd="0" presId="urn:microsoft.com/office/officeart/2005/8/layout/default"/>
    <dgm:cxn modelId="{0180518C-02E8-434F-B48C-6B60E4E05132}" type="presOf" srcId="{CFB4D773-8E02-4CCF-92AC-F164860B6614}" destId="{E134A61C-63FC-47D3-A3F8-1A13E506AFEF}" srcOrd="0" destOrd="0" presId="urn:microsoft.com/office/officeart/2005/8/layout/default"/>
    <dgm:cxn modelId="{1DE8B215-9DF5-4689-A025-DC659B886049}" type="presOf" srcId="{510B8140-0EDE-4D1A-AEE5-B7CA77AADF12}" destId="{9C685AAD-A0F3-4D98-906E-B4B7499EF467}" srcOrd="0" destOrd="0" presId="urn:microsoft.com/office/officeart/2005/8/layout/default"/>
    <dgm:cxn modelId="{43E55FB0-7F68-4803-B1CA-D33D1E560038}" srcId="{4C5AEA92-F0E6-44B4-9145-2B732F740529}" destId="{3E9D16E8-E321-431B-AAE6-50E1A8EDC8F0}" srcOrd="3" destOrd="0" parTransId="{13C7529D-A982-48EA-8860-E4D785408954}" sibTransId="{1777E6BB-6F76-427D-868A-C1CDCF9F68AC}"/>
    <dgm:cxn modelId="{8820ACC4-561C-4566-860E-19C4C0671A9B}" srcId="{4C5AEA92-F0E6-44B4-9145-2B732F740529}" destId="{510B8140-0EDE-4D1A-AEE5-B7CA77AADF12}" srcOrd="16" destOrd="0" parTransId="{D78D94D7-20BC-46F3-B91C-5149A8E1F980}" sibTransId="{99202FA2-0E1A-46A1-A5FB-F12DAB50657D}"/>
    <dgm:cxn modelId="{B4EE9E0E-C24B-4C0A-BDA1-C2B4829B7153}" type="presOf" srcId="{3E9D16E8-E321-431B-AAE6-50E1A8EDC8F0}" destId="{BD5D7452-4EAB-4B18-AFBC-6982B1649D52}" srcOrd="0" destOrd="0" presId="urn:microsoft.com/office/officeart/2005/8/layout/default"/>
    <dgm:cxn modelId="{8E53442E-A39B-4CE3-85BB-67A58E693061}" srcId="{4C5AEA92-F0E6-44B4-9145-2B732F740529}" destId="{82E4C561-C7C3-42B1-BAB2-38448EE275BC}" srcOrd="14" destOrd="0" parTransId="{5CB9DB51-6D72-429C-B465-F852855939F5}" sibTransId="{4B7A647D-2485-449A-9DF2-B134C4A1C116}"/>
    <dgm:cxn modelId="{7B7E637F-BABF-4B10-B659-A1DB90CAD67B}" srcId="{4C5AEA92-F0E6-44B4-9145-2B732F740529}" destId="{CFB4D773-8E02-4CCF-92AC-F164860B6614}" srcOrd="8" destOrd="0" parTransId="{AC1D9951-D002-45CC-965E-3A3FA92B7F5A}" sibTransId="{781C235D-ABD3-42CA-B1E7-FA7C0D7C2990}"/>
    <dgm:cxn modelId="{A0846019-D1BF-4180-9052-283F0812F973}" srcId="{4C5AEA92-F0E6-44B4-9145-2B732F740529}" destId="{1AF05526-0801-4ECD-8F5D-CFA6ED6276C1}" srcOrd="0" destOrd="0" parTransId="{5DF17C5E-4CA4-45CB-822C-959C43958AAA}" sibTransId="{0B93BAE3-9CE4-46B8-8690-2A390626CB01}"/>
    <dgm:cxn modelId="{41453E1D-1F41-474D-A4A2-D33E3D91B346}" type="presOf" srcId="{28A768CF-CCC4-4146-A323-3656AB6C756D}" destId="{CC0C56FF-685C-402A-927D-EBDEB85EC389}" srcOrd="0" destOrd="0" presId="urn:microsoft.com/office/officeart/2005/8/layout/default"/>
    <dgm:cxn modelId="{ED005AE1-713C-4881-963C-396509B05A3F}" type="presOf" srcId="{3D4CD873-0D9A-4CE8-9B9C-29350549458B}" destId="{149FBCEF-CFA0-4BDD-9F3A-A7503E673AB8}" srcOrd="0" destOrd="0" presId="urn:microsoft.com/office/officeart/2005/8/layout/default"/>
    <dgm:cxn modelId="{E9A99C4D-806D-4A34-AE8B-AC988A04729E}" type="presOf" srcId="{15F97364-2B26-4244-BFB8-B1A04178AA15}" destId="{E2FC9E24-F378-4085-BEB7-4FB8E757D3D3}" srcOrd="0" destOrd="0" presId="urn:microsoft.com/office/officeart/2005/8/layout/default"/>
    <dgm:cxn modelId="{F67A8D11-DF6A-4E21-924D-6B3962929BA8}" type="presOf" srcId="{66DDD426-D4FB-4BC7-9EDD-054F2BEA74CA}" destId="{784F0CDD-3019-4F98-8FC8-FC4921C8C0A7}" srcOrd="0" destOrd="0" presId="urn:microsoft.com/office/officeart/2005/8/layout/default"/>
    <dgm:cxn modelId="{D0AFC001-F9C6-4E08-A17B-0FF119883B82}" type="presOf" srcId="{9AFE129C-98C4-4EED-AAFB-A560C5A544A1}" destId="{59D0A762-3A43-4DCF-B84A-211BEA01A20F}" srcOrd="0" destOrd="0" presId="urn:microsoft.com/office/officeart/2005/8/layout/default"/>
    <dgm:cxn modelId="{4052393D-28B0-4649-A962-32862B8E7A5A}" type="presParOf" srcId="{C33CFA51-4D3F-4217-9DED-79BC710164F5}" destId="{B6B1501E-EB8D-4502-A2CC-85C018DBD799}" srcOrd="0" destOrd="0" presId="urn:microsoft.com/office/officeart/2005/8/layout/default"/>
    <dgm:cxn modelId="{B7078C29-666F-4ADB-ADB9-F693BCC279FC}" type="presParOf" srcId="{C33CFA51-4D3F-4217-9DED-79BC710164F5}" destId="{E0572314-B1C5-4DFC-8809-738C27FE6249}" srcOrd="1" destOrd="0" presId="urn:microsoft.com/office/officeart/2005/8/layout/default"/>
    <dgm:cxn modelId="{BB792610-1FE6-4F8F-8E13-190FB3ECDF96}" type="presParOf" srcId="{C33CFA51-4D3F-4217-9DED-79BC710164F5}" destId="{784F0CDD-3019-4F98-8FC8-FC4921C8C0A7}" srcOrd="2" destOrd="0" presId="urn:microsoft.com/office/officeart/2005/8/layout/default"/>
    <dgm:cxn modelId="{89CC87BB-057B-41BD-8DBB-EE0B6CAD5DDD}" type="presParOf" srcId="{C33CFA51-4D3F-4217-9DED-79BC710164F5}" destId="{53D697F4-113F-4459-8C15-4F26657B0C7E}" srcOrd="3" destOrd="0" presId="urn:microsoft.com/office/officeart/2005/8/layout/default"/>
    <dgm:cxn modelId="{74A4568B-A68C-4F95-8641-33215CF38774}" type="presParOf" srcId="{C33CFA51-4D3F-4217-9DED-79BC710164F5}" destId="{86C75CFA-760D-4451-A42F-1D00297D9FE6}" srcOrd="4" destOrd="0" presId="urn:microsoft.com/office/officeart/2005/8/layout/default"/>
    <dgm:cxn modelId="{90535F74-BE96-4B03-B365-0A89669CF2FD}" type="presParOf" srcId="{C33CFA51-4D3F-4217-9DED-79BC710164F5}" destId="{2774B01F-44C9-4EE4-BA67-1D698E6E0421}" srcOrd="5" destOrd="0" presId="urn:microsoft.com/office/officeart/2005/8/layout/default"/>
    <dgm:cxn modelId="{FA36EBEA-C4A8-45B5-B46C-C00CFCA9587A}" type="presParOf" srcId="{C33CFA51-4D3F-4217-9DED-79BC710164F5}" destId="{BD5D7452-4EAB-4B18-AFBC-6982B1649D52}" srcOrd="6" destOrd="0" presId="urn:microsoft.com/office/officeart/2005/8/layout/default"/>
    <dgm:cxn modelId="{EDA24C4B-838C-446B-BB31-0D165B3320A3}" type="presParOf" srcId="{C33CFA51-4D3F-4217-9DED-79BC710164F5}" destId="{BD29F37E-249E-4DF5-B67B-E0E34E03A026}" srcOrd="7" destOrd="0" presId="urn:microsoft.com/office/officeart/2005/8/layout/default"/>
    <dgm:cxn modelId="{DD6C6231-3AAE-46D2-9197-DB4C88CC7CBA}" type="presParOf" srcId="{C33CFA51-4D3F-4217-9DED-79BC710164F5}" destId="{4324E4A3-7E00-4BF0-8146-BF3A59ADAB26}" srcOrd="8" destOrd="0" presId="urn:microsoft.com/office/officeart/2005/8/layout/default"/>
    <dgm:cxn modelId="{E2CFCD23-FCCE-4EA1-98A4-B80B43CB2A0D}" type="presParOf" srcId="{C33CFA51-4D3F-4217-9DED-79BC710164F5}" destId="{F7780D28-E990-470C-B2A2-D8A5BADD11E2}" srcOrd="9" destOrd="0" presId="urn:microsoft.com/office/officeart/2005/8/layout/default"/>
    <dgm:cxn modelId="{42529E3A-DBDF-4880-8DAA-724ED7521BAB}" type="presParOf" srcId="{C33CFA51-4D3F-4217-9DED-79BC710164F5}" destId="{F9BF5C7F-D276-45DD-A16A-7F9F14231773}" srcOrd="10" destOrd="0" presId="urn:microsoft.com/office/officeart/2005/8/layout/default"/>
    <dgm:cxn modelId="{E7874E7B-D30F-4D38-9215-757BC84B57D8}" type="presParOf" srcId="{C33CFA51-4D3F-4217-9DED-79BC710164F5}" destId="{C4BCCBBE-2AC6-458D-9984-F53787E85504}" srcOrd="11" destOrd="0" presId="urn:microsoft.com/office/officeart/2005/8/layout/default"/>
    <dgm:cxn modelId="{49B9D5F6-CB52-4917-9DD8-A9268B1D8DBE}" type="presParOf" srcId="{C33CFA51-4D3F-4217-9DED-79BC710164F5}" destId="{3863AA3C-FE9D-40BD-A10F-0A76293C1A64}" srcOrd="12" destOrd="0" presId="urn:microsoft.com/office/officeart/2005/8/layout/default"/>
    <dgm:cxn modelId="{B1D1B078-9E0C-418B-A644-19D94C541CD7}" type="presParOf" srcId="{C33CFA51-4D3F-4217-9DED-79BC710164F5}" destId="{0F2D5FE7-6463-4080-9813-49B51CF65FE0}" srcOrd="13" destOrd="0" presId="urn:microsoft.com/office/officeart/2005/8/layout/default"/>
    <dgm:cxn modelId="{DF59E586-A082-493F-857E-F77F94BAFD8F}" type="presParOf" srcId="{C33CFA51-4D3F-4217-9DED-79BC710164F5}" destId="{CC0C56FF-685C-402A-927D-EBDEB85EC389}" srcOrd="14" destOrd="0" presId="urn:microsoft.com/office/officeart/2005/8/layout/default"/>
    <dgm:cxn modelId="{D4E6FFD8-47B2-484E-AA28-AFA257E9AD54}" type="presParOf" srcId="{C33CFA51-4D3F-4217-9DED-79BC710164F5}" destId="{AD63EA57-E687-4D1B-8A35-5F1514CA527B}" srcOrd="15" destOrd="0" presId="urn:microsoft.com/office/officeart/2005/8/layout/default"/>
    <dgm:cxn modelId="{CCCD945B-DB90-4515-B32B-8839A7637B4F}" type="presParOf" srcId="{C33CFA51-4D3F-4217-9DED-79BC710164F5}" destId="{E134A61C-63FC-47D3-A3F8-1A13E506AFEF}" srcOrd="16" destOrd="0" presId="urn:microsoft.com/office/officeart/2005/8/layout/default"/>
    <dgm:cxn modelId="{FDCFA661-59F5-401E-B6F8-74AF0A562F5C}" type="presParOf" srcId="{C33CFA51-4D3F-4217-9DED-79BC710164F5}" destId="{6F69EA6F-A315-4958-B409-E2105C24CB95}" srcOrd="17" destOrd="0" presId="urn:microsoft.com/office/officeart/2005/8/layout/default"/>
    <dgm:cxn modelId="{058A5C2A-9DFB-4EBB-A785-E8949AFAEDF8}" type="presParOf" srcId="{C33CFA51-4D3F-4217-9DED-79BC710164F5}" destId="{59D0A762-3A43-4DCF-B84A-211BEA01A20F}" srcOrd="18" destOrd="0" presId="urn:microsoft.com/office/officeart/2005/8/layout/default"/>
    <dgm:cxn modelId="{1BC93C62-5972-417D-B91A-1B8E7FD2BD33}" type="presParOf" srcId="{C33CFA51-4D3F-4217-9DED-79BC710164F5}" destId="{69827E17-F942-4597-ABEC-CC4F6D273D76}" srcOrd="19" destOrd="0" presId="urn:microsoft.com/office/officeart/2005/8/layout/default"/>
    <dgm:cxn modelId="{CE89F417-0C64-4EFE-9225-4668C3C8A675}" type="presParOf" srcId="{C33CFA51-4D3F-4217-9DED-79BC710164F5}" destId="{149FBCEF-CFA0-4BDD-9F3A-A7503E673AB8}" srcOrd="20" destOrd="0" presId="urn:microsoft.com/office/officeart/2005/8/layout/default"/>
    <dgm:cxn modelId="{23AF1372-8142-4C82-9B85-63D73476F72C}" type="presParOf" srcId="{C33CFA51-4D3F-4217-9DED-79BC710164F5}" destId="{1C92ABF5-3A7F-40EE-A607-099AE6C7A8F1}" srcOrd="21" destOrd="0" presId="urn:microsoft.com/office/officeart/2005/8/layout/default"/>
    <dgm:cxn modelId="{305FCF91-12C4-4F29-A195-D8826AA9CCFA}" type="presParOf" srcId="{C33CFA51-4D3F-4217-9DED-79BC710164F5}" destId="{6C88058F-40F0-431F-B1AB-581AA29697BF}" srcOrd="22" destOrd="0" presId="urn:microsoft.com/office/officeart/2005/8/layout/default"/>
    <dgm:cxn modelId="{30AB6AB5-DDE4-41A5-BFF6-3FB180EFCE3B}" type="presParOf" srcId="{C33CFA51-4D3F-4217-9DED-79BC710164F5}" destId="{827C6B43-FC6E-44C2-9790-373771A7A6DC}" srcOrd="23" destOrd="0" presId="urn:microsoft.com/office/officeart/2005/8/layout/default"/>
    <dgm:cxn modelId="{B12C54C2-2AF8-485D-B942-9D9BAF34AAB0}" type="presParOf" srcId="{C33CFA51-4D3F-4217-9DED-79BC710164F5}" destId="{BE76D93D-4019-4D9C-AD57-35B839307247}" srcOrd="24" destOrd="0" presId="urn:microsoft.com/office/officeart/2005/8/layout/default"/>
    <dgm:cxn modelId="{C9A42B89-268E-4836-A2EA-DFACA721E163}" type="presParOf" srcId="{C33CFA51-4D3F-4217-9DED-79BC710164F5}" destId="{1C87A37F-5041-4EF6-816C-FE19659D4E32}" srcOrd="25" destOrd="0" presId="urn:microsoft.com/office/officeart/2005/8/layout/default"/>
    <dgm:cxn modelId="{AFAE8623-D778-4997-B0AF-E4D3C6EB1759}" type="presParOf" srcId="{C33CFA51-4D3F-4217-9DED-79BC710164F5}" destId="{F0A49636-1D45-4F3F-85E5-C0A1E111B1AB}" srcOrd="26" destOrd="0" presId="urn:microsoft.com/office/officeart/2005/8/layout/default"/>
    <dgm:cxn modelId="{C513F46A-EBB2-412D-92B8-0CD7A6A19619}" type="presParOf" srcId="{C33CFA51-4D3F-4217-9DED-79BC710164F5}" destId="{469E1FF5-A5AD-4E4D-AEE7-C24A79219640}" srcOrd="27" destOrd="0" presId="urn:microsoft.com/office/officeart/2005/8/layout/default"/>
    <dgm:cxn modelId="{6D67E31D-4431-46F3-9631-C0E1CA66E0F4}" type="presParOf" srcId="{C33CFA51-4D3F-4217-9DED-79BC710164F5}" destId="{282C9885-D268-4ED8-8AB8-5A5F472BE044}" srcOrd="28" destOrd="0" presId="urn:microsoft.com/office/officeart/2005/8/layout/default"/>
    <dgm:cxn modelId="{E0C5377A-F31C-4BF4-87CB-59A964D3E7B6}" type="presParOf" srcId="{C33CFA51-4D3F-4217-9DED-79BC710164F5}" destId="{2D4FCB65-D539-4359-9808-54AEE0483641}" srcOrd="29" destOrd="0" presId="urn:microsoft.com/office/officeart/2005/8/layout/default"/>
    <dgm:cxn modelId="{C468F53F-C84B-4396-A5B0-5EAF8853F7ED}" type="presParOf" srcId="{C33CFA51-4D3F-4217-9DED-79BC710164F5}" destId="{E2FC9E24-F378-4085-BEB7-4FB8E757D3D3}" srcOrd="30" destOrd="0" presId="urn:microsoft.com/office/officeart/2005/8/layout/default"/>
    <dgm:cxn modelId="{E79AF66C-2653-406B-AC36-DC6B2EF4A863}" type="presParOf" srcId="{C33CFA51-4D3F-4217-9DED-79BC710164F5}" destId="{412EFAEB-17A8-4821-A4F2-C7BBFBCB0BF0}" srcOrd="31" destOrd="0" presId="urn:microsoft.com/office/officeart/2005/8/layout/default"/>
    <dgm:cxn modelId="{F800D5C1-7A34-42CE-9BC6-99CEBBDFB4ED}" type="presParOf" srcId="{C33CFA51-4D3F-4217-9DED-79BC710164F5}" destId="{9C685AAD-A0F3-4D98-906E-B4B7499EF467}" srcOrd="32" destOrd="0" presId="urn:microsoft.com/office/officeart/2005/8/layout/default"/>
    <dgm:cxn modelId="{DE35681B-BA80-4477-914B-CC7A4B1BE2D4}" type="presParOf" srcId="{C33CFA51-4D3F-4217-9DED-79BC710164F5}" destId="{24E7B3E0-6873-4C53-A268-5DB58A5394E9}" srcOrd="33" destOrd="0" presId="urn:microsoft.com/office/officeart/2005/8/layout/default"/>
    <dgm:cxn modelId="{E32E9E45-B129-454C-859C-7FF2608FED9A}" type="presParOf" srcId="{C33CFA51-4D3F-4217-9DED-79BC710164F5}" destId="{8B9345D9-3093-41A0-B152-D5EC873B1A56}"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9" tIns="48325" rIns="96649" bIns="48325"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9" tIns="48325" rIns="96649" bIns="48325" rtlCol="0"/>
          <a:lstStyle>
            <a:lvl1pPr algn="r">
              <a:defRPr sz="1300"/>
            </a:lvl1pPr>
          </a:lstStyle>
          <a:p>
            <a:fld id="{0F025BBA-213B-449B-A63B-35A5C3E7D903}" type="datetimeFigureOut">
              <a:rPr lang="en-US" smtClean="0"/>
              <a:t>5/18/2013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9" tIns="48325" rIns="96649" bIns="48325"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9" tIns="48325" rIns="96649" bIns="48325" rtlCol="0" anchor="b"/>
          <a:lstStyle>
            <a:lvl1pPr algn="r">
              <a:defRPr sz="1300"/>
            </a:lvl1pPr>
          </a:lstStyle>
          <a:p>
            <a:fld id="{F5C008F4-6307-4AE8-AE9C-049A12629C90}" type="slidenum">
              <a:rPr lang="en-US" smtClean="0"/>
              <a:t>‹#›</a:t>
            </a:fld>
            <a:endParaRPr lang="en-US"/>
          </a:p>
        </p:txBody>
      </p:sp>
    </p:spTree>
    <p:extLst>
      <p:ext uri="{BB962C8B-B14F-4D97-AF65-F5344CB8AC3E}">
        <p14:creationId xmlns:p14="http://schemas.microsoft.com/office/powerpoint/2010/main" val="14884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9" tIns="48325" rIns="96649" bIns="48325"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9" tIns="48325" rIns="96649" bIns="48325" rtlCol="0"/>
          <a:lstStyle>
            <a:lvl1pPr algn="r">
              <a:defRPr sz="1300"/>
            </a:lvl1pPr>
          </a:lstStyle>
          <a:p>
            <a:fld id="{0C39CA11-C8DF-4CDF-9561-2DFB27D5F22C}" type="datetimeFigureOut">
              <a:rPr lang="en-US" smtClean="0"/>
              <a:t>5/18/2013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49" tIns="48325" rIns="96649" bIns="48325"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9" tIns="48325" rIns="96649" bIns="483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9" tIns="48325" rIns="96649"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9" tIns="48325" rIns="96649" bIns="48325" rtlCol="0" anchor="b"/>
          <a:lstStyle>
            <a:lvl1pPr algn="r">
              <a:defRPr sz="1300"/>
            </a:lvl1pPr>
          </a:lstStyle>
          <a:p>
            <a:fld id="{80F1FCB0-A90B-455F-8413-437007FB524B}" type="slidenum">
              <a:rPr lang="en-US" smtClean="0"/>
              <a:t>‹#›</a:t>
            </a:fld>
            <a:endParaRPr lang="en-US"/>
          </a:p>
        </p:txBody>
      </p:sp>
    </p:spTree>
    <p:extLst>
      <p:ext uri="{BB962C8B-B14F-4D97-AF65-F5344CB8AC3E}">
        <p14:creationId xmlns:p14="http://schemas.microsoft.com/office/powerpoint/2010/main" val="879076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a:t>
            </a:fld>
            <a:endParaRPr lang="en-US"/>
          </a:p>
        </p:txBody>
      </p:sp>
    </p:spTree>
    <p:extLst>
      <p:ext uri="{BB962C8B-B14F-4D97-AF65-F5344CB8AC3E}">
        <p14:creationId xmlns:p14="http://schemas.microsoft.com/office/powerpoint/2010/main" val="113401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17</a:t>
            </a:fld>
            <a:endParaRPr lang="en-US"/>
          </a:p>
        </p:txBody>
      </p:sp>
    </p:spTree>
    <p:extLst>
      <p:ext uri="{BB962C8B-B14F-4D97-AF65-F5344CB8AC3E}">
        <p14:creationId xmlns:p14="http://schemas.microsoft.com/office/powerpoint/2010/main" val="369211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18</a:t>
            </a:fld>
            <a:endParaRPr lang="en-US"/>
          </a:p>
        </p:txBody>
      </p:sp>
    </p:spTree>
    <p:extLst>
      <p:ext uri="{BB962C8B-B14F-4D97-AF65-F5344CB8AC3E}">
        <p14:creationId xmlns:p14="http://schemas.microsoft.com/office/powerpoint/2010/main" val="1575508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19</a:t>
            </a:fld>
            <a:endParaRPr lang="en-US"/>
          </a:p>
        </p:txBody>
      </p:sp>
    </p:spTree>
    <p:extLst>
      <p:ext uri="{BB962C8B-B14F-4D97-AF65-F5344CB8AC3E}">
        <p14:creationId xmlns:p14="http://schemas.microsoft.com/office/powerpoint/2010/main" val="69553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20</a:t>
            </a:fld>
            <a:endParaRPr lang="en-US"/>
          </a:p>
        </p:txBody>
      </p:sp>
    </p:spTree>
    <p:extLst>
      <p:ext uri="{BB962C8B-B14F-4D97-AF65-F5344CB8AC3E}">
        <p14:creationId xmlns:p14="http://schemas.microsoft.com/office/powerpoint/2010/main" val="96111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21</a:t>
            </a:fld>
            <a:endParaRPr lang="en-US"/>
          </a:p>
        </p:txBody>
      </p:sp>
    </p:spTree>
    <p:extLst>
      <p:ext uri="{BB962C8B-B14F-4D97-AF65-F5344CB8AC3E}">
        <p14:creationId xmlns:p14="http://schemas.microsoft.com/office/powerpoint/2010/main" val="288031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22</a:t>
            </a:fld>
            <a:endParaRPr lang="en-US"/>
          </a:p>
        </p:txBody>
      </p:sp>
    </p:spTree>
    <p:extLst>
      <p:ext uri="{BB962C8B-B14F-4D97-AF65-F5344CB8AC3E}">
        <p14:creationId xmlns:p14="http://schemas.microsoft.com/office/powerpoint/2010/main" val="387943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23</a:t>
            </a:fld>
            <a:endParaRPr lang="en-US"/>
          </a:p>
        </p:txBody>
      </p:sp>
    </p:spTree>
    <p:extLst>
      <p:ext uri="{BB962C8B-B14F-4D97-AF65-F5344CB8AC3E}">
        <p14:creationId xmlns:p14="http://schemas.microsoft.com/office/powerpoint/2010/main" val="1101785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24</a:t>
            </a:fld>
            <a:endParaRPr lang="en-US"/>
          </a:p>
        </p:txBody>
      </p:sp>
    </p:spTree>
    <p:extLst>
      <p:ext uri="{BB962C8B-B14F-4D97-AF65-F5344CB8AC3E}">
        <p14:creationId xmlns:p14="http://schemas.microsoft.com/office/powerpoint/2010/main" val="410207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25</a:t>
            </a:fld>
            <a:endParaRPr lang="en-US"/>
          </a:p>
        </p:txBody>
      </p:sp>
    </p:spTree>
    <p:extLst>
      <p:ext uri="{BB962C8B-B14F-4D97-AF65-F5344CB8AC3E}">
        <p14:creationId xmlns:p14="http://schemas.microsoft.com/office/powerpoint/2010/main" val="150578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26</a:t>
            </a:fld>
            <a:endParaRPr lang="en-US"/>
          </a:p>
        </p:txBody>
      </p:sp>
    </p:spTree>
    <p:extLst>
      <p:ext uri="{BB962C8B-B14F-4D97-AF65-F5344CB8AC3E}">
        <p14:creationId xmlns:p14="http://schemas.microsoft.com/office/powerpoint/2010/main" val="385735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a:t>
            </a:fld>
            <a:endParaRPr lang="en-US"/>
          </a:p>
        </p:txBody>
      </p:sp>
    </p:spTree>
    <p:extLst>
      <p:ext uri="{BB962C8B-B14F-4D97-AF65-F5344CB8AC3E}">
        <p14:creationId xmlns:p14="http://schemas.microsoft.com/office/powerpoint/2010/main" val="78127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27</a:t>
            </a:fld>
            <a:endParaRPr lang="en-US"/>
          </a:p>
        </p:txBody>
      </p:sp>
    </p:spTree>
    <p:extLst>
      <p:ext uri="{BB962C8B-B14F-4D97-AF65-F5344CB8AC3E}">
        <p14:creationId xmlns:p14="http://schemas.microsoft.com/office/powerpoint/2010/main" val="2929323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37</a:t>
            </a:fld>
            <a:endParaRPr lang="en-US"/>
          </a:p>
        </p:txBody>
      </p:sp>
    </p:spTree>
    <p:extLst>
      <p:ext uri="{BB962C8B-B14F-4D97-AF65-F5344CB8AC3E}">
        <p14:creationId xmlns:p14="http://schemas.microsoft.com/office/powerpoint/2010/main" val="1750432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38</a:t>
            </a:fld>
            <a:endParaRPr lang="en-US"/>
          </a:p>
        </p:txBody>
      </p:sp>
    </p:spTree>
    <p:extLst>
      <p:ext uri="{BB962C8B-B14F-4D97-AF65-F5344CB8AC3E}">
        <p14:creationId xmlns:p14="http://schemas.microsoft.com/office/powerpoint/2010/main" val="1908812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40</a:t>
            </a:fld>
            <a:endParaRPr lang="en-US"/>
          </a:p>
        </p:txBody>
      </p:sp>
    </p:spTree>
    <p:extLst>
      <p:ext uri="{BB962C8B-B14F-4D97-AF65-F5344CB8AC3E}">
        <p14:creationId xmlns:p14="http://schemas.microsoft.com/office/powerpoint/2010/main" val="400096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48</a:t>
            </a:fld>
            <a:endParaRPr lang="en-US"/>
          </a:p>
        </p:txBody>
      </p:sp>
    </p:spTree>
    <p:extLst>
      <p:ext uri="{BB962C8B-B14F-4D97-AF65-F5344CB8AC3E}">
        <p14:creationId xmlns:p14="http://schemas.microsoft.com/office/powerpoint/2010/main" val="412433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55</a:t>
            </a:fld>
            <a:endParaRPr lang="en-US"/>
          </a:p>
        </p:txBody>
      </p:sp>
    </p:spTree>
    <p:extLst>
      <p:ext uri="{BB962C8B-B14F-4D97-AF65-F5344CB8AC3E}">
        <p14:creationId xmlns:p14="http://schemas.microsoft.com/office/powerpoint/2010/main" val="666700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63</a:t>
            </a:fld>
            <a:endParaRPr lang="en-US"/>
          </a:p>
        </p:txBody>
      </p:sp>
    </p:spTree>
    <p:extLst>
      <p:ext uri="{BB962C8B-B14F-4D97-AF65-F5344CB8AC3E}">
        <p14:creationId xmlns:p14="http://schemas.microsoft.com/office/powerpoint/2010/main" val="467850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64</a:t>
            </a:fld>
            <a:endParaRPr lang="en-US"/>
          </a:p>
        </p:txBody>
      </p:sp>
    </p:spTree>
    <p:extLst>
      <p:ext uri="{BB962C8B-B14F-4D97-AF65-F5344CB8AC3E}">
        <p14:creationId xmlns:p14="http://schemas.microsoft.com/office/powerpoint/2010/main" val="3865605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65</a:t>
            </a:fld>
            <a:endParaRPr lang="en-US"/>
          </a:p>
        </p:txBody>
      </p:sp>
    </p:spTree>
    <p:extLst>
      <p:ext uri="{BB962C8B-B14F-4D97-AF65-F5344CB8AC3E}">
        <p14:creationId xmlns:p14="http://schemas.microsoft.com/office/powerpoint/2010/main" val="630735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67</a:t>
            </a:fld>
            <a:endParaRPr lang="en-US"/>
          </a:p>
        </p:txBody>
      </p:sp>
    </p:spTree>
    <p:extLst>
      <p:ext uri="{BB962C8B-B14F-4D97-AF65-F5344CB8AC3E}">
        <p14:creationId xmlns:p14="http://schemas.microsoft.com/office/powerpoint/2010/main" val="359831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a:t>
            </a:fld>
            <a:endParaRPr lang="en-US"/>
          </a:p>
        </p:txBody>
      </p:sp>
    </p:spTree>
    <p:extLst>
      <p:ext uri="{BB962C8B-B14F-4D97-AF65-F5344CB8AC3E}">
        <p14:creationId xmlns:p14="http://schemas.microsoft.com/office/powerpoint/2010/main" val="1325221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69</a:t>
            </a:fld>
            <a:endParaRPr lang="en-US"/>
          </a:p>
        </p:txBody>
      </p:sp>
    </p:spTree>
    <p:extLst>
      <p:ext uri="{BB962C8B-B14F-4D97-AF65-F5344CB8AC3E}">
        <p14:creationId xmlns:p14="http://schemas.microsoft.com/office/powerpoint/2010/main" val="290840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71</a:t>
            </a:fld>
            <a:endParaRPr lang="en-US"/>
          </a:p>
        </p:txBody>
      </p:sp>
    </p:spTree>
    <p:extLst>
      <p:ext uri="{BB962C8B-B14F-4D97-AF65-F5344CB8AC3E}">
        <p14:creationId xmlns:p14="http://schemas.microsoft.com/office/powerpoint/2010/main" val="57754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75</a:t>
            </a:fld>
            <a:endParaRPr lang="en-US"/>
          </a:p>
        </p:txBody>
      </p:sp>
    </p:spTree>
    <p:extLst>
      <p:ext uri="{BB962C8B-B14F-4D97-AF65-F5344CB8AC3E}">
        <p14:creationId xmlns:p14="http://schemas.microsoft.com/office/powerpoint/2010/main" val="3297118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76</a:t>
            </a:fld>
            <a:endParaRPr lang="en-US"/>
          </a:p>
        </p:txBody>
      </p:sp>
    </p:spTree>
    <p:extLst>
      <p:ext uri="{BB962C8B-B14F-4D97-AF65-F5344CB8AC3E}">
        <p14:creationId xmlns:p14="http://schemas.microsoft.com/office/powerpoint/2010/main" val="2871333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80</a:t>
            </a:fld>
            <a:endParaRPr lang="en-US"/>
          </a:p>
        </p:txBody>
      </p:sp>
    </p:spTree>
    <p:extLst>
      <p:ext uri="{BB962C8B-B14F-4D97-AF65-F5344CB8AC3E}">
        <p14:creationId xmlns:p14="http://schemas.microsoft.com/office/powerpoint/2010/main" val="456354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81</a:t>
            </a:fld>
            <a:endParaRPr lang="en-US"/>
          </a:p>
        </p:txBody>
      </p:sp>
    </p:spTree>
    <p:extLst>
      <p:ext uri="{BB962C8B-B14F-4D97-AF65-F5344CB8AC3E}">
        <p14:creationId xmlns:p14="http://schemas.microsoft.com/office/powerpoint/2010/main" val="2243945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82</a:t>
            </a:fld>
            <a:endParaRPr lang="en-US"/>
          </a:p>
        </p:txBody>
      </p:sp>
    </p:spTree>
    <p:extLst>
      <p:ext uri="{BB962C8B-B14F-4D97-AF65-F5344CB8AC3E}">
        <p14:creationId xmlns:p14="http://schemas.microsoft.com/office/powerpoint/2010/main" val="4262939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83</a:t>
            </a:fld>
            <a:endParaRPr lang="en-US"/>
          </a:p>
        </p:txBody>
      </p:sp>
    </p:spTree>
    <p:extLst>
      <p:ext uri="{BB962C8B-B14F-4D97-AF65-F5344CB8AC3E}">
        <p14:creationId xmlns:p14="http://schemas.microsoft.com/office/powerpoint/2010/main" val="755467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87</a:t>
            </a:fld>
            <a:endParaRPr lang="en-US"/>
          </a:p>
        </p:txBody>
      </p:sp>
    </p:spTree>
    <p:extLst>
      <p:ext uri="{BB962C8B-B14F-4D97-AF65-F5344CB8AC3E}">
        <p14:creationId xmlns:p14="http://schemas.microsoft.com/office/powerpoint/2010/main" val="429175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91</a:t>
            </a:fld>
            <a:endParaRPr lang="en-US"/>
          </a:p>
        </p:txBody>
      </p:sp>
    </p:spTree>
    <p:extLst>
      <p:ext uri="{BB962C8B-B14F-4D97-AF65-F5344CB8AC3E}">
        <p14:creationId xmlns:p14="http://schemas.microsoft.com/office/powerpoint/2010/main" val="287451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7</a:t>
            </a:fld>
            <a:endParaRPr lang="en-US"/>
          </a:p>
        </p:txBody>
      </p:sp>
    </p:spTree>
    <p:extLst>
      <p:ext uri="{BB962C8B-B14F-4D97-AF65-F5344CB8AC3E}">
        <p14:creationId xmlns:p14="http://schemas.microsoft.com/office/powerpoint/2010/main" val="4209784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93</a:t>
            </a:fld>
            <a:endParaRPr lang="en-US"/>
          </a:p>
        </p:txBody>
      </p:sp>
    </p:spTree>
    <p:extLst>
      <p:ext uri="{BB962C8B-B14F-4D97-AF65-F5344CB8AC3E}">
        <p14:creationId xmlns:p14="http://schemas.microsoft.com/office/powerpoint/2010/main" val="1965651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95</a:t>
            </a:fld>
            <a:endParaRPr lang="en-US"/>
          </a:p>
        </p:txBody>
      </p:sp>
    </p:spTree>
    <p:extLst>
      <p:ext uri="{BB962C8B-B14F-4D97-AF65-F5344CB8AC3E}">
        <p14:creationId xmlns:p14="http://schemas.microsoft.com/office/powerpoint/2010/main" val="3306197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97</a:t>
            </a:fld>
            <a:endParaRPr lang="en-US"/>
          </a:p>
        </p:txBody>
      </p:sp>
    </p:spTree>
    <p:extLst>
      <p:ext uri="{BB962C8B-B14F-4D97-AF65-F5344CB8AC3E}">
        <p14:creationId xmlns:p14="http://schemas.microsoft.com/office/powerpoint/2010/main" val="2585899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99</a:t>
            </a:fld>
            <a:endParaRPr lang="en-US"/>
          </a:p>
        </p:txBody>
      </p:sp>
    </p:spTree>
    <p:extLst>
      <p:ext uri="{BB962C8B-B14F-4D97-AF65-F5344CB8AC3E}">
        <p14:creationId xmlns:p14="http://schemas.microsoft.com/office/powerpoint/2010/main" val="1214995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101</a:t>
            </a:fld>
            <a:endParaRPr lang="en-US"/>
          </a:p>
        </p:txBody>
      </p:sp>
    </p:spTree>
    <p:extLst>
      <p:ext uri="{BB962C8B-B14F-4D97-AF65-F5344CB8AC3E}">
        <p14:creationId xmlns:p14="http://schemas.microsoft.com/office/powerpoint/2010/main" val="3311636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103</a:t>
            </a:fld>
            <a:endParaRPr lang="en-US"/>
          </a:p>
        </p:txBody>
      </p:sp>
    </p:spTree>
    <p:extLst>
      <p:ext uri="{BB962C8B-B14F-4D97-AF65-F5344CB8AC3E}">
        <p14:creationId xmlns:p14="http://schemas.microsoft.com/office/powerpoint/2010/main" val="1583352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107</a:t>
            </a:fld>
            <a:endParaRPr lang="en-US"/>
          </a:p>
        </p:txBody>
      </p:sp>
    </p:spTree>
    <p:extLst>
      <p:ext uri="{BB962C8B-B14F-4D97-AF65-F5344CB8AC3E}">
        <p14:creationId xmlns:p14="http://schemas.microsoft.com/office/powerpoint/2010/main" val="567502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108</a:t>
            </a:fld>
            <a:endParaRPr lang="en-US"/>
          </a:p>
        </p:txBody>
      </p:sp>
    </p:spTree>
    <p:extLst>
      <p:ext uri="{BB962C8B-B14F-4D97-AF65-F5344CB8AC3E}">
        <p14:creationId xmlns:p14="http://schemas.microsoft.com/office/powerpoint/2010/main" val="3407226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109</a:t>
            </a:fld>
            <a:endParaRPr lang="en-US"/>
          </a:p>
        </p:txBody>
      </p:sp>
    </p:spTree>
    <p:extLst>
      <p:ext uri="{BB962C8B-B14F-4D97-AF65-F5344CB8AC3E}">
        <p14:creationId xmlns:p14="http://schemas.microsoft.com/office/powerpoint/2010/main" val="3581186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111</a:t>
            </a:fld>
            <a:endParaRPr lang="en-US"/>
          </a:p>
        </p:txBody>
      </p:sp>
    </p:spTree>
    <p:extLst>
      <p:ext uri="{BB962C8B-B14F-4D97-AF65-F5344CB8AC3E}">
        <p14:creationId xmlns:p14="http://schemas.microsoft.com/office/powerpoint/2010/main" val="16768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8</a:t>
            </a:fld>
            <a:endParaRPr lang="en-US"/>
          </a:p>
        </p:txBody>
      </p:sp>
    </p:spTree>
    <p:extLst>
      <p:ext uri="{BB962C8B-B14F-4D97-AF65-F5344CB8AC3E}">
        <p14:creationId xmlns:p14="http://schemas.microsoft.com/office/powerpoint/2010/main" val="836611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112</a:t>
            </a:fld>
            <a:endParaRPr lang="en-US"/>
          </a:p>
        </p:txBody>
      </p:sp>
    </p:spTree>
    <p:extLst>
      <p:ext uri="{BB962C8B-B14F-4D97-AF65-F5344CB8AC3E}">
        <p14:creationId xmlns:p14="http://schemas.microsoft.com/office/powerpoint/2010/main" val="3866482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113</a:t>
            </a:fld>
            <a:endParaRPr lang="en-US"/>
          </a:p>
        </p:txBody>
      </p:sp>
    </p:spTree>
    <p:extLst>
      <p:ext uri="{BB962C8B-B14F-4D97-AF65-F5344CB8AC3E}">
        <p14:creationId xmlns:p14="http://schemas.microsoft.com/office/powerpoint/2010/main" val="4033375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114</a:t>
            </a:fld>
            <a:endParaRPr lang="en-US"/>
          </a:p>
        </p:txBody>
      </p:sp>
    </p:spTree>
    <p:extLst>
      <p:ext uri="{BB962C8B-B14F-4D97-AF65-F5344CB8AC3E}">
        <p14:creationId xmlns:p14="http://schemas.microsoft.com/office/powerpoint/2010/main" val="1923366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115</a:t>
            </a:fld>
            <a:endParaRPr lang="en-US"/>
          </a:p>
        </p:txBody>
      </p:sp>
    </p:spTree>
    <p:extLst>
      <p:ext uri="{BB962C8B-B14F-4D97-AF65-F5344CB8AC3E}">
        <p14:creationId xmlns:p14="http://schemas.microsoft.com/office/powerpoint/2010/main" val="2908430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119</a:t>
            </a:fld>
            <a:endParaRPr lang="en-US"/>
          </a:p>
        </p:txBody>
      </p:sp>
    </p:spTree>
    <p:extLst>
      <p:ext uri="{BB962C8B-B14F-4D97-AF65-F5344CB8AC3E}">
        <p14:creationId xmlns:p14="http://schemas.microsoft.com/office/powerpoint/2010/main" val="490181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123</a:t>
            </a:fld>
            <a:endParaRPr lang="en-US"/>
          </a:p>
        </p:txBody>
      </p:sp>
    </p:spTree>
    <p:extLst>
      <p:ext uri="{BB962C8B-B14F-4D97-AF65-F5344CB8AC3E}">
        <p14:creationId xmlns:p14="http://schemas.microsoft.com/office/powerpoint/2010/main" val="259760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10</a:t>
            </a:fld>
            <a:endParaRPr lang="en-US"/>
          </a:p>
        </p:txBody>
      </p:sp>
    </p:spTree>
    <p:extLst>
      <p:ext uri="{BB962C8B-B14F-4D97-AF65-F5344CB8AC3E}">
        <p14:creationId xmlns:p14="http://schemas.microsoft.com/office/powerpoint/2010/main" val="303095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12</a:t>
            </a:fld>
            <a:endParaRPr lang="en-US"/>
          </a:p>
        </p:txBody>
      </p:sp>
    </p:spTree>
    <p:extLst>
      <p:ext uri="{BB962C8B-B14F-4D97-AF65-F5344CB8AC3E}">
        <p14:creationId xmlns:p14="http://schemas.microsoft.com/office/powerpoint/2010/main" val="276020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14</a:t>
            </a:fld>
            <a:endParaRPr lang="en-US"/>
          </a:p>
        </p:txBody>
      </p:sp>
    </p:spTree>
    <p:extLst>
      <p:ext uri="{BB962C8B-B14F-4D97-AF65-F5344CB8AC3E}">
        <p14:creationId xmlns:p14="http://schemas.microsoft.com/office/powerpoint/2010/main" val="151995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F1FCB0-A90B-455F-8413-437007FB524B}" type="slidenum">
              <a:rPr lang="en-US" smtClean="0"/>
              <a:t>15</a:t>
            </a:fld>
            <a:endParaRPr lang="en-US"/>
          </a:p>
        </p:txBody>
      </p:sp>
    </p:spTree>
    <p:extLst>
      <p:ext uri="{BB962C8B-B14F-4D97-AF65-F5344CB8AC3E}">
        <p14:creationId xmlns:p14="http://schemas.microsoft.com/office/powerpoint/2010/main" val="214739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27F78-275E-443A-9359-E52B153C65B8}" type="datetime1">
              <a:rPr lang="en-US" smtClean="0">
                <a:solidFill>
                  <a:prstClr val="black">
                    <a:tint val="75000"/>
                  </a:prstClr>
                </a:solidFill>
              </a:rPr>
              <a:t>5/18/2013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a:xfrm>
            <a:off x="6858000" y="76200"/>
            <a:ext cx="2133600" cy="365125"/>
          </a:xfrm>
        </p:spPr>
        <p:txBody>
          <a:bodyPr/>
          <a:lstStyle>
            <a:lvl1pPr>
              <a:defRPr sz="1600">
                <a:solidFill>
                  <a:schemeClr val="tx1"/>
                </a:solidFill>
              </a:defRPr>
            </a:lvl1pPr>
          </a:lstStyle>
          <a:p>
            <a:r>
              <a:rPr lang="en-US" dirty="0" smtClean="0"/>
              <a:t>Slide </a:t>
            </a:r>
            <a:fld id="{E93AF236-87A1-45B8-A1F6-EFB71719B864}" type="slidenum">
              <a:rPr lang="en-US" smtClean="0"/>
              <a:t>‹#›</a:t>
            </a:fld>
            <a:endParaRPr lang="en-US" dirty="0"/>
          </a:p>
        </p:txBody>
      </p:sp>
    </p:spTree>
    <p:extLst>
      <p:ext uri="{BB962C8B-B14F-4D97-AF65-F5344CB8AC3E}">
        <p14:creationId xmlns:p14="http://schemas.microsoft.com/office/powerpoint/2010/main" val="31326670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288D31-B28F-4E48-90B1-C6B8EDB2516D}"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375593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0E9B03-F610-4954-8163-90ECD4ED614D}"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313619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195DA-8A9D-474C-808A-C8B8D26F2B7B}"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161494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pic>
        <p:nvPicPr>
          <p:cNvPr id="7" name="Picture 4" descr="AICPA Web_wht.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520700" y="6599238"/>
            <a:ext cx="642938" cy="222250"/>
          </a:xfrm>
          <a:prstGeom prst="rect">
            <a:avLst/>
          </a:prstGeom>
          <a:noFill/>
          <a:ln w="9525">
            <a:noFill/>
            <a:miter lim="800000"/>
            <a:headEnd/>
            <a:tailEnd/>
          </a:ln>
        </p:spPr>
      </p:pic>
    </p:spTree>
    <p:extLst>
      <p:ext uri="{BB962C8B-B14F-4D97-AF65-F5344CB8AC3E}">
        <p14:creationId xmlns:p14="http://schemas.microsoft.com/office/powerpoint/2010/main" val="589947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ivider Slide">
    <p:spTree>
      <p:nvGrpSpPr>
        <p:cNvPr id="1" name=""/>
        <p:cNvGrpSpPr/>
        <p:nvPr/>
      </p:nvGrpSpPr>
      <p:grpSpPr>
        <a:xfrm>
          <a:off x="0" y="0"/>
          <a:ext cx="0" cy="0"/>
          <a:chOff x="0" y="0"/>
          <a:chExt cx="0" cy="0"/>
        </a:xfrm>
      </p:grpSpPr>
      <p:sp>
        <p:nvSpPr>
          <p:cNvPr id="3" name="Rectangle 2"/>
          <p:cNvSpPr/>
          <p:nvPr/>
        </p:nvSpPr>
        <p:spPr>
          <a:xfrm>
            <a:off x="0" y="-3175"/>
            <a:ext cx="9144000" cy="133350"/>
          </a:xfrm>
          <a:prstGeom prst="rect">
            <a:avLst/>
          </a:prstGeom>
          <a:solidFill>
            <a:srgbClr val="276BB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64" charset="-128"/>
              <a:cs typeface="ＭＳ Ｐゴシック" pitchFamily="-64" charset="-128"/>
            </a:endParaRPr>
          </a:p>
        </p:txBody>
      </p:sp>
      <p:sp>
        <p:nvSpPr>
          <p:cNvPr id="5" name="TextBox 4"/>
          <p:cNvSpPr txBox="1"/>
          <p:nvPr/>
        </p:nvSpPr>
        <p:spPr>
          <a:xfrm>
            <a:off x="857250" y="3071813"/>
            <a:ext cx="185738" cy="369887"/>
          </a:xfrm>
          <a:prstGeom prst="rect">
            <a:avLst/>
          </a:prstGeom>
          <a:noFill/>
        </p:spPr>
        <p:txBody>
          <a:bodyPr wrap="none">
            <a:prstTxWarp prst="textNoShape">
              <a:avLst/>
            </a:prstTxWarp>
            <a:spAutoFit/>
          </a:bodyPr>
          <a:lstStyle/>
          <a:p>
            <a:endParaRPr lang="en-US" dirty="0">
              <a:latin typeface="Calibri" pitchFamily="-64" charset="0"/>
            </a:endParaRPr>
          </a:p>
        </p:txBody>
      </p:sp>
      <p:sp>
        <p:nvSpPr>
          <p:cNvPr id="6" name="Rectangle 6"/>
          <p:cNvSpPr txBox="1">
            <a:spLocks noChangeArrowheads="1"/>
          </p:cNvSpPr>
          <p:nvPr/>
        </p:nvSpPr>
        <p:spPr>
          <a:xfrm>
            <a:off x="0" y="6567488"/>
            <a:ext cx="9144000" cy="290512"/>
          </a:xfrm>
          <a:prstGeom prst="rect">
            <a:avLst/>
          </a:prstGeom>
          <a:solidFill>
            <a:srgbClr val="276BB1"/>
          </a:solidFill>
          <a:ln/>
        </p:spPr>
        <p:txBody>
          <a:bodyPr>
            <a:prstTxWarp prst="textNoShape">
              <a:avLst/>
            </a:prstTxWarp>
          </a:bodyPr>
          <a:lstStyle/>
          <a:p>
            <a:pPr marL="512763" indent="0"/>
            <a:endParaRPr lang="en-US" sz="1100" dirty="0">
              <a:solidFill>
                <a:schemeClr val="bg1"/>
              </a:solidFill>
            </a:endParaRPr>
          </a:p>
        </p:txBody>
      </p:sp>
      <p:sp>
        <p:nvSpPr>
          <p:cNvPr id="2" name="Title 1"/>
          <p:cNvSpPr>
            <a:spLocks noGrp="1"/>
          </p:cNvSpPr>
          <p:nvPr>
            <p:ph type="ctrTitle"/>
          </p:nvPr>
        </p:nvSpPr>
        <p:spPr>
          <a:xfrm>
            <a:off x="759560" y="2054931"/>
            <a:ext cx="6704967" cy="1508924"/>
          </a:xfrm>
          <a:prstGeom prst="rect">
            <a:avLst/>
          </a:prstGeom>
        </p:spPr>
        <p:txBody>
          <a:bodyPr anchor="ctr">
            <a:noAutofit/>
          </a:bodyPr>
          <a:lstStyle>
            <a:lvl1pPr algn="l">
              <a:defRPr kumimoji="0" lang="en-US" sz="4600" b="0" i="0" u="none" strike="noStrike" kern="0" cap="none" spc="0" normalizeH="0" baseline="0" noProof="0" smtClean="0">
                <a:ln>
                  <a:noFill/>
                </a:ln>
                <a:solidFill>
                  <a:schemeClr val="tx1"/>
                </a:solidFill>
                <a:effectLst/>
                <a:uLnTx/>
                <a:uFillTx/>
                <a:latin typeface="Arial"/>
                <a:ea typeface="ヒラギノ角ゴ Pro W3" charset="-128"/>
                <a:cs typeface="Arial"/>
              </a:defRPr>
            </a:lvl1pPr>
          </a:lstStyle>
          <a:p>
            <a:r>
              <a:rPr lang="en-US" smtClean="0"/>
              <a:t>Click to edit Master title style</a:t>
            </a:r>
            <a:endParaRPr lang="en-US" dirty="0"/>
          </a:p>
        </p:txBody>
      </p:sp>
      <p:sp>
        <p:nvSpPr>
          <p:cNvPr id="8" name="Slide Number Placeholder 7"/>
          <p:cNvSpPr>
            <a:spLocks noGrp="1"/>
          </p:cNvSpPr>
          <p:nvPr>
            <p:ph type="sldNum" sz="quarter" idx="10"/>
          </p:nvPr>
        </p:nvSpPr>
        <p:spPr/>
        <p:txBody>
          <a:bodyPr/>
          <a:lstStyle/>
          <a:p>
            <a:fld id="{CD16B393-D1DD-4C7C-9FB5-5E2F5485C5F8}" type="slidenum">
              <a:rPr lang="en-US" smtClean="0"/>
              <a:t>‹#›</a:t>
            </a:fld>
            <a:endParaRPr lang="en-US" dirty="0"/>
          </a:p>
        </p:txBody>
      </p:sp>
      <p:pic>
        <p:nvPicPr>
          <p:cNvPr id="11" name="Picture 10" descr="JofAlogo 293.png"/>
          <p:cNvPicPr>
            <a:picLocks noChangeAspect="1"/>
          </p:cNvPicPr>
          <p:nvPr/>
        </p:nvPicPr>
        <p:blipFill>
          <a:blip r:embed="rId2"/>
          <a:stretch>
            <a:fillRect/>
          </a:stretch>
        </p:blipFill>
        <p:spPr>
          <a:xfrm>
            <a:off x="490538" y="542857"/>
            <a:ext cx="2346556" cy="430248"/>
          </a:xfrm>
          <a:prstGeom prst="rect">
            <a:avLst/>
          </a:prstGeom>
        </p:spPr>
      </p:pic>
      <p:pic>
        <p:nvPicPr>
          <p:cNvPr id="10" name="Picture 9" descr="AICPA-Web_1c.png"/>
          <p:cNvPicPr>
            <a:picLocks noChangeAspect="1"/>
          </p:cNvPicPr>
          <p:nvPr/>
        </p:nvPicPr>
        <p:blipFill>
          <a:blip r:embed="rId3"/>
          <a:stretch>
            <a:fillRect/>
          </a:stretch>
        </p:blipFill>
        <p:spPr>
          <a:xfrm>
            <a:off x="7615094" y="6010651"/>
            <a:ext cx="961766" cy="330766"/>
          </a:xfrm>
          <a:prstGeom prst="rect">
            <a:avLst/>
          </a:prstGeom>
        </p:spPr>
      </p:pic>
    </p:spTree>
    <p:extLst>
      <p:ext uri="{BB962C8B-B14F-4D97-AF65-F5344CB8AC3E}">
        <p14:creationId xmlns:p14="http://schemas.microsoft.com/office/powerpoint/2010/main" val="1445799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67B5C9-953E-42EB-B377-22D49D9AA159}"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6468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C0F32-E017-4484-9753-9E016F1C1016}"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1672325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566068-D611-4785-A66B-B6B2B325F676}"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471562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548C9-F92A-4091-9191-B1A140A5AD85}"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2419039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6A4EC9-040C-4992-9A2C-1F3F376C88E5}" type="datetime1">
              <a:rPr lang="en-US" smtClean="0"/>
              <a:t>5/18/2013</a:t>
            </a:fld>
            <a:endParaRPr lang="en-US"/>
          </a:p>
        </p:txBody>
      </p:sp>
      <p:sp>
        <p:nvSpPr>
          <p:cNvPr id="8" name="Footer Placeholder 7"/>
          <p:cNvSpPr>
            <a:spLocks noGrp="1"/>
          </p:cNvSpPr>
          <p:nvPr>
            <p:ph type="ftr" sz="quarter" idx="11"/>
          </p:nvPr>
        </p:nvSpPr>
        <p:spPr/>
        <p:txBody>
          <a:bodyPr/>
          <a:lstStyle/>
          <a:p>
            <a:r>
              <a:rPr lang="en-US" smtClean="0"/>
              <a:t>www.carltoncollins.com</a:t>
            </a:r>
            <a:endParaRPr lang="en-US"/>
          </a:p>
        </p:txBody>
      </p:sp>
      <p:sp>
        <p:nvSpPr>
          <p:cNvPr id="9" name="Slide Number Placeholder 8"/>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332046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A56A09-3327-4607-A519-0D9C8CABE55D}"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1459576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1C6F52-95BC-41B4-8F97-549A77177CB6}" type="datetime1">
              <a:rPr lang="en-US" smtClean="0"/>
              <a:t>5/18/2013</a:t>
            </a:fld>
            <a:endParaRPr lang="en-US"/>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68704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BE488-4CC8-4DF9-B592-A6E1DEECFF6A}" type="datetime1">
              <a:rPr lang="en-US" smtClean="0"/>
              <a:t>5/18/2013</a:t>
            </a:fld>
            <a:endParaRPr lang="en-US"/>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1538875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F20EE-A6A1-41F6-8002-2A87863C91F5}"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3000149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C4CB9D-458E-4EF8-A61B-C601ADF82B07}"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1354109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B175E-0BC8-426F-93EE-7B6A2B1D6D7D}"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2779181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D3594-1B89-4E30-AE63-AC532612CDC6}"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A6EAFB2-87CE-4576-913D-A8D0C7958B3D}" type="slidenum">
              <a:rPr lang="en-US" smtClean="0"/>
              <a:t>‹#›</a:t>
            </a:fld>
            <a:endParaRPr lang="en-US"/>
          </a:p>
        </p:txBody>
      </p:sp>
    </p:spTree>
    <p:extLst>
      <p:ext uri="{BB962C8B-B14F-4D97-AF65-F5344CB8AC3E}">
        <p14:creationId xmlns:p14="http://schemas.microsoft.com/office/powerpoint/2010/main" val="770518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82414D-BEBE-41D6-BA46-84406DF58B4E}" type="datetime1">
              <a:rPr lang="en-US" smtClean="0"/>
              <a:t>5/18/2013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1244921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2491FEC-5C8A-49F1-BCA0-95009044917C}" type="datetime1">
              <a:rPr lang="en-US" smtClean="0"/>
              <a:t>5/18/2013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2206028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8DA61F5-694B-428B-8B64-AA9ABA76F70C}" type="datetime1">
              <a:rPr lang="en-US" smtClean="0"/>
              <a:t>5/18/2013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1192282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51E11E-DEC3-4059-BEEE-232FFB3DD31B}" type="datetime1">
              <a:rPr lang="en-US" smtClean="0"/>
              <a:t>5/18/2013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211008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2A5B2F-73AB-4804-AA37-60A78E1BFE06}"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49567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E69B9AF-648D-4005-A49F-A98D52F07363}" type="datetime1">
              <a:rPr lang="en-US" smtClean="0"/>
              <a:t>5/18/2013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9" name="Slide Number Placeholder 8"/>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1412488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31C414C-BCD1-4A68-8924-EF0448709213}" type="datetime1">
              <a:rPr lang="en-US" smtClean="0"/>
              <a:t>5/18/2013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107952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52D56A7-77C2-417C-B189-EB117E5CEFB0}" type="datetime1">
              <a:rPr lang="en-US" smtClean="0"/>
              <a:t>5/18/2013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1299783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8C7E63-6FE4-4803-85C3-2AE989B8EC16}" type="datetime1">
              <a:rPr lang="en-US" smtClean="0"/>
              <a:t>5/18/2013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2449373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954D2E-99B0-412A-87BA-ACB5C6D0E822}" type="datetime1">
              <a:rPr lang="en-US" smtClean="0"/>
              <a:t>5/18/2013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1879832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616FB40-F3A6-4A9F-820E-66B81D88E581}" type="datetime1">
              <a:rPr lang="en-US" smtClean="0"/>
              <a:t>5/18/2013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2417530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68271C9-1F5F-4D8B-84E8-65AD7EAE60AA}" type="datetime1">
              <a:rPr lang="en-US" smtClean="0"/>
              <a:t>5/18/2013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FE6AAB04-E016-4C1C-967C-9CC74A8C587F}" type="slidenum">
              <a:rPr lang="en-US" smtClean="0"/>
              <a:t>‹#›</a:t>
            </a:fld>
            <a:endParaRPr lang="en-US"/>
          </a:p>
        </p:txBody>
      </p:sp>
    </p:spTree>
    <p:extLst>
      <p:ext uri="{BB962C8B-B14F-4D97-AF65-F5344CB8AC3E}">
        <p14:creationId xmlns:p14="http://schemas.microsoft.com/office/powerpoint/2010/main" val="473504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333B0-9BB2-4A0E-9F74-6BF95D454743}" type="datetime1">
              <a:rPr lang="en-US" smtClean="0">
                <a:solidFill>
                  <a:prstClr val="black">
                    <a:tint val="75000"/>
                  </a:prstClr>
                </a:solidFill>
              </a:r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33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E456D-FB10-4B44-850C-330FF6BBE37A}" type="datetime1">
              <a:rPr lang="en-US" smtClean="0">
                <a:solidFill>
                  <a:prstClr val="black">
                    <a:tint val="75000"/>
                  </a:prstClr>
                </a:solidFill>
              </a:rPr>
              <a:t>5/18/2013</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
        <p:nvSpPr>
          <p:cNvPr id="7" name="Footer Placeholder 4"/>
          <p:cNvSpPr>
            <a:spLocks noGrp="1"/>
          </p:cNvSpPr>
          <p:nvPr>
            <p:ph type="ftr" sz="quarter" idx="11"/>
          </p:nvPr>
        </p:nvSpPr>
        <p:spPr>
          <a:xfrm>
            <a:off x="3124200" y="6356350"/>
            <a:ext cx="2895600" cy="365125"/>
          </a:xfrm>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Tree>
    <p:extLst>
      <p:ext uri="{BB962C8B-B14F-4D97-AF65-F5344CB8AC3E}">
        <p14:creationId xmlns:p14="http://schemas.microsoft.com/office/powerpoint/2010/main" val="4153933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18522E-6B0B-402D-B333-AF5CD9523638}" type="datetime1">
              <a:rPr lang="en-US" smtClean="0">
                <a:solidFill>
                  <a:prstClr val="black">
                    <a:tint val="75000"/>
                  </a:prstClr>
                </a:solidFill>
              </a:r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9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1A4953-7138-41E0-8A29-76FC96E58CEB}" type="datetime1">
              <a:rPr lang="en-US" smtClean="0"/>
              <a:t>5/18/2013</a:t>
            </a:fld>
            <a:endParaRPr lang="en-US"/>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674955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FD66A-0550-42C8-A988-7DEF4692B4EB}" type="datetime1">
              <a:rPr lang="en-US" smtClean="0">
                <a:solidFill>
                  <a:prstClr val="black">
                    <a:tint val="75000"/>
                  </a:prstClr>
                </a:solidFill>
              </a:r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078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7DD5CC-918D-4264-A858-74A732822C8C}" type="datetime1">
              <a:rPr lang="en-US" smtClean="0">
                <a:solidFill>
                  <a:prstClr val="black">
                    <a:tint val="75000"/>
                  </a:prstClr>
                </a:solidFill>
              </a:rPr>
              <a:t>5/18/2013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843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79E4B-0BDE-41DD-A44E-5330D445E5E4}" type="datetime1">
              <a:rPr lang="en-US" smtClean="0">
                <a:solidFill>
                  <a:prstClr val="black">
                    <a:tint val="75000"/>
                  </a:prstClr>
                </a:solidFill>
              </a:rPr>
              <a:t>5/18/2013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250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47EC6-4CA0-4BBD-A5B8-A18299031355}" type="datetime1">
              <a:rPr lang="en-US" smtClean="0">
                <a:solidFill>
                  <a:prstClr val="black">
                    <a:tint val="75000"/>
                  </a:prstClr>
                </a:solidFill>
              </a:rPr>
              <a:t>5/18/2013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a:xfrm>
            <a:off x="6858000" y="76200"/>
            <a:ext cx="2133600" cy="365125"/>
          </a:xfrm>
        </p:spPr>
        <p:txBody>
          <a:bodyPr/>
          <a:lstStyle>
            <a:lvl1pPr>
              <a:defRPr sz="1600">
                <a:solidFill>
                  <a:schemeClr val="tx1"/>
                </a:solidFill>
              </a:defRPr>
            </a:lvl1pPr>
          </a:lstStyle>
          <a:p>
            <a:r>
              <a:rPr lang="en-US" dirty="0" smtClean="0"/>
              <a:t>Slide </a:t>
            </a:r>
            <a:fld id="{E93AF236-87A1-45B8-A1F6-EFB71719B864}" type="slidenum">
              <a:rPr lang="en-US" smtClean="0"/>
              <a:t>‹#›</a:t>
            </a:fld>
            <a:endParaRPr lang="en-US" dirty="0"/>
          </a:p>
        </p:txBody>
      </p:sp>
    </p:spTree>
    <p:extLst>
      <p:ext uri="{BB962C8B-B14F-4D97-AF65-F5344CB8AC3E}">
        <p14:creationId xmlns:p14="http://schemas.microsoft.com/office/powerpoint/2010/main" val="163144398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A6758-3B37-4912-B97F-8658C914B9A7}" type="datetime1">
              <a:rPr lang="en-US" smtClean="0">
                <a:solidFill>
                  <a:prstClr val="black">
                    <a:tint val="75000"/>
                  </a:prstClr>
                </a:solidFill>
              </a:r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476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906CE-917B-4F5E-9F6E-7363D9482B87}" type="datetime1">
              <a:rPr lang="en-US" smtClean="0">
                <a:solidFill>
                  <a:prstClr val="black">
                    <a:tint val="75000"/>
                  </a:prstClr>
                </a:solidFill>
              </a:rPr>
              <a:t>5/18/2013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663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8EC53-6754-4653-B4EC-7EC71ABFD2F4}" type="datetime1">
              <a:rPr lang="en-US" smtClean="0">
                <a:solidFill>
                  <a:prstClr val="black">
                    <a:tint val="75000"/>
                  </a:prstClr>
                </a:solidFill>
              </a:r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597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EC6275-32E5-4444-8472-FF6968B8A440}" type="datetime1">
              <a:rPr lang="en-US" smtClean="0">
                <a:solidFill>
                  <a:prstClr val="black">
                    <a:tint val="75000"/>
                  </a:prstClr>
                </a:solidFill>
              </a:rPr>
              <a:t>5/18/2013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09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D9A429-BAC9-43B4-87EC-1AFDEAF44F2B}"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60911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BAD9DD-4BC0-4353-AB24-1BEE7104E3EE}" type="datetime1">
              <a:rPr lang="en-US" smtClean="0"/>
              <a:t>5/18/2013</a:t>
            </a:fld>
            <a:endParaRPr lang="en-US"/>
          </a:p>
        </p:txBody>
      </p:sp>
      <p:sp>
        <p:nvSpPr>
          <p:cNvPr id="8" name="Footer Placeholder 7"/>
          <p:cNvSpPr>
            <a:spLocks noGrp="1"/>
          </p:cNvSpPr>
          <p:nvPr>
            <p:ph type="ftr" sz="quarter" idx="11"/>
          </p:nvPr>
        </p:nvSpPr>
        <p:spPr/>
        <p:txBody>
          <a:bodyPr/>
          <a:lstStyle/>
          <a:p>
            <a:r>
              <a:rPr lang="en-US" smtClean="0"/>
              <a:t>www.carltoncollins.com</a:t>
            </a:r>
            <a:endParaRPr lang="en-US"/>
          </a:p>
        </p:txBody>
      </p:sp>
      <p:sp>
        <p:nvSpPr>
          <p:cNvPr id="9" name="Slide Number Placeholder 8"/>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4187518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24EF18-D675-4A1B-A6C0-053ACA5A280B}" type="datetime1">
              <a:rPr lang="en-US" smtClean="0"/>
              <a:t>5/18/2013</a:t>
            </a:fld>
            <a:endParaRPr lang="en-US"/>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201816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6D4E1-4629-4068-8C8F-21897BC47C43}" type="datetime1">
              <a:rPr lang="en-US" smtClean="0"/>
              <a:t>5/18/2013</a:t>
            </a:fld>
            <a:endParaRPr lang="en-US"/>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60031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BE7C1A-81B4-4732-93C9-3A96249BE0F0}" type="datetime1">
              <a:rPr lang="en-US" smtClean="0"/>
              <a:t>5/18/2013</a:t>
            </a:fld>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a:t>
            </a:fld>
            <a:endParaRPr lang="en-US"/>
          </a:p>
        </p:txBody>
      </p:sp>
    </p:spTree>
    <p:extLst>
      <p:ext uri="{BB962C8B-B14F-4D97-AF65-F5344CB8AC3E}">
        <p14:creationId xmlns:p14="http://schemas.microsoft.com/office/powerpoint/2010/main" val="294758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52141-C0CD-4F19-9481-BF72933FEA8D}" type="datetime1">
              <a:rPr lang="en-US" smtClean="0"/>
              <a:t>5/18/2013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www.carltoncollins.com</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BBF2B-7F9E-466F-AE26-05E17D7D3C7F}" type="slidenum">
              <a:rPr lang="en-US" smtClean="0"/>
              <a:t>‹#›</a:t>
            </a:fld>
            <a:endParaRPr lang="en-US"/>
          </a:p>
        </p:txBody>
      </p:sp>
    </p:spTree>
    <p:extLst>
      <p:ext uri="{BB962C8B-B14F-4D97-AF65-F5344CB8AC3E}">
        <p14:creationId xmlns:p14="http://schemas.microsoft.com/office/powerpoint/2010/main" val="2111543195"/>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2" r:id="rId13"/>
    <p:sldLayoutId id="2147483673"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E15BE-0715-49AE-AA26-E0D158A57B0C}" type="datetime1">
              <a:rPr lang="en-US" smtClean="0"/>
              <a:t>5/18/2013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www.carltoncollins.com</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EAFB2-87CE-4576-913D-A8D0C7958B3D}" type="slidenum">
              <a:rPr lang="en-US" smtClean="0"/>
              <a:t>‹#›</a:t>
            </a:fld>
            <a:endParaRPr lang="en-US"/>
          </a:p>
        </p:txBody>
      </p:sp>
    </p:spTree>
    <p:extLst>
      <p:ext uri="{BB962C8B-B14F-4D97-AF65-F5344CB8AC3E}">
        <p14:creationId xmlns:p14="http://schemas.microsoft.com/office/powerpoint/2010/main" val="39842708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858000" y="152400"/>
            <a:ext cx="2133600" cy="365125"/>
          </a:xfrm>
          <a:prstGeom prst="rect">
            <a:avLst/>
          </a:prstGeom>
        </p:spPr>
        <p:txBody>
          <a:bodyPr vert="horz" lIns="91440" tIns="45720" rIns="91440" bIns="45720" rtlCol="0" anchor="ctr"/>
          <a:lstStyle>
            <a:lvl1pPr algn="r">
              <a:defRPr sz="2000" b="1">
                <a:solidFill>
                  <a:schemeClr val="tx1"/>
                </a:solidFill>
              </a:defRPr>
            </a:lvl1pPr>
          </a:lstStyle>
          <a:p>
            <a:fld id="{FE6AAB04-E016-4C1C-967C-9CC74A8C587F}" type="slidenum">
              <a:rPr lang="en-US" smtClean="0"/>
              <a:pPr/>
              <a:t>‹#›</a:t>
            </a:fld>
            <a:endParaRPr lang="en-US" dirty="0"/>
          </a:p>
        </p:txBody>
      </p:sp>
    </p:spTree>
    <p:extLst>
      <p:ext uri="{BB962C8B-B14F-4D97-AF65-F5344CB8AC3E}">
        <p14:creationId xmlns:p14="http://schemas.microsoft.com/office/powerpoint/2010/main" val="4532196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C1230-C4B8-4F43-A91A-24864FE56727}" type="datetime1">
              <a:rPr lang="en-US" smtClean="0">
                <a:solidFill>
                  <a:prstClr val="black">
                    <a:tint val="75000"/>
                  </a:prstClr>
                </a:solidFill>
              </a:rPr>
              <a:t>5/18/2013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www.carltoncollins.com</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FC30E-5290-43BD-8F21-44237262C0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418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hyperlink" Target="http://upload.wikimedia.org/wikipedia/commons/4/45/United_States_Frequency_Allocations_Chart_2003_-_The_Radio_Spectrum.jpg" TargetMode="External"/><Relationship Id="rId7"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hyperlink" Target="http://www.wimax.com/table/wimax-tutorial/" TargetMode="External"/><Relationship Id="rId4" Type="http://schemas.openxmlformats.org/officeDocument/2006/relationships/hyperlink" Target="http://www.wimax.com/wimax-regulatory/what-is-licensed-spectru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google.com/search?hl=en&amp;safe=off&amp;q=Frequency%20Allocation%20Chart&amp;psj=1&amp;bav=on.2,or.r_gc.r_pw.r_cp.r_qf.&amp;bpcl=39650382&amp;biw=1536&amp;bih=733&amp;wrapid=tlif135515115399710&amp;um=1&amp;ie=UTF-8&amp;tbm=isch&amp;source=og&amp;sa=N&amp;tab=wi&amp;ei=L_fFUP20CY-i8AS-xoHgCg" TargetMode="Externa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10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43.xml"/><Relationship Id="rId5" Type="http://schemas.openxmlformats.org/officeDocument/2006/relationships/image" Target="../media/image112.jpeg"/><Relationship Id="rId4" Type="http://schemas.openxmlformats.org/officeDocument/2006/relationships/image" Target="../media/image11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http://www.fin.ucar.edu/sass/safety/ucar_sass/ergo/mouse_pad.gif" TargetMode="External"/><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4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8" Type="http://schemas.openxmlformats.org/officeDocument/2006/relationships/image" Target="http://www.officepacific.com/images/Web-Ergonomics/Keyboard%20Arm5635.jpg" TargetMode="External"/><Relationship Id="rId3" Type="http://schemas.openxmlformats.org/officeDocument/2006/relationships/image" Target="../media/image121.jpeg"/><Relationship Id="rId7"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43.xml"/><Relationship Id="rId6" Type="http://schemas.openxmlformats.org/officeDocument/2006/relationships/image" Target="http://www.officepacific.com/images/Web-Ergonomics/MonitorLift7100.jpg" TargetMode="External"/><Relationship Id="rId5" Type="http://schemas.openxmlformats.org/officeDocument/2006/relationships/image" Target="../media/image122.jpeg"/><Relationship Id="rId10" Type="http://schemas.openxmlformats.org/officeDocument/2006/relationships/image" Target="http://www.alimed.com/product_images/70343.jpg" TargetMode="External"/><Relationship Id="rId4" Type="http://schemas.openxmlformats.org/officeDocument/2006/relationships/image" Target="http://www.alimed.com/product_images/70951.jpg" TargetMode="External"/><Relationship Id="rId9" Type="http://schemas.openxmlformats.org/officeDocument/2006/relationships/image" Target="../media/image124.jpeg"/></Relationships>
</file>

<file path=ppt/slides/_rels/slide11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hyperlink" Target="http://m.digitaltrends.com/computing/fujitsu-makes-paper-interactive-with-just-a-webcam-and-projector/" TargetMode="External"/><Relationship Id="rId2" Type="http://schemas.openxmlformats.org/officeDocument/2006/relationships/image" Target="../media/image126.jpg"/><Relationship Id="rId1" Type="http://schemas.openxmlformats.org/officeDocument/2006/relationships/slideLayout" Target="../slideLayouts/slideLayout43.xml"/><Relationship Id="rId4" Type="http://schemas.openxmlformats.org/officeDocument/2006/relationships/hyperlink" Target="http://www.diginfo.tv/v/13-0025-r-en.php"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pVyn2izhRo"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hyperlink" Target="http://reviews.cnet.com/appliances/nest-learning-thermostat/4505-17889_7-35179222.html#reviewPage1" TargetMode="External"/><Relationship Id="rId2" Type="http://schemas.openxmlformats.org/officeDocument/2006/relationships/image" Target="../media/image130.jpg"/><Relationship Id="rId1" Type="http://schemas.openxmlformats.org/officeDocument/2006/relationships/slideLayout" Target="../slideLayouts/slideLayout4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3.xml"/></Relationships>
</file>

<file path=ppt/slides/_rels/slide1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3.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3.xml"/></Relationships>
</file>

<file path=ppt/slides/_rels/slide12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43.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3.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3.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3.xml"/></Relationships>
</file>

<file path=ppt/slides/_rels/slide13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3.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3.xml"/></Relationships>
</file>

<file path=ppt/slides/_rels/slide13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3.xml"/></Relationships>
</file>

<file path=ppt/slides/_rels/slide1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3.xml"/></Relationships>
</file>

<file path=ppt/slides/_rels/slide14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3.xml"/></Relationships>
</file>

<file path=ppt/slides/_rels/slide14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3.xml"/></Relationships>
</file>

<file path=ppt/slides/_rels/slide1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3.xml"/></Relationships>
</file>

<file path=ppt/slides/_rels/slide14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3.xml"/></Relationships>
</file>

<file path=ppt/slides/_rels/slide14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3.xml"/></Relationships>
</file>

<file path=ppt/slides/_rels/slide14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3.xml"/></Relationships>
</file>

<file path=ppt/slides/_rels/slide14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www.youtube.com/watch?feature=player_embedded&amp;v=8UjcqCx1Bvg" TargetMode="External"/><Relationship Id="rId1" Type="http://schemas.openxmlformats.org/officeDocument/2006/relationships/slideLayout" Target="../slideLayouts/slideLayout43.xml"/></Relationships>
</file>

<file path=ppt/slides/_rels/slide15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3.xml"/></Relationships>
</file>

<file path=ppt/slides/_rels/slide15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3.xml"/></Relationships>
</file>

<file path=ppt/slides/_rels/slide15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3.xml"/></Relationships>
</file>

<file path=ppt/slides/_rels/slide15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3.xml"/></Relationships>
</file>

<file path=ppt/slides/_rels/slide15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3.xml"/></Relationships>
</file>

<file path=ppt/slides/_rels/slide15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3.xml"/></Relationships>
</file>

<file path=ppt/slides/_rels/slide15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3.xml"/></Relationships>
</file>

<file path=ppt/slides/_rels/slide159.xml.rels><?xml version="1.0" encoding="UTF-8" standalone="yes"?>
<Relationships xmlns="http://schemas.openxmlformats.org/package/2006/relationships"><Relationship Id="rId3" Type="http://schemas.openxmlformats.org/officeDocument/2006/relationships/hyperlink" Target="http://www.ohgizmo.com/2013/02/27/lasso-slippers-pack-flat-assemble-in-seconds/" TargetMode="External"/><Relationship Id="rId2" Type="http://schemas.openxmlformats.org/officeDocument/2006/relationships/image" Target="../media/image166.gif"/><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3.xml"/></Relationships>
</file>

<file path=ppt/slides/_rels/slide16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3.xml"/></Relationships>
</file>

<file path=ppt/slides/_rels/slide16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3.xml"/></Relationships>
</file>

<file path=ppt/slides/_rels/slide16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3.xml"/></Relationships>
</file>

<file path=ppt/slides/_rels/slide16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3.xml"/></Relationships>
</file>

<file path=ppt/slides/_rels/slide16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V3SAS1xpQw0"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hyperlink" Target="http://www.511ga.org/" TargetMode="External"/><Relationship Id="rId13" Type="http://schemas.openxmlformats.org/officeDocument/2006/relationships/hyperlink" Target="http://www.earthcam.com/world/aruba/bucutibeach/?cam=bucuti3" TargetMode="External"/><Relationship Id="rId18" Type="http://schemas.openxmlformats.org/officeDocument/2006/relationships/hyperlink" Target="https://latitude.google.com/latitude/b/0?hl=en" TargetMode="External"/><Relationship Id="rId3" Type="http://schemas.openxmlformats.org/officeDocument/2006/relationships/hyperlink" Target="http://en.wikipedia.org/wiki/ECHELON" TargetMode="External"/><Relationship Id="rId7" Type="http://schemas.openxmlformats.org/officeDocument/2006/relationships/hyperlink" Target="http://abcnews.go.com/2020/black-widow-convicted-antifreeze-murder-appeal/story?id=10751510#.UXbmyXTD8y8" TargetMode="External"/><Relationship Id="rId12" Type="http://schemas.openxmlformats.org/officeDocument/2006/relationships/hyperlink" Target="http://www.miamiandbeaches.com/see-miami" TargetMode="External"/><Relationship Id="rId17" Type="http://schemas.openxmlformats.org/officeDocument/2006/relationships/hyperlink" Target="http://www.cnn.com/2011/11/07/opinion/crump-gps" TargetMode="External"/><Relationship Id="rId2" Type="http://schemas.openxmlformats.org/officeDocument/2006/relationships/hyperlink" Target="http://windows.microsoft.com/en-GB/windows-live/code-of-conduct" TargetMode="External"/><Relationship Id="rId16" Type="http://schemas.openxmlformats.org/officeDocument/2006/relationships/hyperlink" Target="http://i.telegraph.co.uk/multimedia/archive/01944/dragonfly-drone_1944031i.jpg" TargetMode="External"/><Relationship Id="rId20" Type="http://schemas.openxmlformats.org/officeDocument/2006/relationships/hyperlink" Target="http://www.asaresearch.com/web/security_top25.htm" TargetMode="External"/><Relationship Id="rId1" Type="http://schemas.openxmlformats.org/officeDocument/2006/relationships/slideLayout" Target="../slideLayouts/slideLayout1.xml"/><Relationship Id="rId6" Type="http://schemas.openxmlformats.org/officeDocument/2006/relationships/hyperlink" Target="http://www.comcast.com/~/Media/Files/Legal/Law%20Enforcement%20Handbook/Comcast%20Xfinity%202012%20Law%20Enforcement%20Handbook%20v022112.ashx" TargetMode="External"/><Relationship Id="rId11" Type="http://schemas.openxmlformats.org/officeDocument/2006/relationships/hyperlink" Target="http://www.chariff.com/south-beach-tv.htm" TargetMode="External"/><Relationship Id="rId5" Type="http://schemas.openxmlformats.org/officeDocument/2006/relationships/hyperlink" Target="http://arstechnica.com/tech-policy/2010/03/google-keeps-your-data-to-learn-from-good-guys-fight-off-bad-guys/" TargetMode="External"/><Relationship Id="rId15" Type="http://schemas.openxmlformats.org/officeDocument/2006/relationships/hyperlink" Target="http://catholicconvo.com/wp-content/uploads/2013/02/drone.jpg" TargetMode="External"/><Relationship Id="rId10" Type="http://schemas.openxmlformats.org/officeDocument/2006/relationships/hyperlink" Target="http://www.nps.gov/features/yell/live/live4.htm" TargetMode="External"/><Relationship Id="rId19" Type="http://schemas.openxmlformats.org/officeDocument/2006/relationships/hyperlink" Target="http://www.gwinnettmugs.com/" TargetMode="External"/><Relationship Id="rId4" Type="http://schemas.openxmlformats.org/officeDocument/2006/relationships/hyperlink" Target="http://www.pcworld.com/article/196574/article.html" TargetMode="External"/><Relationship Id="rId9" Type="http://schemas.openxmlformats.org/officeDocument/2006/relationships/hyperlink" Target="http://www.westland.net/beachcam/" TargetMode="External"/><Relationship Id="rId14" Type="http://schemas.openxmlformats.org/officeDocument/2006/relationships/hyperlink" Target="http://www.wildwoodforesthoney.com/beehive_webcam.ht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home.live.co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tag.microsoft.com/home.aspx"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tag.microsoft.com/tag-in-action/success-story/home.asp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tubechop.com/watch/732835"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asaresearch.com/web/digitalmoney.html"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www.tubechop.com/watch/1134223" TargetMode="External"/><Relationship Id="rId1" Type="http://schemas.openxmlformats.org/officeDocument/2006/relationships/slideLayout" Target="../slideLayouts/slideLayout1.xml"/><Relationship Id="rId4" Type="http://schemas.openxmlformats.org/officeDocument/2006/relationships/hyperlink" Target="http://www.studica.com/us/en/3D-Printer/spark-f1-3d-printer/spf1.html?utm_source=google&amp;utm_medium=ppc&amp;gclid=CLip7q_T4bYCFQVU4Aod0TQADw"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TCdfOWUfgUw"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www.youtube.com/watch?v=Ah-FmYnaIWw&amp;feature=fvwp" TargetMode="External"/><Relationship Id="rId5" Type="http://schemas.openxmlformats.org/officeDocument/2006/relationships/image" Target="../media/image57.jpeg"/><Relationship Id="rId4" Type="http://schemas.openxmlformats.org/officeDocument/2006/relationships/hyperlink" Target="http://www.wimp.com/amazingtechnology/"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D6O9J_EzmqE&amp;feature=relmfu" TargetMode="External"/><Relationship Id="rId7" Type="http://schemas.openxmlformats.org/officeDocument/2006/relationships/hyperlink" Target="http://www.bing.com/videos/search?q=evernote&amp;view=detail&amp;mid=FC081D4B847324B6E926FC081D4B847324B6E926&amp;first=0" TargetMode="External"/><Relationship Id="rId2" Type="http://schemas.openxmlformats.org/officeDocument/2006/relationships/hyperlink" Target="http://www.youtube.com/watch?v=txCK3d90GcY" TargetMode="External"/><Relationship Id="rId1" Type="http://schemas.openxmlformats.org/officeDocument/2006/relationships/slideLayout" Target="../slideLayouts/slideLayout1.xml"/><Relationship Id="rId6" Type="http://schemas.openxmlformats.org/officeDocument/2006/relationships/hyperlink" Target="http://www.youtube.com/watch?v=0FbjsNsfEmE&amp;feature=related" TargetMode="External"/><Relationship Id="rId5" Type="http://schemas.openxmlformats.org/officeDocument/2006/relationships/hyperlink" Target="http://www.youtube.com/watch?v=YdhB2u2mOLM&amp;feature=relmfu" TargetMode="External"/><Relationship Id="rId4" Type="http://schemas.openxmlformats.org/officeDocument/2006/relationships/hyperlink" Target="http://www.youtube.com/watch?v=hoTBiIpz8DI&amp;feature=relat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Comparison_of_smartphon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nwn6_qtQMN8" TargetMode="External"/><Relationship Id="rId7"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www.youtube.com/watch?v=sAIVlOvsMuM" TargetMode="External"/><Relationship Id="rId5" Type="http://schemas.openxmlformats.org/officeDocument/2006/relationships/hyperlink" Target="https://www.youtube.com/watch?v=uxdUuk_l2Lk" TargetMode="External"/><Relationship Id="rId4" Type="http://schemas.openxmlformats.org/officeDocument/2006/relationships/hyperlink" Target="https://www.youtube.com/watch?v=7_aJHJdCHAo"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youtube.com/watch?v=6Obf278F_00" TargetMode="External"/><Relationship Id="rId3" Type="http://schemas.openxmlformats.org/officeDocument/2006/relationships/hyperlink" Target="https://www.youtube.com/watch?v=_xNhL39uD7I" TargetMode="External"/><Relationship Id="rId7" Type="http://schemas.openxmlformats.org/officeDocument/2006/relationships/hyperlink" Target="http://www.tubechop.com/watch/734467"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www.tubechop.com/watch/734456" TargetMode="External"/><Relationship Id="rId5" Type="http://schemas.openxmlformats.org/officeDocument/2006/relationships/hyperlink" Target="https://www.youtube.com/watch?v=m3qK46L2b_c" TargetMode="External"/><Relationship Id="rId4" Type="http://schemas.openxmlformats.org/officeDocument/2006/relationships/hyperlink" Target="http://www.tubechop.com/watch/734446"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tubechop.com/"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www.vixey.com/" TargetMode="External"/><Relationship Id="rId4" Type="http://schemas.openxmlformats.org/officeDocument/2006/relationships/hyperlink" Target="http://www.mixpod.com/"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www.tubechop.com/watch/733384"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hyperlink" Target="http://www.ted.com/talks/sugata_mitra_shows_how_kids_teach_themselves.html" TargetMode="External"/><Relationship Id="rId4" Type="http://schemas.openxmlformats.org/officeDocument/2006/relationships/hyperlink" Target="http://www.tubechop.com/watch/733396"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hyperlink" Target="http://www.extension.harvard.edu/distance-education"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hyperlink" Target="http://en.wikipedia.org/wiki/Fathom.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www.carltoncollins.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iwastesomuchtime.com/on/?i=58706" TargetMode="Externa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www.wimp.com/touchscreentechnology/"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www.tubechop.com/watch/732846" TargetMode="External"/><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hyperlink" Target="http://www.wimp.com/screentechnology/"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tubechop.com/watch/741085" TargetMode="Externa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3.gi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tabletpccomparison.net/"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8.xml"/><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hyperlink" Target="http://www.alienware.com/" TargetMode="External"/><Relationship Id="rId2" Type="http://schemas.openxmlformats.org/officeDocument/2006/relationships/hyperlink" Target="http://www.raincomputers.com/" TargetMode="External"/><Relationship Id="rId1" Type="http://schemas.openxmlformats.org/officeDocument/2006/relationships/slideLayout" Target="../slideLayouts/slideLayout8.xml"/><Relationship Id="rId4" Type="http://schemas.openxmlformats.org/officeDocument/2006/relationships/hyperlink" Target="http://www.maingear.co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iwastesomuchtime.com/on/?i=58706" TargetMode="Externa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hyperlink" Target="http://www.wimp.com/sixthtechnology/"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www.tubechop.com/watch/734400" TargetMode="External"/><Relationship Id="rId5" Type="http://schemas.openxmlformats.org/officeDocument/2006/relationships/hyperlink" Target="https://www.youtube.com/watch?v=zwXX27U6WnI" TargetMode="External"/><Relationship Id="rId4" Type="http://schemas.openxmlformats.org/officeDocument/2006/relationships/hyperlink" Target="https://www.youtube.com/watch?v=lt60r3AwuV8"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hyperlink" Target="http://www.tubechop.com/watch/1134209" TargetMode="External"/><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hyperlink" Target="http://tinyurl.com/"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63575"/>
            <a:ext cx="8305800" cy="1470025"/>
          </a:xfrm>
        </p:spPr>
        <p:txBody>
          <a:bodyPr>
            <a:noAutofit/>
          </a:bodyPr>
          <a:lstStyle/>
          <a:p>
            <a:r>
              <a:rPr lang="en-US" sz="6000" b="1" dirty="0" smtClean="0"/>
              <a:t>2013 Technology Update</a:t>
            </a:r>
            <a:br>
              <a:rPr lang="en-US" sz="6000" b="1" dirty="0" smtClean="0"/>
            </a:br>
            <a:r>
              <a:rPr lang="en-US" b="1" dirty="0" smtClean="0"/>
              <a:t>J. Carlton Collins</a:t>
            </a:r>
            <a:endParaRPr lang="en-US" sz="6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438400"/>
            <a:ext cx="4648200" cy="3481368"/>
          </a:xfrm>
          <a:prstGeom prst="rect">
            <a:avLst/>
          </a:prstGeom>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a:t>
            </a:fld>
            <a:endParaRPr lang="en-US"/>
          </a:p>
        </p:txBody>
      </p:sp>
    </p:spTree>
    <p:extLst>
      <p:ext uri="{BB962C8B-B14F-4D97-AF65-F5344CB8AC3E}">
        <p14:creationId xmlns:p14="http://schemas.microsoft.com/office/powerpoint/2010/main" val="130162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rmAutofit/>
          </a:bodyPr>
          <a:lstStyle/>
          <a:p>
            <a:pPr algn="l">
              <a:lnSpc>
                <a:spcPct val="150000"/>
              </a:lnSpc>
            </a:pPr>
            <a:r>
              <a:rPr lang="en-US" sz="2800" b="1" dirty="0" smtClean="0"/>
              <a:t>1. Start with best provider in Your Locality.</a:t>
            </a:r>
            <a:br>
              <a:rPr lang="en-US" sz="2800" b="1" dirty="0" smtClean="0"/>
            </a:br>
            <a:r>
              <a:rPr lang="en-US" sz="2800" b="1" dirty="0"/>
              <a:t>	</a:t>
            </a: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
            </a:r>
            <a:br>
              <a:rPr lang="en-US" sz="2800" b="1" dirty="0" smtClean="0"/>
            </a:br>
            <a:r>
              <a:rPr lang="en-US" sz="2800" b="1" dirty="0" smtClean="0"/>
              <a:t>2. Chose a 4G option</a:t>
            </a:r>
            <a:br>
              <a:rPr lang="en-US" sz="2800" b="1" dirty="0" smtClean="0"/>
            </a:br>
            <a:r>
              <a:rPr lang="en-US" sz="2800" b="1" dirty="0"/>
              <a:t>	</a:t>
            </a:r>
            <a:r>
              <a:rPr lang="en-US" sz="2800" b="1" dirty="0" smtClean="0"/>
              <a:t>Usually $0 to $200 with contract.</a:t>
            </a:r>
            <a:br>
              <a:rPr lang="en-US" sz="2800" b="1" dirty="0" smtClean="0"/>
            </a:br>
            <a:endParaRPr lang="en-US" sz="2800"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Choosing A Smartphone</a:t>
            </a:r>
            <a:endParaRPr lang="en-US" sz="48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480" y="1981200"/>
            <a:ext cx="398627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10</a:t>
            </a:fld>
            <a:endParaRPr lang="en-US"/>
          </a:p>
        </p:txBody>
      </p:sp>
    </p:spTree>
    <p:extLst>
      <p:ext uri="{BB962C8B-B14F-4D97-AF65-F5344CB8AC3E}">
        <p14:creationId xmlns:p14="http://schemas.microsoft.com/office/powerpoint/2010/main" val="23867508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100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Paperless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150465"/>
            <a:ext cx="4267200" cy="2844800"/>
          </a:xfrm>
          <a:prstGeom prst="rect">
            <a:avLst/>
          </a:prstGeom>
        </p:spPr>
      </p:pic>
    </p:spTree>
    <p:extLst>
      <p:ext uri="{BB962C8B-B14F-4D97-AF65-F5344CB8AC3E}">
        <p14:creationId xmlns:p14="http://schemas.microsoft.com/office/powerpoint/2010/main" val="10026369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http://www.kofax.com/journal/wp-content/uploads/2009/04/gt_s80_a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731" y="2743200"/>
            <a:ext cx="3456227" cy="386670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228600"/>
            <a:ext cx="8382000" cy="3939540"/>
          </a:xfrm>
          <a:prstGeom prst="rect">
            <a:avLst/>
          </a:prstGeom>
          <a:noFill/>
        </p:spPr>
        <p:txBody>
          <a:bodyPr wrap="square" rtlCol="0">
            <a:spAutoFit/>
          </a:bodyPr>
          <a:lstStyle/>
          <a:p>
            <a:pPr algn="ctr"/>
            <a:r>
              <a:rPr lang="en-US" sz="4000" b="1" dirty="0" smtClean="0"/>
              <a:t>Paperless</a:t>
            </a:r>
          </a:p>
          <a:p>
            <a:pPr algn="ctr"/>
            <a:endParaRPr lang="en-US" sz="4000" b="1" dirty="0" smtClean="0"/>
          </a:p>
          <a:p>
            <a:pPr marL="457200" indent="-457200">
              <a:buFont typeface="Arial" pitchFamily="34" charset="0"/>
              <a:buChar char="•"/>
            </a:pPr>
            <a:r>
              <a:rPr lang="en-US" sz="2800" b="1" dirty="0" smtClean="0"/>
              <a:t>Few CPAs have regrets</a:t>
            </a:r>
          </a:p>
          <a:p>
            <a:pPr marL="457200" indent="-457200">
              <a:buFont typeface="Arial" pitchFamily="34" charset="0"/>
              <a:buChar char="•"/>
            </a:pPr>
            <a:r>
              <a:rPr lang="en-US" sz="2800" b="1" dirty="0" smtClean="0"/>
              <a:t>Large Scanner versus desktop scanners</a:t>
            </a:r>
          </a:p>
          <a:p>
            <a:pPr marL="457200" indent="-457200">
              <a:buFont typeface="Arial" pitchFamily="34" charset="0"/>
              <a:buChar char="•"/>
            </a:pPr>
            <a:r>
              <a:rPr lang="en-US" sz="2800" b="1" dirty="0" smtClean="0"/>
              <a:t>Sheet Feeder</a:t>
            </a:r>
          </a:p>
          <a:p>
            <a:pPr marL="457200" indent="-457200">
              <a:buFont typeface="Arial" pitchFamily="34" charset="0"/>
              <a:buChar char="•"/>
            </a:pPr>
            <a:r>
              <a:rPr lang="en-US" sz="2800" b="1" dirty="0" smtClean="0"/>
              <a:t>OCR File naming &amp; Keyword creation</a:t>
            </a:r>
            <a:endParaRPr lang="en-US" sz="4000" b="1" dirty="0" smtClean="0"/>
          </a:p>
          <a:p>
            <a:endParaRPr lang="en-US" sz="4000" b="1" dirty="0" smtClean="0"/>
          </a:p>
          <a:p>
            <a:endParaRPr lang="en-US" b="1" dirty="0"/>
          </a:p>
        </p:txBody>
      </p:sp>
      <p:sp>
        <p:nvSpPr>
          <p:cNvPr id="2" name="Footer Placeholder 1"/>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101</a:t>
            </a:fld>
            <a:endParaRPr lang="en-US"/>
          </a:p>
        </p:txBody>
      </p:sp>
    </p:spTree>
    <p:extLst>
      <p:ext uri="{BB962C8B-B14F-4D97-AF65-F5344CB8AC3E}">
        <p14:creationId xmlns:p14="http://schemas.microsoft.com/office/powerpoint/2010/main" val="9448680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102</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Wireless Technology</a:t>
            </a:r>
            <a:endParaRPr lang="en-US" sz="4000" b="1" dirty="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5141" y="3698300"/>
            <a:ext cx="3813718" cy="2543750"/>
          </a:xfrm>
          <a:prstGeom prst="rect">
            <a:avLst/>
          </a:prstGeom>
        </p:spPr>
      </p:pic>
    </p:spTree>
    <p:extLst>
      <p:ext uri="{BB962C8B-B14F-4D97-AF65-F5344CB8AC3E}">
        <p14:creationId xmlns:p14="http://schemas.microsoft.com/office/powerpoint/2010/main" val="18003588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29000"/>
            <a:ext cx="7086600" cy="2798235"/>
          </a:xfrm>
        </p:spPr>
        <p:txBody>
          <a:bodyPr anchor="t">
            <a:normAutofit/>
          </a:bodyPr>
          <a:lstStyle/>
          <a:p>
            <a:pPr algn="l">
              <a:lnSpc>
                <a:spcPct val="150000"/>
              </a:lnSpc>
            </a:pPr>
            <a:r>
              <a:rPr lang="en-US" sz="1400" b="1" dirty="0" smtClean="0">
                <a:hlinkClick r:id="rId3"/>
              </a:rPr>
              <a:t>Frequency Allocation Chart</a:t>
            </a:r>
            <a:r>
              <a:rPr lang="en-US" sz="1400" b="1" dirty="0" smtClean="0"/>
              <a:t/>
            </a:r>
            <a:br>
              <a:rPr lang="en-US" sz="1400" b="1" dirty="0" smtClean="0"/>
            </a:br>
            <a:r>
              <a:rPr lang="en-US" sz="1400" b="1" dirty="0" smtClean="0"/>
              <a:t>FCC reserves many frequencies and auctions off others</a:t>
            </a:r>
            <a:br>
              <a:rPr lang="en-US" sz="1400" b="1" dirty="0" smtClean="0"/>
            </a:br>
            <a:r>
              <a:rPr lang="en-US" sz="1400" b="1" dirty="0"/>
              <a:t>Higher frequencies provider greater bandwidth, lower frequencies provide greater range</a:t>
            </a:r>
            <a:br>
              <a:rPr lang="en-US" sz="1400" b="1" dirty="0"/>
            </a:br>
            <a:r>
              <a:rPr lang="en-US" sz="1400" b="1" dirty="0">
                <a:hlinkClick r:id="rId4"/>
              </a:rPr>
              <a:t>License-free </a:t>
            </a:r>
            <a:r>
              <a:rPr lang="en-US" sz="1400" b="1" dirty="0" smtClean="0">
                <a:hlinkClick r:id="rId4"/>
              </a:rPr>
              <a:t>spectrums </a:t>
            </a:r>
            <a:r>
              <a:rPr lang="en-US" sz="1400" b="1" dirty="0" smtClean="0"/>
              <a:t>(amateur)</a:t>
            </a:r>
            <a:br>
              <a:rPr lang="en-US" sz="1400" b="1" dirty="0" smtClean="0"/>
            </a:br>
            <a:r>
              <a:rPr lang="en-US" sz="1400" b="1" dirty="0" smtClean="0"/>
              <a:t>FCC restricts power output among license-fee frequencies</a:t>
            </a:r>
            <a:br>
              <a:rPr lang="en-US" sz="1400" b="1" dirty="0" smtClean="0"/>
            </a:br>
            <a:r>
              <a:rPr lang="en-US" sz="1400" b="1" dirty="0" smtClean="0">
                <a:hlinkClick r:id="rId5"/>
              </a:rPr>
              <a:t>More WiMax info</a:t>
            </a:r>
            <a:r>
              <a:rPr lang="en-US" sz="1400" b="1" dirty="0" smtClean="0"/>
              <a:t/>
            </a:r>
            <a:br>
              <a:rPr lang="en-US" sz="1400" b="1" dirty="0" smtClean="0"/>
            </a:br>
            <a:r>
              <a:rPr lang="en-US" sz="1400" b="1" dirty="0"/>
              <a:t>	</a:t>
            </a:r>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Wireless </a:t>
            </a:r>
            <a:r>
              <a:rPr lang="en-US" sz="4800" b="1" dirty="0"/>
              <a:t>T</a:t>
            </a:r>
            <a:r>
              <a:rPr lang="en-US" sz="4800" b="1" dirty="0" smtClean="0"/>
              <a:t>echnology</a:t>
            </a:r>
            <a:endParaRPr lang="en-US" sz="4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pic>
        <p:nvPicPr>
          <p:cNvPr id="6" name="Picture 5"/>
          <p:cNvPicPr/>
          <p:nvPr/>
        </p:nvPicPr>
        <p:blipFill>
          <a:blip r:embed="rId6" cstate="print"/>
          <a:stretch>
            <a:fillRect/>
          </a:stretch>
        </p:blipFill>
        <p:spPr>
          <a:xfrm>
            <a:off x="0" y="1220152"/>
            <a:ext cx="6329680" cy="1741170"/>
          </a:xfrm>
          <a:prstGeom prst="rect">
            <a:avLst/>
          </a:prstGeom>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680" y="1273836"/>
            <a:ext cx="26193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991667" y="2980550"/>
            <a:ext cx="1295400" cy="1200329"/>
          </a:xfrm>
          <a:prstGeom prst="rect">
            <a:avLst/>
          </a:prstGeom>
          <a:noFill/>
        </p:spPr>
        <p:txBody>
          <a:bodyPr wrap="square" rtlCol="0">
            <a:spAutoFit/>
          </a:bodyPr>
          <a:lstStyle/>
          <a:p>
            <a:pPr algn="ctr"/>
            <a:r>
              <a:rPr lang="en-US" b="1" dirty="0" smtClean="0">
                <a:solidFill>
                  <a:srgbClr val="FF0000"/>
                </a:solidFill>
              </a:rPr>
              <a:t>Is WiMax Dead for Router Use?</a:t>
            </a:r>
            <a:endParaRPr lang="en-US" b="1" dirty="0">
              <a:solidFill>
                <a:srgbClr val="FF0000"/>
              </a:solidFill>
            </a:endParaRPr>
          </a:p>
        </p:txBody>
      </p:sp>
      <p:sp>
        <p:nvSpPr>
          <p:cNvPr id="8" name="Slide Number Placeholder 7"/>
          <p:cNvSpPr>
            <a:spLocks noGrp="1"/>
          </p:cNvSpPr>
          <p:nvPr>
            <p:ph type="sldNum" sz="quarter" idx="12"/>
          </p:nvPr>
        </p:nvSpPr>
        <p:spPr/>
        <p:txBody>
          <a:bodyPr/>
          <a:lstStyle/>
          <a:p>
            <a:fld id="{463BBF2B-7F9E-466F-AE26-05E17D7D3C7F}" type="slidenum">
              <a:rPr lang="en-US" smtClean="0"/>
              <a:t>103</a:t>
            </a:fld>
            <a:endParaRPr lang="en-US"/>
          </a:p>
        </p:txBody>
      </p:sp>
    </p:spTree>
    <p:extLst>
      <p:ext uri="{BB962C8B-B14F-4D97-AF65-F5344CB8AC3E}">
        <p14:creationId xmlns:p14="http://schemas.microsoft.com/office/powerpoint/2010/main" val="35257794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2978"/>
            <a:ext cx="9144000" cy="7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http://www.abc.net.au/science/basics/img/Electromagnetic_Spectr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6" y="1880376"/>
            <a:ext cx="9131893" cy="596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2382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upload.wikimedia.org/wikipedia/commons/4/45/United_States_Frequency_Allocations_Chart_2003_-_The_Radio_Spectr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6" t="4582" r="2742" b="2838"/>
          <a:stretch/>
        </p:blipFill>
        <p:spPr bwMode="auto">
          <a:xfrm>
            <a:off x="136733" y="658026"/>
            <a:ext cx="8887626" cy="559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0554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106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Multiple Monitors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2" descr="http://www.digitaltigers.com/images/product/main/whatsnew-wid900.jpg"/>
          <p:cNvPicPr>
            <a:picLocks noChangeAspect="1" noChangeArrowheads="1"/>
          </p:cNvPicPr>
          <p:nvPr/>
        </p:nvPicPr>
        <p:blipFill>
          <a:blip r:embed="rId2" cstate="print"/>
          <a:srcRect/>
          <a:stretch>
            <a:fillRect/>
          </a:stretch>
        </p:blipFill>
        <p:spPr bwMode="auto">
          <a:xfrm>
            <a:off x="2124075" y="3519050"/>
            <a:ext cx="4895850" cy="2298170"/>
          </a:xfrm>
          <a:prstGeom prst="rect">
            <a:avLst/>
          </a:prstGeom>
          <a:noFill/>
        </p:spPr>
      </p:pic>
    </p:spTree>
    <p:extLst>
      <p:ext uri="{BB962C8B-B14F-4D97-AF65-F5344CB8AC3E}">
        <p14:creationId xmlns:p14="http://schemas.microsoft.com/office/powerpoint/2010/main" val="27382470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2.api.ning.com/files/czF6wJsbSj2ByktxyF-0VCFBhbnEoGFP2D6ZvGicecEUZdsEwio7CtE7WtrKEQbilkyk7QTcjmvKHdIMVIysuFJW2Ib2rJrU/seans_studio.jpg"/>
          <p:cNvPicPr>
            <a:picLocks noChangeAspect="1" noChangeArrowheads="1"/>
          </p:cNvPicPr>
          <p:nvPr/>
        </p:nvPicPr>
        <p:blipFill>
          <a:blip r:embed="rId3" cstate="print"/>
          <a:srcRect/>
          <a:stretch>
            <a:fillRect/>
          </a:stretch>
        </p:blipFill>
        <p:spPr bwMode="auto">
          <a:xfrm>
            <a:off x="184533" y="1371600"/>
            <a:ext cx="6444867" cy="2971800"/>
          </a:xfrm>
          <a:prstGeom prst="rect">
            <a:avLst/>
          </a:prstGeom>
          <a:ln>
            <a:noFill/>
          </a:ln>
          <a:effectLst>
            <a:outerShdw blurRad="292100" dist="139700" dir="2700000" algn="tl" rotWithShape="0">
              <a:srgbClr val="333333">
                <a:alpha val="65000"/>
              </a:srgbClr>
            </a:outerShdw>
          </a:effectLst>
        </p:spPr>
      </p:pic>
      <p:pic>
        <p:nvPicPr>
          <p:cNvPr id="1028" name="Picture 4" descr="http://farm4.static.flickr.com/3371/3438472646_6d5d946495.jpg"/>
          <p:cNvPicPr>
            <a:picLocks noChangeAspect="1" noChangeArrowheads="1"/>
          </p:cNvPicPr>
          <p:nvPr/>
        </p:nvPicPr>
        <p:blipFill>
          <a:blip r:embed="rId4" cstate="print"/>
          <a:srcRect/>
          <a:stretch>
            <a:fillRect/>
          </a:stretch>
        </p:blipFill>
        <p:spPr bwMode="auto">
          <a:xfrm>
            <a:off x="4114800" y="3429000"/>
            <a:ext cx="4762500" cy="3162300"/>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B0FC30E-5290-43BD-8F21-44237262C028}"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15143013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 Old Computer System</a:t>
            </a:r>
            <a:endParaRPr lang="en-US" b="1" dirty="0"/>
          </a:p>
        </p:txBody>
      </p:sp>
      <p:pic>
        <p:nvPicPr>
          <p:cNvPr id="37890" name="Picture 2" descr="H:\DCIM\100CASIO\CIMG2768.JPG"/>
          <p:cNvPicPr>
            <a:picLocks noChangeAspect="1" noChangeArrowheads="1"/>
          </p:cNvPicPr>
          <p:nvPr/>
        </p:nvPicPr>
        <p:blipFill>
          <a:blip r:embed="rId3" cstate="print"/>
          <a:srcRect/>
          <a:stretch>
            <a:fillRect/>
          </a:stretch>
        </p:blipFill>
        <p:spPr bwMode="auto">
          <a:xfrm>
            <a:off x="1143000" y="1295400"/>
            <a:ext cx="6705600" cy="50292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B0FC30E-5290-43BD-8F21-44237262C028}"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29838657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420512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418988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17464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415940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414416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6" name="Picture 12"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412892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58" name="Picture 14" descr="https://sphotos-a.xx.fbcdn.net/hphotos-ash4/339803_4406548240457_17981954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41136888"/>
            <a:ext cx="15544800" cy="8763000"/>
          </a:xfrm>
          <a:prstGeom prst="rect">
            <a:avLst/>
          </a:prstGeom>
          <a:noFill/>
          <a:extLst>
            <a:ext uri="{909E8E84-426E-40DD-AFC4-6F175D3DCCD1}">
              <a14:hiddenFill xmlns:a14="http://schemas.microsoft.com/office/drawing/2010/main">
                <a:solidFill>
                  <a:srgbClr val="FFFFFF"/>
                </a:solidFill>
              </a14:hiddenFill>
            </a:ext>
          </a:extLst>
        </p:spPr>
      </p:pic>
      <p:pic>
        <p:nvPicPr>
          <p:cNvPr id="57360" name="Picture 16" descr="https://sphotos-b.xx.fbcdn.net/hphotos-ash4/478174_4406558600716_1154149487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40984488"/>
            <a:ext cx="15544800" cy="8763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674132"/>
            <a:ext cx="8899916" cy="923330"/>
          </a:xfrm>
          <a:prstGeom prst="rect">
            <a:avLst/>
          </a:prstGeom>
        </p:spPr>
        <p:txBody>
          <a:bodyPr wrap="square">
            <a:spAutoFit/>
          </a:bodyPr>
          <a:lstStyle/>
          <a:p>
            <a:pPr algn="ctr"/>
            <a:r>
              <a:rPr lang="en-US" b="1" dirty="0"/>
              <a:t>My </a:t>
            </a:r>
            <a:r>
              <a:rPr lang="en-US" b="1" dirty="0" smtClean="0"/>
              <a:t>New Computer System</a:t>
            </a:r>
          </a:p>
          <a:p>
            <a:pPr algn="ctr"/>
            <a:r>
              <a:rPr lang="en-US" b="1" dirty="0" smtClean="0"/>
              <a:t>The screens are so bright, the camera won’t take a decent picture of them</a:t>
            </a:r>
          </a:p>
          <a:p>
            <a:pPr algn="ctr"/>
            <a:r>
              <a:rPr lang="en-US" b="1" dirty="0" smtClean="0"/>
              <a:t>Though it does not look like it, the lights are fully on in my office</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5888" y="1883229"/>
            <a:ext cx="6477000" cy="4318000"/>
          </a:xfrm>
          <a:prstGeom prst="rect">
            <a:avLst/>
          </a:prstGeom>
          <a:ln>
            <a:solidFill>
              <a:schemeClr val="tx1"/>
            </a:solidFill>
          </a:ln>
        </p:spPr>
      </p:pic>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smtClean="0"/>
              <a:t>Slide </a:t>
            </a:r>
            <a:fld id="{E93AF236-87A1-45B8-A1F6-EFB71719B864}" type="slidenum">
              <a:rPr lang="en-US" smtClean="0"/>
              <a:t>109</a:t>
            </a:fld>
            <a:endParaRPr lang="en-US" dirty="0"/>
          </a:p>
        </p:txBody>
      </p:sp>
    </p:spTree>
    <p:extLst>
      <p:ext uri="{BB962C8B-B14F-4D97-AF65-F5344CB8AC3E}">
        <p14:creationId xmlns:p14="http://schemas.microsoft.com/office/powerpoint/2010/main" val="3351250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11</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Solid State Drives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2979245"/>
            <a:ext cx="5048250" cy="3377105"/>
          </a:xfrm>
          <a:prstGeom prst="rect">
            <a:avLst/>
          </a:prstGeom>
        </p:spPr>
      </p:pic>
    </p:spTree>
    <p:extLst>
      <p:ext uri="{BB962C8B-B14F-4D97-AF65-F5344CB8AC3E}">
        <p14:creationId xmlns:p14="http://schemas.microsoft.com/office/powerpoint/2010/main" val="15896535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110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Ergonomics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 descr="http://www.fin.ucar.edu/sass/safety/ucar_sass/ergo/mouse_pad.gif"/>
          <p:cNvPicPr>
            <a:picLocks noChangeAspect="1" noChangeArrowheads="1"/>
          </p:cNvPicPr>
          <p:nvPr/>
        </p:nvPicPr>
        <p:blipFill>
          <a:blip r:embed="rId2" r:link="rId3" cstate="print"/>
          <a:srcRect/>
          <a:stretch>
            <a:fillRect/>
          </a:stretch>
        </p:blipFill>
        <p:spPr bwMode="auto">
          <a:xfrm>
            <a:off x="2057400" y="2707726"/>
            <a:ext cx="5029200" cy="4015461"/>
          </a:xfrm>
          <a:prstGeom prst="rect">
            <a:avLst/>
          </a:prstGeom>
          <a:noFill/>
        </p:spPr>
      </p:pic>
    </p:spTree>
    <p:extLst>
      <p:ext uri="{BB962C8B-B14F-4D97-AF65-F5344CB8AC3E}">
        <p14:creationId xmlns:p14="http://schemas.microsoft.com/office/powerpoint/2010/main" val="36354826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ageu.com/images/pictures/hands_laptop.jpg"/>
          <p:cNvPicPr>
            <a:picLocks noChangeAspect="1" noChangeArrowheads="1"/>
          </p:cNvPicPr>
          <p:nvPr/>
        </p:nvPicPr>
        <p:blipFill>
          <a:blip r:embed="rId3" cstate="print"/>
          <a:srcRect/>
          <a:stretch>
            <a:fillRect/>
          </a:stretch>
        </p:blipFill>
        <p:spPr bwMode="auto">
          <a:xfrm>
            <a:off x="2743200" y="2362200"/>
            <a:ext cx="5930348" cy="3409950"/>
          </a:xfrm>
          <a:prstGeom prst="rect">
            <a:avLst/>
          </a:prstGeom>
          <a:noFill/>
        </p:spPr>
      </p:pic>
      <p:sp>
        <p:nvSpPr>
          <p:cNvPr id="3" name="Oval 2"/>
          <p:cNvSpPr/>
          <p:nvPr/>
        </p:nvSpPr>
        <p:spPr>
          <a:xfrm rot="1801764">
            <a:off x="453937" y="365021"/>
            <a:ext cx="1596284" cy="22422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533400" y="2590800"/>
            <a:ext cx="1524000" cy="3962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5" name="Rounded Rectangle 4"/>
          <p:cNvSpPr/>
          <p:nvPr/>
        </p:nvSpPr>
        <p:spPr>
          <a:xfrm rot="19925427">
            <a:off x="1116933" y="2561164"/>
            <a:ext cx="838286" cy="3352800"/>
          </a:xfrm>
          <a:prstGeom prst="round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cxnSp>
        <p:nvCxnSpPr>
          <p:cNvPr id="7" name="Straight Arrow Connector 6"/>
          <p:cNvCxnSpPr/>
          <p:nvPr/>
        </p:nvCxnSpPr>
        <p:spPr>
          <a:xfrm>
            <a:off x="2286000" y="1600200"/>
            <a:ext cx="4343400" cy="1828800"/>
          </a:xfrm>
          <a:prstGeom prst="straightConnector1">
            <a:avLst/>
          </a:prstGeom>
          <a:ln w="762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Explosion 2 7"/>
          <p:cNvSpPr/>
          <p:nvPr/>
        </p:nvSpPr>
        <p:spPr>
          <a:xfrm>
            <a:off x="1752600" y="5486400"/>
            <a:ext cx="1752600" cy="11430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Ouch</a:t>
            </a:r>
            <a:endParaRPr lang="en-US" b="1" dirty="0">
              <a:solidFill>
                <a:prstClr val="black"/>
              </a:solidFill>
            </a:endParaRPr>
          </a:p>
        </p:txBody>
      </p:sp>
      <p:sp>
        <p:nvSpPr>
          <p:cNvPr id="9" name="Explosion 2 8"/>
          <p:cNvSpPr/>
          <p:nvPr/>
        </p:nvSpPr>
        <p:spPr>
          <a:xfrm>
            <a:off x="0" y="2362200"/>
            <a:ext cx="1066800" cy="6096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prstClr val="black"/>
                </a:solidFill>
              </a:rPr>
              <a:t>Ouch</a:t>
            </a:r>
            <a:endParaRPr lang="en-US" sz="900" b="1" dirty="0">
              <a:solidFill>
                <a:prstClr val="black"/>
              </a:solidFill>
            </a:endParaRPr>
          </a:p>
        </p:txBody>
      </p:sp>
      <p:sp>
        <p:nvSpPr>
          <p:cNvPr id="10" name="TextBox 9"/>
          <p:cNvSpPr txBox="1"/>
          <p:nvPr/>
        </p:nvSpPr>
        <p:spPr>
          <a:xfrm>
            <a:off x="2895600" y="533400"/>
            <a:ext cx="5638800" cy="1200329"/>
          </a:xfrm>
          <a:prstGeom prst="rect">
            <a:avLst/>
          </a:prstGeom>
          <a:noFill/>
        </p:spPr>
        <p:txBody>
          <a:bodyPr wrap="square" rtlCol="0">
            <a:spAutoFit/>
          </a:bodyPr>
          <a:lstStyle/>
          <a:p>
            <a:pPr algn="ctr"/>
            <a:r>
              <a:rPr lang="en-US" sz="3600" b="1" dirty="0">
                <a:solidFill>
                  <a:prstClr val="black"/>
                </a:solidFill>
              </a:rPr>
              <a:t>Laptops are not Ergonomically Sound</a:t>
            </a:r>
            <a:endParaRPr lang="en-US" b="1" dirty="0">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r>
              <a:rPr lang="en-US" smtClean="0"/>
              <a:t>Slide </a:t>
            </a:r>
            <a:fld id="{E93AF236-87A1-45B8-A1F6-EFB71719B864}" type="slidenum">
              <a:rPr lang="en-US" smtClean="0"/>
              <a:t>111</a:t>
            </a:fld>
            <a:endParaRPr lang="en-US" dirty="0"/>
          </a:p>
        </p:txBody>
      </p:sp>
    </p:spTree>
    <p:extLst>
      <p:ext uri="{BB962C8B-B14F-4D97-AF65-F5344CB8AC3E}">
        <p14:creationId xmlns:p14="http://schemas.microsoft.com/office/powerpoint/2010/main" val="32180529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Well Organized Computer System</a:t>
            </a:r>
            <a:endParaRPr lang="en-US" b="1" dirty="0"/>
          </a:p>
        </p:txBody>
      </p:sp>
      <p:pic>
        <p:nvPicPr>
          <p:cNvPr id="36866" name="Picture 2" descr="http://www.modern1furniture.com/cachedimages/7/7c8e6f2a37b25912bbd4af7ef00b9604.image.750x397.jpg"/>
          <p:cNvPicPr>
            <a:picLocks noChangeAspect="1" noChangeArrowheads="1"/>
          </p:cNvPicPr>
          <p:nvPr/>
        </p:nvPicPr>
        <p:blipFill>
          <a:blip r:embed="rId3" cstate="print"/>
          <a:srcRect/>
          <a:stretch>
            <a:fillRect/>
          </a:stretch>
        </p:blipFill>
        <p:spPr bwMode="auto">
          <a:xfrm>
            <a:off x="609600" y="1752600"/>
            <a:ext cx="7917506" cy="4191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B0FC30E-5290-43BD-8F21-44237262C028}"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14239231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sep08hairgrowth032.jpg image by carmenkeys"/>
          <p:cNvPicPr>
            <a:picLocks noChangeAspect="1" noChangeArrowheads="1"/>
          </p:cNvPicPr>
          <p:nvPr/>
        </p:nvPicPr>
        <p:blipFill>
          <a:blip r:embed="rId3" cstate="print"/>
          <a:srcRect/>
          <a:stretch>
            <a:fillRect/>
          </a:stretch>
        </p:blipFill>
        <p:spPr bwMode="auto">
          <a:xfrm>
            <a:off x="4343400" y="228600"/>
            <a:ext cx="4267200" cy="3200401"/>
          </a:xfrm>
          <a:prstGeom prst="rect">
            <a:avLst/>
          </a:prstGeom>
          <a:ln>
            <a:noFill/>
          </a:ln>
          <a:effectLst>
            <a:outerShdw blurRad="292100" dist="139700" dir="2700000" algn="tl" rotWithShape="0">
              <a:srgbClr val="333333">
                <a:alpha val="65000"/>
              </a:srgbClr>
            </a:outerShdw>
          </a:effectLst>
        </p:spPr>
      </p:pic>
      <p:pic>
        <p:nvPicPr>
          <p:cNvPr id="15366" name="Picture 6" descr="http://www.addexecutive.com/wp-content/uploads/2007/06/messy-desk.jpg"/>
          <p:cNvPicPr>
            <a:picLocks noChangeAspect="1" noChangeArrowheads="1"/>
          </p:cNvPicPr>
          <p:nvPr/>
        </p:nvPicPr>
        <p:blipFill>
          <a:blip r:embed="rId4" cstate="print"/>
          <a:srcRect/>
          <a:stretch>
            <a:fillRect/>
          </a:stretch>
        </p:blipFill>
        <p:spPr bwMode="auto">
          <a:xfrm>
            <a:off x="381000" y="3733800"/>
            <a:ext cx="3333750" cy="2619375"/>
          </a:xfrm>
          <a:prstGeom prst="rect">
            <a:avLst/>
          </a:prstGeom>
          <a:ln>
            <a:noFill/>
          </a:ln>
          <a:effectLst>
            <a:outerShdw blurRad="292100" dist="139700" dir="2700000" algn="tl" rotWithShape="0">
              <a:srgbClr val="333333">
                <a:alpha val="65000"/>
              </a:srgbClr>
            </a:outerShdw>
          </a:effectLst>
        </p:spPr>
      </p:pic>
      <p:pic>
        <p:nvPicPr>
          <p:cNvPr id="15368" name="Picture 8" descr="funny02.jpg image by commentsjunkie"/>
          <p:cNvPicPr>
            <a:picLocks noChangeAspect="1" noChangeArrowheads="1"/>
          </p:cNvPicPr>
          <p:nvPr/>
        </p:nvPicPr>
        <p:blipFill>
          <a:blip r:embed="rId5" cstate="print"/>
          <a:srcRect/>
          <a:stretch>
            <a:fillRect/>
          </a:stretch>
        </p:blipFill>
        <p:spPr bwMode="auto">
          <a:xfrm>
            <a:off x="4800600" y="3581400"/>
            <a:ext cx="3924300" cy="2943225"/>
          </a:xfrm>
          <a:prstGeom prst="rect">
            <a:avLst/>
          </a:prstGeom>
          <a:ln>
            <a:noFill/>
          </a:ln>
          <a:effectLst>
            <a:outerShdw blurRad="292100" dist="139700" dir="2700000" algn="tl" rotWithShape="0">
              <a:srgbClr val="333333">
                <a:alpha val="65000"/>
              </a:srgbClr>
            </a:outerShdw>
          </a:effectLst>
        </p:spPr>
      </p:pic>
      <p:pic>
        <p:nvPicPr>
          <p:cNvPr id="15370" name="Picture 10" descr="http://4.bp.blogspot.com/_2cxvSmlPoaM/ShxggdmkXoI/AAAAAAAAAu8/zey4wjhjHYQ/s400/messy-desk-012-453.jpg"/>
          <p:cNvPicPr>
            <a:picLocks noChangeAspect="1" noChangeArrowheads="1"/>
          </p:cNvPicPr>
          <p:nvPr/>
        </p:nvPicPr>
        <p:blipFill>
          <a:blip r:embed="rId6" cstate="print"/>
          <a:srcRect/>
          <a:stretch>
            <a:fillRect/>
          </a:stretch>
        </p:blipFill>
        <p:spPr bwMode="auto">
          <a:xfrm>
            <a:off x="304800" y="457200"/>
            <a:ext cx="3810000" cy="2886075"/>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t>Slide </a:t>
            </a:r>
            <a:fld id="{E93AF236-87A1-45B8-A1F6-EFB71719B864}" type="slidenum">
              <a:rPr lang="en-US" smtClean="0"/>
              <a:t>113</a:t>
            </a:fld>
            <a:endParaRPr lang="en-US" dirty="0"/>
          </a:p>
        </p:txBody>
      </p:sp>
    </p:spTree>
    <p:extLst>
      <p:ext uri="{BB962C8B-B14F-4D97-AF65-F5344CB8AC3E}">
        <p14:creationId xmlns:p14="http://schemas.microsoft.com/office/powerpoint/2010/main" val="9738578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renki.wpcomp.com/~ulmaster/images/natural-keyboard-4000-400x400.jpg"/>
          <p:cNvPicPr>
            <a:picLocks noChangeAspect="1" noChangeArrowheads="1"/>
          </p:cNvPicPr>
          <p:nvPr/>
        </p:nvPicPr>
        <p:blipFill>
          <a:blip r:embed="rId3" cstate="print"/>
          <a:srcRect/>
          <a:stretch>
            <a:fillRect/>
          </a:stretch>
        </p:blipFill>
        <p:spPr bwMode="auto">
          <a:xfrm>
            <a:off x="1219200" y="304800"/>
            <a:ext cx="6553200" cy="6553200"/>
          </a:xfrm>
          <a:prstGeom prst="rect">
            <a:avLst/>
          </a:prstGeom>
          <a:noFill/>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t>Slide </a:t>
            </a:r>
            <a:fld id="{E93AF236-87A1-45B8-A1F6-EFB71719B864}" type="slidenum">
              <a:rPr lang="en-US" smtClean="0"/>
              <a:t>114</a:t>
            </a:fld>
            <a:endParaRPr lang="en-US" dirty="0"/>
          </a:p>
        </p:txBody>
      </p:sp>
    </p:spTree>
    <p:extLst>
      <p:ext uri="{BB962C8B-B14F-4D97-AF65-F5344CB8AC3E}">
        <p14:creationId xmlns:p14="http://schemas.microsoft.com/office/powerpoint/2010/main" val="26607940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http://www.alimed.com/product_images/70951.jpg"/>
          <p:cNvPicPr>
            <a:picLocks noChangeAspect="1" noChangeArrowheads="1"/>
          </p:cNvPicPr>
          <p:nvPr/>
        </p:nvPicPr>
        <p:blipFill>
          <a:blip r:embed="rId3" r:link="rId4" cstate="print"/>
          <a:srcRect/>
          <a:stretch>
            <a:fillRect/>
          </a:stretch>
        </p:blipFill>
        <p:spPr bwMode="auto">
          <a:xfrm>
            <a:off x="3609907" y="1295400"/>
            <a:ext cx="2257493" cy="3374103"/>
          </a:xfrm>
          <a:prstGeom prst="rect">
            <a:avLst/>
          </a:prstGeom>
          <a:noFill/>
        </p:spPr>
      </p:pic>
      <p:pic>
        <p:nvPicPr>
          <p:cNvPr id="25606" name="Picture 6" descr="http://www.officepacific.com/images/Web-Ergonomics/MonitorLift7100.jpg"/>
          <p:cNvPicPr>
            <a:picLocks noChangeAspect="1" noChangeArrowheads="1"/>
          </p:cNvPicPr>
          <p:nvPr/>
        </p:nvPicPr>
        <p:blipFill>
          <a:blip r:embed="rId5" r:link="rId6" cstate="print"/>
          <a:srcRect/>
          <a:stretch>
            <a:fillRect/>
          </a:stretch>
        </p:blipFill>
        <p:spPr bwMode="auto">
          <a:xfrm>
            <a:off x="457200" y="457200"/>
            <a:ext cx="3048000" cy="2286000"/>
          </a:xfrm>
          <a:prstGeom prst="rect">
            <a:avLst/>
          </a:prstGeom>
          <a:noFill/>
        </p:spPr>
      </p:pic>
      <p:pic>
        <p:nvPicPr>
          <p:cNvPr id="25605" name="Picture 5" descr="http://www.officepacific.com/images/Web-Ergonomics/Keyboard%20Arm5635.jpg"/>
          <p:cNvPicPr>
            <a:picLocks noChangeAspect="1" noChangeArrowheads="1"/>
          </p:cNvPicPr>
          <p:nvPr/>
        </p:nvPicPr>
        <p:blipFill>
          <a:blip r:embed="rId7" r:link="rId8" cstate="print"/>
          <a:srcRect/>
          <a:stretch>
            <a:fillRect/>
          </a:stretch>
        </p:blipFill>
        <p:spPr bwMode="auto">
          <a:xfrm>
            <a:off x="762000" y="4481286"/>
            <a:ext cx="3733800" cy="1955800"/>
          </a:xfrm>
          <a:prstGeom prst="rect">
            <a:avLst/>
          </a:prstGeom>
          <a:noFill/>
        </p:spPr>
      </p:pic>
      <p:pic>
        <p:nvPicPr>
          <p:cNvPr id="25602" name="Picture 2" descr="http://www.alimed.com/product_images/70343.jpg"/>
          <p:cNvPicPr>
            <a:picLocks noChangeAspect="1" noChangeArrowheads="1"/>
          </p:cNvPicPr>
          <p:nvPr/>
        </p:nvPicPr>
        <p:blipFill>
          <a:blip r:embed="rId9" r:link="rId10" cstate="print"/>
          <a:srcRect/>
          <a:stretch>
            <a:fillRect/>
          </a:stretch>
        </p:blipFill>
        <p:spPr bwMode="auto">
          <a:xfrm>
            <a:off x="6324600" y="533400"/>
            <a:ext cx="2387600" cy="3581400"/>
          </a:xfrm>
          <a:prstGeom prst="rect">
            <a:avLst/>
          </a:prstGeom>
          <a:noFill/>
        </p:spPr>
      </p:pic>
      <p:sp>
        <p:nvSpPr>
          <p:cNvPr id="3" name="Footer Placeholder 2"/>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smtClean="0"/>
              <a:t>Slide </a:t>
            </a:r>
            <a:fld id="{E93AF236-87A1-45B8-A1F6-EFB71719B864}" type="slidenum">
              <a:rPr lang="en-US" smtClean="0"/>
              <a:t>115</a:t>
            </a:fld>
            <a:endParaRPr lang="en-US" dirty="0"/>
          </a:p>
        </p:txBody>
      </p:sp>
    </p:spTree>
    <p:extLst>
      <p:ext uri="{BB962C8B-B14F-4D97-AF65-F5344CB8AC3E}">
        <p14:creationId xmlns:p14="http://schemas.microsoft.com/office/powerpoint/2010/main" val="13895652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116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Interactive Paper</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975" y="2991614"/>
            <a:ext cx="3705225" cy="2857500"/>
          </a:xfrm>
          <a:prstGeom prst="rect">
            <a:avLst/>
          </a:prstGeom>
        </p:spPr>
      </p:pic>
    </p:spTree>
    <p:extLst>
      <p:ext uri="{BB962C8B-B14F-4D97-AF65-F5344CB8AC3E}">
        <p14:creationId xmlns:p14="http://schemas.microsoft.com/office/powerpoint/2010/main" val="35027742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117</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466850"/>
            <a:ext cx="5238750" cy="3924300"/>
          </a:xfrm>
          <a:prstGeom prst="rect">
            <a:avLst/>
          </a:prstGeom>
        </p:spPr>
      </p:pic>
      <p:sp>
        <p:nvSpPr>
          <p:cNvPr id="5" name="Rectangle 4"/>
          <p:cNvSpPr/>
          <p:nvPr/>
        </p:nvSpPr>
        <p:spPr>
          <a:xfrm>
            <a:off x="381000" y="5562600"/>
            <a:ext cx="6314549" cy="261610"/>
          </a:xfrm>
          <a:prstGeom prst="rect">
            <a:avLst/>
          </a:prstGeom>
        </p:spPr>
        <p:txBody>
          <a:bodyPr wrap="none">
            <a:spAutoFit/>
          </a:bodyPr>
          <a:lstStyle/>
          <a:p>
            <a:r>
              <a:rPr lang="en-US" sz="1100" dirty="0">
                <a:hlinkClick r:id="rId3"/>
              </a:rPr>
              <a:t>http://m.digitaltrends.com/computing/fujitsu-makes-paper-interactive-with-just-a-webcam-and-projector</a:t>
            </a:r>
            <a:r>
              <a:rPr lang="en-US" sz="1100" dirty="0" smtClean="0">
                <a:hlinkClick r:id="rId3"/>
              </a:rPr>
              <a:t>/</a:t>
            </a:r>
            <a:r>
              <a:rPr lang="en-US" sz="1100" dirty="0" smtClean="0"/>
              <a:t> </a:t>
            </a:r>
            <a:endParaRPr lang="en-US" sz="1100" dirty="0"/>
          </a:p>
        </p:txBody>
      </p:sp>
      <p:sp>
        <p:nvSpPr>
          <p:cNvPr id="6" name="Rectangle 5"/>
          <p:cNvSpPr/>
          <p:nvPr/>
        </p:nvSpPr>
        <p:spPr>
          <a:xfrm>
            <a:off x="2286000" y="423536"/>
            <a:ext cx="4228402" cy="369332"/>
          </a:xfrm>
          <a:prstGeom prst="rect">
            <a:avLst/>
          </a:prstGeom>
        </p:spPr>
        <p:txBody>
          <a:bodyPr wrap="none">
            <a:spAutoFit/>
          </a:bodyPr>
          <a:lstStyle/>
          <a:p>
            <a:r>
              <a:rPr lang="en-US" dirty="0">
                <a:hlinkClick r:id="rId4"/>
              </a:rPr>
              <a:t>http://</a:t>
            </a:r>
            <a:r>
              <a:rPr lang="en-US" dirty="0" smtClean="0">
                <a:hlinkClick r:id="rId4"/>
              </a:rPr>
              <a:t>www.diginfo.tv/v/13-0025-r-en.php</a:t>
            </a:r>
            <a:r>
              <a:rPr lang="en-US" dirty="0" smtClean="0"/>
              <a:t> </a:t>
            </a:r>
            <a:endParaRPr lang="en-US" dirty="0"/>
          </a:p>
        </p:txBody>
      </p:sp>
    </p:spTree>
    <p:extLst>
      <p:ext uri="{BB962C8B-B14F-4D97-AF65-F5344CB8AC3E}">
        <p14:creationId xmlns:p14="http://schemas.microsoft.com/office/powerpoint/2010/main" val="403585154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118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Instant Search</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743200"/>
            <a:ext cx="3886200" cy="3886200"/>
          </a:xfrm>
          <a:prstGeom prst="rect">
            <a:avLst/>
          </a:prstGeom>
        </p:spPr>
      </p:pic>
    </p:spTree>
    <p:extLst>
      <p:ext uri="{BB962C8B-B14F-4D97-AF65-F5344CB8AC3E}">
        <p14:creationId xmlns:p14="http://schemas.microsoft.com/office/powerpoint/2010/main" val="4517435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 Search (Indexed Searching)</a:t>
            </a:r>
            <a:endParaRPr lang="en-US" dirty="0"/>
          </a:p>
        </p:txBody>
      </p:sp>
      <p:sp>
        <p:nvSpPr>
          <p:cNvPr id="3" name="Content Placeholder 2"/>
          <p:cNvSpPr>
            <a:spLocks noGrp="1"/>
          </p:cNvSpPr>
          <p:nvPr>
            <p:ph idx="1"/>
          </p:nvPr>
        </p:nvSpPr>
        <p:spPr>
          <a:xfrm>
            <a:off x="457200" y="1600200"/>
            <a:ext cx="5105400" cy="4525963"/>
          </a:xfrm>
        </p:spPr>
        <p:txBody>
          <a:bodyPr/>
          <a:lstStyle/>
          <a:p>
            <a:r>
              <a:rPr lang="en-US" dirty="0" smtClean="0"/>
              <a:t>Windows 8, 7 &amp; Vista</a:t>
            </a:r>
          </a:p>
          <a:p>
            <a:r>
              <a:rPr lang="en-US" dirty="0" smtClean="0"/>
              <a:t>Improved in Windows 8</a:t>
            </a:r>
          </a:p>
          <a:p>
            <a:r>
              <a:rPr lang="en-US" dirty="0" smtClean="0"/>
              <a:t>Stacking Results</a:t>
            </a:r>
          </a:p>
          <a:p>
            <a:r>
              <a:rPr lang="en-US" dirty="0" smtClean="0"/>
              <a:t>Must modify through control panel to index your data folders other than My Documents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828" y="2514600"/>
            <a:ext cx="3200400" cy="345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410200" y="5029200"/>
            <a:ext cx="1219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119</a:t>
            </a:fld>
            <a:endParaRPr lang="en-US"/>
          </a:p>
        </p:txBody>
      </p:sp>
    </p:spTree>
    <p:extLst>
      <p:ext uri="{BB962C8B-B14F-4D97-AF65-F5344CB8AC3E}">
        <p14:creationId xmlns:p14="http://schemas.microsoft.com/office/powerpoint/2010/main" val="1067394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rmAutofit/>
          </a:bodyPr>
          <a:lstStyle/>
          <a:p>
            <a:pPr algn="l"/>
            <a:r>
              <a:rPr lang="en-US" sz="2400" b="1" dirty="0" smtClean="0"/>
              <a:t>1. No Moving Parts, Much Faster, Less Susceptible to Damage</a:t>
            </a:r>
            <a:br>
              <a:rPr lang="en-US" sz="2400" b="1" dirty="0" smtClean="0"/>
            </a:br>
            <a:r>
              <a:rPr lang="en-US" sz="2400" b="1" dirty="0" smtClean="0"/>
              <a:t>2. No spin up time – so almost immediate results</a:t>
            </a:r>
            <a:br>
              <a:rPr lang="en-US" sz="2400" b="1" dirty="0" smtClean="0"/>
            </a:br>
            <a:r>
              <a:rPr lang="en-US" sz="2400" b="1" dirty="0" smtClean="0"/>
              <a:t>3. Uses far less energy</a:t>
            </a:r>
            <a:br>
              <a:rPr lang="en-US" sz="2400" b="1" dirty="0" smtClean="0"/>
            </a:br>
            <a:r>
              <a:rPr lang="en-US" sz="2400" b="1" dirty="0" smtClean="0"/>
              <a:t>4. Fragmenting not an issue</a:t>
            </a:r>
            <a:br>
              <a:rPr lang="en-US" sz="2400" b="1" dirty="0" smtClean="0"/>
            </a:br>
            <a:r>
              <a:rPr lang="en-US" sz="2400" b="1" dirty="0" smtClean="0"/>
              <a:t>5. 10 times more expensive ($1-$2 /GB </a:t>
            </a:r>
            <a:r>
              <a:rPr lang="en-US" sz="2400" b="1" dirty="0" err="1" smtClean="0"/>
              <a:t>vs</a:t>
            </a:r>
            <a:r>
              <a:rPr lang="en-US" sz="2400" b="1" dirty="0" smtClean="0"/>
              <a:t> $10-$20/GB)</a:t>
            </a:r>
            <a:br>
              <a:rPr lang="en-US" sz="2400" b="1" dirty="0" smtClean="0"/>
            </a:br>
            <a:r>
              <a:rPr lang="en-US" sz="2400" b="1" dirty="0" smtClean="0"/>
              <a:t>6. HDD 5600, 7200, 10,000, 15,000 RPM</a:t>
            </a:r>
            <a:br>
              <a:rPr lang="en-US" sz="2400" b="1" dirty="0" smtClean="0"/>
            </a:br>
            <a:r>
              <a:rPr lang="en-US" sz="2400" b="1" dirty="0" smtClean="0"/>
              <a:t>7. Performance degrades over time.</a:t>
            </a:r>
            <a:br>
              <a:rPr lang="en-US" sz="2400" b="1" dirty="0" smtClean="0"/>
            </a:br>
            <a:r>
              <a:rPr lang="en-US" sz="2400" b="1" dirty="0" smtClean="0"/>
              <a:t>8. Limited life span??? </a:t>
            </a:r>
            <a:br>
              <a:rPr lang="en-US" sz="2400" b="1" dirty="0" smtClean="0"/>
            </a:br>
            <a:r>
              <a:rPr lang="en-US" sz="2400" b="1" dirty="0" smtClean="0"/>
              <a:t>     </a:t>
            </a:r>
            <a:r>
              <a:rPr lang="en-US" sz="1400" b="1" dirty="0" smtClean="0"/>
              <a:t>(Only 2 Million hours)</a:t>
            </a:r>
            <a:r>
              <a:rPr lang="en-US" sz="2400" b="1" dirty="0" smtClean="0"/>
              <a:t/>
            </a:r>
            <a:br>
              <a:rPr lang="en-US" sz="2400" b="1" dirty="0" smtClean="0"/>
            </a:br>
            <a:r>
              <a:rPr lang="en-US" sz="2400" b="1" dirty="0" smtClean="0"/>
              <a:t>9. </a:t>
            </a:r>
            <a:r>
              <a:rPr lang="en-US" sz="2400" b="1" dirty="0" smtClean="0">
                <a:hlinkClick r:id="rId3"/>
              </a:rPr>
              <a:t>SSD Video</a:t>
            </a:r>
            <a:r>
              <a:rPr lang="en-US" sz="2400" b="1" dirty="0" smtClean="0"/>
              <a:t/>
            </a:r>
            <a:br>
              <a:rPr lang="en-US" sz="2400" b="1" dirty="0" smtClean="0"/>
            </a:br>
            <a:r>
              <a:rPr lang="en-US" sz="2400" b="1" dirty="0" smtClean="0"/>
              <a:t>9. Hybrid drives</a:t>
            </a: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Solid State Drives (SSD)</a:t>
            </a:r>
            <a:endParaRPr lang="en-US" sz="4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962400"/>
            <a:ext cx="1962104" cy="24320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956669"/>
            <a:ext cx="1774227" cy="2465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12</a:t>
            </a:fld>
            <a:endParaRPr lang="en-US"/>
          </a:p>
        </p:txBody>
      </p:sp>
    </p:spTree>
    <p:extLst>
      <p:ext uri="{BB962C8B-B14F-4D97-AF65-F5344CB8AC3E}">
        <p14:creationId xmlns:p14="http://schemas.microsoft.com/office/powerpoint/2010/main" val="32711585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120</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Learning Thermostat</a:t>
            </a: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560" y="4251396"/>
            <a:ext cx="2012879" cy="2012879"/>
          </a:xfrm>
          <a:prstGeom prst="rect">
            <a:avLst/>
          </a:prstGeom>
        </p:spPr>
      </p:pic>
    </p:spTree>
    <p:extLst>
      <p:ext uri="{BB962C8B-B14F-4D97-AF65-F5344CB8AC3E}">
        <p14:creationId xmlns:p14="http://schemas.microsoft.com/office/powerpoint/2010/main" val="289865624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685925"/>
            <a:ext cx="5238750" cy="3486150"/>
          </a:xfrm>
          <a:prstGeom prst="rect">
            <a:avLst/>
          </a:prstGeom>
        </p:spPr>
      </p:pic>
      <p:sp>
        <p:nvSpPr>
          <p:cNvPr id="5" name="Rectangle 4"/>
          <p:cNvSpPr/>
          <p:nvPr/>
        </p:nvSpPr>
        <p:spPr>
          <a:xfrm>
            <a:off x="2286000" y="5117881"/>
            <a:ext cx="4572000" cy="646331"/>
          </a:xfrm>
          <a:prstGeom prst="rect">
            <a:avLst/>
          </a:prstGeom>
        </p:spPr>
        <p:txBody>
          <a:bodyPr>
            <a:spAutoFit/>
          </a:bodyPr>
          <a:lstStyle/>
          <a:p>
            <a:r>
              <a:rPr lang="en-US" smtClean="0"/>
              <a:t>The Nest Learning Thermostat might be the thermostat of the future</a:t>
            </a:r>
            <a:endParaRPr lang="en-US" dirty="0"/>
          </a:p>
        </p:txBody>
      </p:sp>
      <p:sp>
        <p:nvSpPr>
          <p:cNvPr id="6" name="Rectangle 5"/>
          <p:cNvSpPr/>
          <p:nvPr/>
        </p:nvSpPr>
        <p:spPr>
          <a:xfrm>
            <a:off x="2362200" y="739825"/>
            <a:ext cx="4572000" cy="923330"/>
          </a:xfrm>
          <a:prstGeom prst="rect">
            <a:avLst/>
          </a:prstGeom>
        </p:spPr>
        <p:txBody>
          <a:bodyPr>
            <a:spAutoFit/>
          </a:bodyPr>
          <a:lstStyle/>
          <a:p>
            <a:r>
              <a:rPr lang="en-US" dirty="0">
                <a:hlinkClick r:id="rId3"/>
              </a:rPr>
              <a:t>http://</a:t>
            </a:r>
            <a:r>
              <a:rPr lang="en-US" dirty="0" smtClean="0">
                <a:hlinkClick r:id="rId3"/>
              </a:rPr>
              <a:t>reviews.cnet.com/appliances/nest-learning-thermostat/4505-17889_7-35179222.html#reviewPage1</a:t>
            </a:r>
            <a:r>
              <a:rPr lang="en-US" dirty="0" smtClean="0"/>
              <a:t> </a:t>
            </a:r>
            <a:endParaRPr lang="en-US" dirty="0"/>
          </a:p>
        </p:txBody>
      </p:sp>
    </p:spTree>
    <p:extLst>
      <p:ext uri="{BB962C8B-B14F-4D97-AF65-F5344CB8AC3E}">
        <p14:creationId xmlns:p14="http://schemas.microsoft.com/office/powerpoint/2010/main" val="35239776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54562"/>
          </a:xfrm>
        </p:spPr>
        <p:txBody>
          <a:bodyPr>
            <a:normAutofit/>
          </a:bodyPr>
          <a:lstStyle/>
          <a:p>
            <a:pPr algn="l"/>
            <a:r>
              <a:rPr lang="en-US" dirty="0" smtClean="0"/>
              <a:t>Technology Steam Rolls Along</a:t>
            </a:r>
            <a:br>
              <a:rPr lang="en-US" dirty="0" smtClean="0"/>
            </a:br>
            <a:r>
              <a:rPr lang="en-US" sz="2000" dirty="0" smtClean="0"/>
              <a:t/>
            </a:r>
            <a:br>
              <a:rPr lang="en-US" sz="2000" dirty="0" smtClean="0"/>
            </a:br>
            <a:r>
              <a:rPr lang="en-US" sz="2000" dirty="0" smtClean="0"/>
              <a:t>Revenue per employee to is 5 to 50 times higher per employee today than 30 years ago</a:t>
            </a:r>
            <a:br>
              <a:rPr lang="en-US" sz="2000" dirty="0" smtClean="0"/>
            </a:br>
            <a:r>
              <a:rPr lang="en-US" sz="2000" dirty="0" smtClean="0"/>
              <a:t>Woolworths, JC Penny’s, Sears, Wal-Mart</a:t>
            </a:r>
            <a:br>
              <a:rPr lang="en-US" sz="2000" dirty="0" smtClean="0"/>
            </a:br>
            <a:r>
              <a:rPr lang="en-US" sz="2000" dirty="0" smtClean="0"/>
              <a:t>Stage Coaches, Train Industry, Typewriters, Retail Strip Malls, Digital Cameras</a:t>
            </a:r>
            <a:br>
              <a:rPr lang="en-US" sz="2000" dirty="0" smtClean="0"/>
            </a:br>
            <a:r>
              <a:rPr lang="en-US" sz="2000" dirty="0" smtClean="0"/>
              <a:t>Out-sourcing, In-sourcing</a:t>
            </a:r>
            <a:br>
              <a:rPr lang="en-US" sz="2000" dirty="0" smtClean="0"/>
            </a:br>
            <a:r>
              <a:rPr lang="en-US" sz="2000" dirty="0" smtClean="0"/>
              <a:t>Keep up or get left behind???</a:t>
            </a:r>
            <a:br>
              <a:rPr lang="en-US" sz="2000" dirty="0" smtClean="0"/>
            </a:br>
            <a:endParaRPr lang="en-US" sz="2000" dirty="0"/>
          </a:p>
        </p:txBody>
      </p:sp>
      <p:pic>
        <p:nvPicPr>
          <p:cNvPr id="10242" name="Picture 2" descr="http://wannaberapper.files.wordpress.com/2011/01/steamro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038600"/>
            <a:ext cx="2486025" cy="20764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122</a:t>
            </a:fld>
            <a:endParaRPr lang="en-US"/>
          </a:p>
        </p:txBody>
      </p:sp>
    </p:spTree>
    <p:extLst>
      <p:ext uri="{BB962C8B-B14F-4D97-AF65-F5344CB8AC3E}">
        <p14:creationId xmlns:p14="http://schemas.microsoft.com/office/powerpoint/2010/main" val="5686177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339650"/>
          </a:xfrm>
          <a:prstGeom prst="rect">
            <a:avLst/>
          </a:prstGeom>
          <a:noFill/>
        </p:spPr>
        <p:txBody>
          <a:bodyPr wrap="square" rtlCol="0">
            <a:spAutoFit/>
          </a:bodyPr>
          <a:lstStyle/>
          <a:p>
            <a:pPr algn="ctr"/>
            <a:endParaRPr lang="en-US" sz="13800" b="1" dirty="0" smtClean="0"/>
          </a:p>
          <a:p>
            <a:pPr algn="ctr"/>
            <a:r>
              <a:rPr lang="en-US" sz="13800" b="1" dirty="0" smtClean="0"/>
              <a:t>Thank You</a:t>
            </a:r>
            <a:endParaRPr lang="en-US" sz="13800" b="1"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smtClean="0"/>
              <a:t>Slide </a:t>
            </a:r>
            <a:fld id="{E93AF236-87A1-45B8-A1F6-EFB71719B864}" type="slidenum">
              <a:rPr lang="en-US" smtClean="0"/>
              <a:t>123</a:t>
            </a:fld>
            <a:endParaRPr lang="en-US" dirty="0"/>
          </a:p>
        </p:txBody>
      </p:sp>
    </p:spTree>
    <p:extLst>
      <p:ext uri="{BB962C8B-B14F-4D97-AF65-F5344CB8AC3E}">
        <p14:creationId xmlns:p14="http://schemas.microsoft.com/office/powerpoint/2010/main" val="34900415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124</a:t>
            </a:fld>
            <a:endParaRPr lang="en-US"/>
          </a:p>
        </p:txBody>
      </p:sp>
      <p:sp>
        <p:nvSpPr>
          <p:cNvPr id="6" name="TextBox 5"/>
          <p:cNvSpPr txBox="1"/>
          <p:nvPr/>
        </p:nvSpPr>
        <p:spPr>
          <a:xfrm>
            <a:off x="0" y="0"/>
            <a:ext cx="9144000" cy="723274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7200" b="1" dirty="0" smtClean="0"/>
              <a:t>A Few Short </a:t>
            </a:r>
          </a:p>
          <a:p>
            <a:pPr algn="ctr"/>
            <a:r>
              <a:rPr lang="en-US" sz="7200" b="1" dirty="0" smtClean="0"/>
              <a:t>Tech Hits</a:t>
            </a:r>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568566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125</a:t>
            </a:fld>
            <a:endParaRPr lang="en-US" dirty="0"/>
          </a:p>
        </p:txBody>
      </p:sp>
      <p:pic>
        <p:nvPicPr>
          <p:cNvPr id="4" name="Picture 3"/>
          <p:cNvPicPr>
            <a:picLocks noChangeAspect="1"/>
          </p:cNvPicPr>
          <p:nvPr/>
        </p:nvPicPr>
        <p:blipFill>
          <a:blip r:embed="rId2"/>
          <a:stretch>
            <a:fillRect/>
          </a:stretch>
        </p:blipFill>
        <p:spPr>
          <a:xfrm>
            <a:off x="914400" y="533400"/>
            <a:ext cx="7315200" cy="5723698"/>
          </a:xfrm>
          <a:prstGeom prst="rect">
            <a:avLst/>
          </a:prstGeom>
        </p:spPr>
      </p:pic>
    </p:spTree>
    <p:extLst>
      <p:ext uri="{BB962C8B-B14F-4D97-AF65-F5344CB8AC3E}">
        <p14:creationId xmlns:p14="http://schemas.microsoft.com/office/powerpoint/2010/main" val="27300132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126</a:t>
            </a:fld>
            <a:endParaRPr lang="en-US" dirty="0"/>
          </a:p>
        </p:txBody>
      </p:sp>
      <p:pic>
        <p:nvPicPr>
          <p:cNvPr id="4" name="Picture 3"/>
          <p:cNvPicPr>
            <a:picLocks noChangeAspect="1"/>
          </p:cNvPicPr>
          <p:nvPr/>
        </p:nvPicPr>
        <p:blipFill>
          <a:blip r:embed="rId2"/>
          <a:stretch>
            <a:fillRect/>
          </a:stretch>
        </p:blipFill>
        <p:spPr>
          <a:xfrm>
            <a:off x="1233905" y="595666"/>
            <a:ext cx="6676190" cy="5666667"/>
          </a:xfrm>
          <a:prstGeom prst="rect">
            <a:avLst/>
          </a:prstGeom>
        </p:spPr>
      </p:pic>
    </p:spTree>
    <p:extLst>
      <p:ext uri="{BB962C8B-B14F-4D97-AF65-F5344CB8AC3E}">
        <p14:creationId xmlns:p14="http://schemas.microsoft.com/office/powerpoint/2010/main" val="31057860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127</a:t>
            </a:fld>
            <a:endParaRPr lang="en-US" dirty="0"/>
          </a:p>
        </p:txBody>
      </p:sp>
      <p:pic>
        <p:nvPicPr>
          <p:cNvPr id="4" name="Picture 3"/>
          <p:cNvPicPr>
            <a:picLocks noChangeAspect="1"/>
          </p:cNvPicPr>
          <p:nvPr/>
        </p:nvPicPr>
        <p:blipFill>
          <a:blip r:embed="rId2"/>
          <a:stretch>
            <a:fillRect/>
          </a:stretch>
        </p:blipFill>
        <p:spPr>
          <a:xfrm>
            <a:off x="1433905" y="871857"/>
            <a:ext cx="6276190" cy="5114286"/>
          </a:xfrm>
          <a:prstGeom prst="rect">
            <a:avLst/>
          </a:prstGeom>
        </p:spPr>
      </p:pic>
    </p:spTree>
    <p:extLst>
      <p:ext uri="{BB962C8B-B14F-4D97-AF65-F5344CB8AC3E}">
        <p14:creationId xmlns:p14="http://schemas.microsoft.com/office/powerpoint/2010/main" val="31670698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128</a:t>
            </a:fld>
            <a:endParaRPr lang="en-US" dirty="0"/>
          </a:p>
        </p:txBody>
      </p:sp>
      <p:pic>
        <p:nvPicPr>
          <p:cNvPr id="4" name="Picture 3"/>
          <p:cNvPicPr>
            <a:picLocks noChangeAspect="1"/>
          </p:cNvPicPr>
          <p:nvPr/>
        </p:nvPicPr>
        <p:blipFill>
          <a:blip r:embed="rId2"/>
          <a:stretch>
            <a:fillRect/>
          </a:stretch>
        </p:blipFill>
        <p:spPr>
          <a:xfrm>
            <a:off x="1429143" y="409952"/>
            <a:ext cx="6285714" cy="6038095"/>
          </a:xfrm>
          <a:prstGeom prst="rect">
            <a:avLst/>
          </a:prstGeom>
        </p:spPr>
      </p:pic>
    </p:spTree>
    <p:extLst>
      <p:ext uri="{BB962C8B-B14F-4D97-AF65-F5344CB8AC3E}">
        <p14:creationId xmlns:p14="http://schemas.microsoft.com/office/powerpoint/2010/main" val="23642485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129</a:t>
            </a:fld>
            <a:endParaRPr lang="en-US" dirty="0"/>
          </a:p>
        </p:txBody>
      </p:sp>
      <p:pic>
        <p:nvPicPr>
          <p:cNvPr id="5" name="Picture 4"/>
          <p:cNvPicPr>
            <a:picLocks noChangeAspect="1"/>
          </p:cNvPicPr>
          <p:nvPr/>
        </p:nvPicPr>
        <p:blipFill>
          <a:blip r:embed="rId2"/>
          <a:stretch>
            <a:fillRect/>
          </a:stretch>
        </p:blipFill>
        <p:spPr>
          <a:xfrm>
            <a:off x="1291047" y="976619"/>
            <a:ext cx="6561905" cy="4904762"/>
          </a:xfrm>
          <a:prstGeom prst="rect">
            <a:avLst/>
          </a:prstGeom>
        </p:spPr>
      </p:pic>
    </p:spTree>
    <p:extLst>
      <p:ext uri="{BB962C8B-B14F-4D97-AF65-F5344CB8AC3E}">
        <p14:creationId xmlns:p14="http://schemas.microsoft.com/office/powerpoint/2010/main" val="239337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13</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Touchscreen</a:t>
            </a:r>
          </a:p>
          <a:p>
            <a:pPr algn="ctr"/>
            <a:r>
              <a:rPr lang="en-US" sz="8800" b="1" dirty="0" smtClean="0"/>
              <a:t>UltraBooks</a:t>
            </a:r>
            <a:endParaRPr lang="en-US" sz="4000" b="1" dirty="0" smtClean="0"/>
          </a:p>
          <a:p>
            <a:pPr algn="ctr"/>
            <a:endParaRPr lang="en-US" sz="4000" b="1" dirty="0" smtClean="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3483673"/>
            <a:ext cx="3771900" cy="3055239"/>
          </a:xfrm>
          <a:prstGeom prst="rect">
            <a:avLst/>
          </a:prstGeom>
        </p:spPr>
      </p:pic>
    </p:spTree>
    <p:extLst>
      <p:ext uri="{BB962C8B-B14F-4D97-AF65-F5344CB8AC3E}">
        <p14:creationId xmlns:p14="http://schemas.microsoft.com/office/powerpoint/2010/main" val="29413229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130</a:t>
            </a:fld>
            <a:endParaRPr lang="en-US" dirty="0"/>
          </a:p>
        </p:txBody>
      </p:sp>
      <p:pic>
        <p:nvPicPr>
          <p:cNvPr id="4" name="Picture 3"/>
          <p:cNvPicPr>
            <a:picLocks noChangeAspect="1"/>
          </p:cNvPicPr>
          <p:nvPr/>
        </p:nvPicPr>
        <p:blipFill>
          <a:blip r:embed="rId2"/>
          <a:stretch>
            <a:fillRect/>
          </a:stretch>
        </p:blipFill>
        <p:spPr>
          <a:xfrm>
            <a:off x="1476762" y="590905"/>
            <a:ext cx="6190476" cy="5676190"/>
          </a:xfrm>
          <a:prstGeom prst="rect">
            <a:avLst/>
          </a:prstGeom>
        </p:spPr>
      </p:pic>
    </p:spTree>
    <p:extLst>
      <p:ext uri="{BB962C8B-B14F-4D97-AF65-F5344CB8AC3E}">
        <p14:creationId xmlns:p14="http://schemas.microsoft.com/office/powerpoint/2010/main" val="17549385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066800"/>
            <a:ext cx="4572000" cy="4572000"/>
          </a:xfrm>
          <a:prstGeom prst="rect">
            <a:avLst/>
          </a:prstGeom>
        </p:spPr>
      </p:pic>
    </p:spTree>
    <p:extLst>
      <p:ext uri="{BB962C8B-B14F-4D97-AF65-F5344CB8AC3E}">
        <p14:creationId xmlns:p14="http://schemas.microsoft.com/office/powerpoint/2010/main" val="30724107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132</a:t>
            </a:fld>
            <a:endParaRPr lang="en-US" dirty="0"/>
          </a:p>
        </p:txBody>
      </p:sp>
      <p:pic>
        <p:nvPicPr>
          <p:cNvPr id="4" name="Picture 3"/>
          <p:cNvPicPr>
            <a:picLocks noChangeAspect="1"/>
          </p:cNvPicPr>
          <p:nvPr/>
        </p:nvPicPr>
        <p:blipFill>
          <a:blip r:embed="rId2"/>
          <a:stretch>
            <a:fillRect/>
          </a:stretch>
        </p:blipFill>
        <p:spPr>
          <a:xfrm>
            <a:off x="2057400" y="1066800"/>
            <a:ext cx="4572000" cy="4839232"/>
          </a:xfrm>
          <a:prstGeom prst="rect">
            <a:avLst/>
          </a:prstGeom>
        </p:spPr>
      </p:pic>
    </p:spTree>
    <p:extLst>
      <p:ext uri="{BB962C8B-B14F-4D97-AF65-F5344CB8AC3E}">
        <p14:creationId xmlns:p14="http://schemas.microsoft.com/office/powerpoint/2010/main" val="18437538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133</a:t>
            </a:fld>
            <a:endParaRPr lang="en-US" dirty="0"/>
          </a:p>
        </p:txBody>
      </p:sp>
      <p:pic>
        <p:nvPicPr>
          <p:cNvPr id="4" name="Picture 3"/>
          <p:cNvPicPr>
            <a:picLocks noChangeAspect="1"/>
          </p:cNvPicPr>
          <p:nvPr/>
        </p:nvPicPr>
        <p:blipFill>
          <a:blip r:embed="rId2"/>
          <a:stretch>
            <a:fillRect/>
          </a:stretch>
        </p:blipFill>
        <p:spPr>
          <a:xfrm>
            <a:off x="1676400" y="609600"/>
            <a:ext cx="5486400" cy="5465406"/>
          </a:xfrm>
          <a:prstGeom prst="rect">
            <a:avLst/>
          </a:prstGeom>
        </p:spPr>
      </p:pic>
    </p:spTree>
    <p:extLst>
      <p:ext uri="{BB962C8B-B14F-4D97-AF65-F5344CB8AC3E}">
        <p14:creationId xmlns:p14="http://schemas.microsoft.com/office/powerpoint/2010/main" val="39796966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134</a:t>
            </a:fld>
            <a:endParaRPr lang="en-US" dirty="0"/>
          </a:p>
        </p:txBody>
      </p:sp>
      <p:pic>
        <p:nvPicPr>
          <p:cNvPr id="4" name="Picture 3"/>
          <p:cNvPicPr>
            <a:picLocks noChangeAspect="1"/>
          </p:cNvPicPr>
          <p:nvPr/>
        </p:nvPicPr>
        <p:blipFill>
          <a:blip r:embed="rId2"/>
          <a:stretch>
            <a:fillRect/>
          </a:stretch>
        </p:blipFill>
        <p:spPr>
          <a:xfrm>
            <a:off x="1828800" y="247413"/>
            <a:ext cx="5486400" cy="6469351"/>
          </a:xfrm>
          <a:prstGeom prst="rect">
            <a:avLst/>
          </a:prstGeom>
        </p:spPr>
      </p:pic>
    </p:spTree>
    <p:extLst>
      <p:ext uri="{BB962C8B-B14F-4D97-AF65-F5344CB8AC3E}">
        <p14:creationId xmlns:p14="http://schemas.microsoft.com/office/powerpoint/2010/main" val="24658106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135</a:t>
            </a:fld>
            <a:endParaRPr lang="en-US" dirty="0"/>
          </a:p>
        </p:txBody>
      </p:sp>
      <p:pic>
        <p:nvPicPr>
          <p:cNvPr id="4" name="Picture 3"/>
          <p:cNvPicPr>
            <a:picLocks noChangeAspect="1"/>
          </p:cNvPicPr>
          <p:nvPr/>
        </p:nvPicPr>
        <p:blipFill>
          <a:blip r:embed="rId2"/>
          <a:stretch>
            <a:fillRect/>
          </a:stretch>
        </p:blipFill>
        <p:spPr>
          <a:xfrm>
            <a:off x="1676400" y="981491"/>
            <a:ext cx="5486400" cy="5374859"/>
          </a:xfrm>
          <a:prstGeom prst="rect">
            <a:avLst/>
          </a:prstGeom>
        </p:spPr>
      </p:pic>
    </p:spTree>
    <p:extLst>
      <p:ext uri="{BB962C8B-B14F-4D97-AF65-F5344CB8AC3E}">
        <p14:creationId xmlns:p14="http://schemas.microsoft.com/office/powerpoint/2010/main" val="3444214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136</a:t>
            </a:fld>
            <a:endParaRPr lang="en-US" dirty="0"/>
          </a:p>
        </p:txBody>
      </p:sp>
      <p:pic>
        <p:nvPicPr>
          <p:cNvPr id="4" name="Picture 3"/>
          <p:cNvPicPr>
            <a:picLocks noChangeAspect="1"/>
          </p:cNvPicPr>
          <p:nvPr/>
        </p:nvPicPr>
        <p:blipFill>
          <a:blip r:embed="rId2"/>
          <a:stretch>
            <a:fillRect/>
          </a:stretch>
        </p:blipFill>
        <p:spPr>
          <a:xfrm>
            <a:off x="2133600" y="441325"/>
            <a:ext cx="4572000" cy="5230923"/>
          </a:xfrm>
          <a:prstGeom prst="rect">
            <a:avLst/>
          </a:prstGeom>
        </p:spPr>
      </p:pic>
    </p:spTree>
    <p:extLst>
      <p:ext uri="{BB962C8B-B14F-4D97-AF65-F5344CB8AC3E}">
        <p14:creationId xmlns:p14="http://schemas.microsoft.com/office/powerpoint/2010/main" val="41440454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137</a:t>
            </a:fld>
            <a:endParaRPr lang="en-US" dirty="0"/>
          </a:p>
        </p:txBody>
      </p:sp>
      <p:pic>
        <p:nvPicPr>
          <p:cNvPr id="4" name="Picture 3"/>
          <p:cNvPicPr>
            <a:picLocks noChangeAspect="1"/>
          </p:cNvPicPr>
          <p:nvPr/>
        </p:nvPicPr>
        <p:blipFill>
          <a:blip r:embed="rId2"/>
          <a:stretch>
            <a:fillRect/>
          </a:stretch>
        </p:blipFill>
        <p:spPr>
          <a:xfrm>
            <a:off x="872000" y="324238"/>
            <a:ext cx="7400000" cy="6209524"/>
          </a:xfrm>
          <a:prstGeom prst="rect">
            <a:avLst/>
          </a:prstGeom>
        </p:spPr>
      </p:pic>
    </p:spTree>
    <p:extLst>
      <p:ext uri="{BB962C8B-B14F-4D97-AF65-F5344CB8AC3E}">
        <p14:creationId xmlns:p14="http://schemas.microsoft.com/office/powerpoint/2010/main" val="42495285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138</a:t>
            </a:fld>
            <a:endParaRPr lang="en-US" dirty="0"/>
          </a:p>
        </p:txBody>
      </p:sp>
      <p:pic>
        <p:nvPicPr>
          <p:cNvPr id="4" name="Picture 3"/>
          <p:cNvPicPr>
            <a:picLocks noChangeAspect="1"/>
          </p:cNvPicPr>
          <p:nvPr/>
        </p:nvPicPr>
        <p:blipFill>
          <a:blip r:embed="rId2"/>
          <a:stretch>
            <a:fillRect/>
          </a:stretch>
        </p:blipFill>
        <p:spPr>
          <a:xfrm>
            <a:off x="824381" y="86143"/>
            <a:ext cx="7495238" cy="6685714"/>
          </a:xfrm>
          <a:prstGeom prst="rect">
            <a:avLst/>
          </a:prstGeom>
        </p:spPr>
      </p:pic>
    </p:spTree>
    <p:extLst>
      <p:ext uri="{BB962C8B-B14F-4D97-AF65-F5344CB8AC3E}">
        <p14:creationId xmlns:p14="http://schemas.microsoft.com/office/powerpoint/2010/main" val="29568802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139</a:t>
            </a:fld>
            <a:endParaRPr lang="en-US" dirty="0"/>
          </a:p>
        </p:txBody>
      </p:sp>
      <p:pic>
        <p:nvPicPr>
          <p:cNvPr id="4" name="Picture 3"/>
          <p:cNvPicPr>
            <a:picLocks noChangeAspect="1"/>
          </p:cNvPicPr>
          <p:nvPr/>
        </p:nvPicPr>
        <p:blipFill>
          <a:blip r:embed="rId2"/>
          <a:stretch>
            <a:fillRect/>
          </a:stretch>
        </p:blipFill>
        <p:spPr>
          <a:xfrm>
            <a:off x="2286000" y="441325"/>
            <a:ext cx="4572000" cy="6032740"/>
          </a:xfrm>
          <a:prstGeom prst="rect">
            <a:avLst/>
          </a:prstGeom>
        </p:spPr>
      </p:pic>
    </p:spTree>
    <p:extLst>
      <p:ext uri="{BB962C8B-B14F-4D97-AF65-F5344CB8AC3E}">
        <p14:creationId xmlns:p14="http://schemas.microsoft.com/office/powerpoint/2010/main" val="277086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Touchscreen Ultrabooks</a:t>
            </a:r>
            <a:endParaRPr lang="en-US" sz="3600" dirty="0"/>
          </a:p>
        </p:txBody>
      </p:sp>
      <p:sp>
        <p:nvSpPr>
          <p:cNvPr id="3" name="Content Placeholder 2"/>
          <p:cNvSpPr>
            <a:spLocks noGrp="1"/>
          </p:cNvSpPr>
          <p:nvPr>
            <p:ph idx="1"/>
          </p:nvPr>
        </p:nvSpPr>
        <p:spPr>
          <a:xfrm>
            <a:off x="457200" y="1828800"/>
            <a:ext cx="8229600" cy="4572000"/>
          </a:xfrm>
        </p:spPr>
        <p:txBody>
          <a:bodyPr>
            <a:normAutofit/>
          </a:bodyPr>
          <a:lstStyle/>
          <a:p>
            <a:r>
              <a:rPr lang="en-US" sz="2400" dirty="0" smtClean="0"/>
              <a:t>Touchscreen Ultrabooks (TUs) offer both touchscreen and keyboard/mouse interfaces.</a:t>
            </a:r>
          </a:p>
          <a:p>
            <a:r>
              <a:rPr lang="en-US" sz="2400" dirty="0"/>
              <a:t>Touchscreen Ultrabooks are thin, lightweight, fast booting, and usually larger than tablet PCs</a:t>
            </a:r>
            <a:r>
              <a:rPr lang="en-US" sz="2400" dirty="0" smtClean="0"/>
              <a:t>.</a:t>
            </a:r>
            <a:endParaRPr lang="en-US" sz="2400" dirty="0"/>
          </a:p>
          <a:p>
            <a:r>
              <a:rPr lang="en-US" sz="2400" dirty="0"/>
              <a:t>Some TUs can be split, so the monitor portion can be used as a tablet.</a:t>
            </a:r>
          </a:p>
          <a:p>
            <a:r>
              <a:rPr lang="en-US" sz="2400" dirty="0" smtClean="0"/>
              <a:t>Windows 8 supports both application interfaces.</a:t>
            </a:r>
          </a:p>
          <a:p>
            <a:endParaRPr lang="en-US" sz="2400" dirty="0" smtClean="0"/>
          </a:p>
          <a:p>
            <a:pPr marL="0" indent="0">
              <a:buNone/>
            </a:pPr>
            <a:endParaRPr lang="en-US" sz="2400" dirty="0" smtClean="0"/>
          </a:p>
          <a:p>
            <a:endParaRPr lang="en-US" sz="24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14</a:t>
            </a:fld>
            <a:endParaRPr lang="en-US"/>
          </a:p>
        </p:txBody>
      </p:sp>
    </p:spTree>
    <p:extLst>
      <p:ext uri="{BB962C8B-B14F-4D97-AF65-F5344CB8AC3E}">
        <p14:creationId xmlns:p14="http://schemas.microsoft.com/office/powerpoint/2010/main" val="394824859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140</a:t>
            </a:fld>
            <a:endParaRPr lang="en-US" dirty="0"/>
          </a:p>
        </p:txBody>
      </p:sp>
      <p:pic>
        <p:nvPicPr>
          <p:cNvPr id="4" name="Picture 3"/>
          <p:cNvPicPr>
            <a:picLocks noChangeAspect="1"/>
          </p:cNvPicPr>
          <p:nvPr/>
        </p:nvPicPr>
        <p:blipFill>
          <a:blip r:embed="rId2"/>
          <a:stretch>
            <a:fillRect/>
          </a:stretch>
        </p:blipFill>
        <p:spPr>
          <a:xfrm>
            <a:off x="829143" y="81381"/>
            <a:ext cx="7485714" cy="6695238"/>
          </a:xfrm>
          <a:prstGeom prst="rect">
            <a:avLst/>
          </a:prstGeom>
        </p:spPr>
      </p:pic>
    </p:spTree>
    <p:extLst>
      <p:ext uri="{BB962C8B-B14F-4D97-AF65-F5344CB8AC3E}">
        <p14:creationId xmlns:p14="http://schemas.microsoft.com/office/powerpoint/2010/main" val="10820963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141</a:t>
            </a:fld>
            <a:endParaRPr lang="en-US" dirty="0"/>
          </a:p>
        </p:txBody>
      </p:sp>
      <p:pic>
        <p:nvPicPr>
          <p:cNvPr id="4" name="Picture 3"/>
          <p:cNvPicPr>
            <a:picLocks noChangeAspect="1"/>
          </p:cNvPicPr>
          <p:nvPr/>
        </p:nvPicPr>
        <p:blipFill>
          <a:blip r:embed="rId2"/>
          <a:stretch>
            <a:fillRect/>
          </a:stretch>
        </p:blipFill>
        <p:spPr>
          <a:xfrm>
            <a:off x="1676400" y="609600"/>
            <a:ext cx="5486400" cy="5472511"/>
          </a:xfrm>
          <a:prstGeom prst="rect">
            <a:avLst/>
          </a:prstGeom>
        </p:spPr>
      </p:pic>
    </p:spTree>
    <p:extLst>
      <p:ext uri="{BB962C8B-B14F-4D97-AF65-F5344CB8AC3E}">
        <p14:creationId xmlns:p14="http://schemas.microsoft.com/office/powerpoint/2010/main" val="29548023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142</a:t>
            </a:fld>
            <a:endParaRPr lang="en-US" dirty="0"/>
          </a:p>
        </p:txBody>
      </p:sp>
      <p:pic>
        <p:nvPicPr>
          <p:cNvPr id="4" name="Picture 3"/>
          <p:cNvPicPr>
            <a:picLocks noChangeAspect="1"/>
          </p:cNvPicPr>
          <p:nvPr/>
        </p:nvPicPr>
        <p:blipFill>
          <a:blip r:embed="rId2"/>
          <a:stretch>
            <a:fillRect/>
          </a:stretch>
        </p:blipFill>
        <p:spPr>
          <a:xfrm>
            <a:off x="1600200" y="76200"/>
            <a:ext cx="5486400" cy="6598978"/>
          </a:xfrm>
          <a:prstGeom prst="rect">
            <a:avLst/>
          </a:prstGeom>
        </p:spPr>
      </p:pic>
    </p:spTree>
    <p:extLst>
      <p:ext uri="{BB962C8B-B14F-4D97-AF65-F5344CB8AC3E}">
        <p14:creationId xmlns:p14="http://schemas.microsoft.com/office/powerpoint/2010/main" val="14100515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143</a:t>
            </a:fld>
            <a:endParaRPr lang="en-US" dirty="0"/>
          </a:p>
        </p:txBody>
      </p:sp>
      <p:pic>
        <p:nvPicPr>
          <p:cNvPr id="4" name="Picture 3"/>
          <p:cNvPicPr>
            <a:picLocks noChangeAspect="1"/>
          </p:cNvPicPr>
          <p:nvPr/>
        </p:nvPicPr>
        <p:blipFill>
          <a:blip r:embed="rId2"/>
          <a:stretch>
            <a:fillRect/>
          </a:stretch>
        </p:blipFill>
        <p:spPr>
          <a:xfrm>
            <a:off x="824381" y="252809"/>
            <a:ext cx="7495238" cy="6352381"/>
          </a:xfrm>
          <a:prstGeom prst="rect">
            <a:avLst/>
          </a:prstGeom>
        </p:spPr>
      </p:pic>
    </p:spTree>
    <p:extLst>
      <p:ext uri="{BB962C8B-B14F-4D97-AF65-F5344CB8AC3E}">
        <p14:creationId xmlns:p14="http://schemas.microsoft.com/office/powerpoint/2010/main" val="6731491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144</a:t>
            </a:fld>
            <a:endParaRPr lang="en-US" dirty="0"/>
          </a:p>
        </p:txBody>
      </p:sp>
      <p:pic>
        <p:nvPicPr>
          <p:cNvPr id="4" name="Picture 3"/>
          <p:cNvPicPr>
            <a:picLocks noChangeAspect="1"/>
          </p:cNvPicPr>
          <p:nvPr/>
        </p:nvPicPr>
        <p:blipFill>
          <a:blip r:embed="rId2"/>
          <a:stretch>
            <a:fillRect/>
          </a:stretch>
        </p:blipFill>
        <p:spPr>
          <a:xfrm>
            <a:off x="2133600" y="438082"/>
            <a:ext cx="4572000" cy="5712092"/>
          </a:xfrm>
          <a:prstGeom prst="rect">
            <a:avLst/>
          </a:prstGeom>
        </p:spPr>
      </p:pic>
    </p:spTree>
    <p:extLst>
      <p:ext uri="{BB962C8B-B14F-4D97-AF65-F5344CB8AC3E}">
        <p14:creationId xmlns:p14="http://schemas.microsoft.com/office/powerpoint/2010/main" val="9202810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145</a:t>
            </a:fld>
            <a:endParaRPr lang="en-US" dirty="0"/>
          </a:p>
        </p:txBody>
      </p:sp>
      <p:pic>
        <p:nvPicPr>
          <p:cNvPr id="4" name="Picture 3"/>
          <p:cNvPicPr>
            <a:picLocks noChangeAspect="1"/>
          </p:cNvPicPr>
          <p:nvPr/>
        </p:nvPicPr>
        <p:blipFill>
          <a:blip r:embed="rId2"/>
          <a:stretch>
            <a:fillRect/>
          </a:stretch>
        </p:blipFill>
        <p:spPr>
          <a:xfrm>
            <a:off x="1524000" y="441325"/>
            <a:ext cx="5486400" cy="5795890"/>
          </a:xfrm>
          <a:prstGeom prst="rect">
            <a:avLst/>
          </a:prstGeom>
        </p:spPr>
      </p:pic>
    </p:spTree>
    <p:extLst>
      <p:ext uri="{BB962C8B-B14F-4D97-AF65-F5344CB8AC3E}">
        <p14:creationId xmlns:p14="http://schemas.microsoft.com/office/powerpoint/2010/main" val="41570547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146</a:t>
            </a:fld>
            <a:endParaRPr lang="en-US" dirty="0"/>
          </a:p>
        </p:txBody>
      </p:sp>
      <p:pic>
        <p:nvPicPr>
          <p:cNvPr id="4" name="Picture 3"/>
          <p:cNvPicPr>
            <a:picLocks noChangeAspect="1"/>
          </p:cNvPicPr>
          <p:nvPr/>
        </p:nvPicPr>
        <p:blipFill>
          <a:blip r:embed="rId2"/>
          <a:stretch>
            <a:fillRect/>
          </a:stretch>
        </p:blipFill>
        <p:spPr>
          <a:xfrm>
            <a:off x="1524000" y="685800"/>
            <a:ext cx="5486400" cy="5410104"/>
          </a:xfrm>
          <a:prstGeom prst="rect">
            <a:avLst/>
          </a:prstGeom>
        </p:spPr>
      </p:pic>
    </p:spTree>
    <p:extLst>
      <p:ext uri="{BB962C8B-B14F-4D97-AF65-F5344CB8AC3E}">
        <p14:creationId xmlns:p14="http://schemas.microsoft.com/office/powerpoint/2010/main" val="42423171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147</a:t>
            </a:fld>
            <a:endParaRPr lang="en-US" dirty="0"/>
          </a:p>
        </p:txBody>
      </p:sp>
      <p:pic>
        <p:nvPicPr>
          <p:cNvPr id="4" name="Picture 3"/>
          <p:cNvPicPr>
            <a:picLocks noChangeAspect="1"/>
          </p:cNvPicPr>
          <p:nvPr/>
        </p:nvPicPr>
        <p:blipFill>
          <a:blip r:embed="rId2"/>
          <a:stretch>
            <a:fillRect/>
          </a:stretch>
        </p:blipFill>
        <p:spPr>
          <a:xfrm>
            <a:off x="1600200" y="227958"/>
            <a:ext cx="5486400" cy="6031546"/>
          </a:xfrm>
          <a:prstGeom prst="rect">
            <a:avLst/>
          </a:prstGeom>
        </p:spPr>
      </p:pic>
    </p:spTree>
    <p:extLst>
      <p:ext uri="{BB962C8B-B14F-4D97-AF65-F5344CB8AC3E}">
        <p14:creationId xmlns:p14="http://schemas.microsoft.com/office/powerpoint/2010/main" val="8771680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148</a:t>
            </a:fld>
            <a:endParaRPr lang="en-US" dirty="0"/>
          </a:p>
        </p:txBody>
      </p:sp>
      <p:pic>
        <p:nvPicPr>
          <p:cNvPr id="4" name="Picture 3"/>
          <p:cNvPicPr>
            <a:picLocks noChangeAspect="1"/>
          </p:cNvPicPr>
          <p:nvPr/>
        </p:nvPicPr>
        <p:blipFill>
          <a:blip r:embed="rId2"/>
          <a:stretch>
            <a:fillRect/>
          </a:stretch>
        </p:blipFill>
        <p:spPr>
          <a:xfrm>
            <a:off x="1981200" y="577212"/>
            <a:ext cx="4572000" cy="5759683"/>
          </a:xfrm>
          <a:prstGeom prst="rect">
            <a:avLst/>
          </a:prstGeom>
        </p:spPr>
      </p:pic>
    </p:spTree>
    <p:extLst>
      <p:ext uri="{BB962C8B-B14F-4D97-AF65-F5344CB8AC3E}">
        <p14:creationId xmlns:p14="http://schemas.microsoft.com/office/powerpoint/2010/main" val="9421287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149</a:t>
            </a:fld>
            <a:endParaRPr lang="en-US" dirty="0"/>
          </a:p>
        </p:txBody>
      </p:sp>
      <p:pic>
        <p:nvPicPr>
          <p:cNvPr id="4" name="Picture 3"/>
          <p:cNvPicPr>
            <a:picLocks noChangeAspect="1"/>
          </p:cNvPicPr>
          <p:nvPr/>
        </p:nvPicPr>
        <p:blipFill>
          <a:blip r:embed="rId2"/>
          <a:stretch>
            <a:fillRect/>
          </a:stretch>
        </p:blipFill>
        <p:spPr>
          <a:xfrm>
            <a:off x="2286000" y="533400"/>
            <a:ext cx="4572000" cy="5264727"/>
          </a:xfrm>
          <a:prstGeom prst="rect">
            <a:avLst/>
          </a:prstGeom>
        </p:spPr>
      </p:pic>
    </p:spTree>
    <p:extLst>
      <p:ext uri="{BB962C8B-B14F-4D97-AF65-F5344CB8AC3E}">
        <p14:creationId xmlns:p14="http://schemas.microsoft.com/office/powerpoint/2010/main" val="19899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88574"/>
            <a:ext cx="8839200" cy="5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228600"/>
            <a:ext cx="8686800" cy="892552"/>
          </a:xfrm>
          <a:prstGeom prst="rect">
            <a:avLst/>
          </a:prstGeom>
        </p:spPr>
        <p:txBody>
          <a:bodyPr wrap="square">
            <a:spAutoFit/>
          </a:bodyPr>
          <a:lstStyle/>
          <a:p>
            <a:r>
              <a:rPr lang="en-US" sz="3600" b="1" dirty="0" smtClean="0"/>
              <a:t>Examples of Touchscreen Ultrabooks</a:t>
            </a:r>
            <a:br>
              <a:rPr lang="en-US" sz="3600" b="1" dirty="0" smtClean="0"/>
            </a:br>
            <a:r>
              <a:rPr lang="en-US" sz="1600" b="1" i="1" dirty="0" smtClean="0"/>
              <a:t>As of November 10, 2012</a:t>
            </a:r>
            <a:endParaRPr lang="en-US" sz="1000" i="1" dirty="0"/>
          </a:p>
        </p:txBody>
      </p:sp>
    </p:spTree>
    <p:extLst>
      <p:ext uri="{BB962C8B-B14F-4D97-AF65-F5344CB8AC3E}">
        <p14:creationId xmlns:p14="http://schemas.microsoft.com/office/powerpoint/2010/main" val="284800168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150</a:t>
            </a:fld>
            <a:endParaRPr lang="en-US" dirty="0"/>
          </a:p>
        </p:txBody>
      </p:sp>
      <p:sp>
        <p:nvSpPr>
          <p:cNvPr id="4" name="Rectangle 3"/>
          <p:cNvSpPr/>
          <p:nvPr/>
        </p:nvSpPr>
        <p:spPr>
          <a:xfrm>
            <a:off x="1524000" y="258762"/>
            <a:ext cx="4572000" cy="646331"/>
          </a:xfrm>
          <a:prstGeom prst="rect">
            <a:avLst/>
          </a:prstGeom>
        </p:spPr>
        <p:txBody>
          <a:bodyPr>
            <a:spAutoFit/>
          </a:bodyPr>
          <a:lstStyle/>
          <a:p>
            <a:r>
              <a:rPr lang="en-US" dirty="0">
                <a:hlinkClick r:id="rId2"/>
              </a:rPr>
              <a:t>http://</a:t>
            </a:r>
            <a:r>
              <a:rPr lang="en-US" dirty="0" smtClean="0">
                <a:hlinkClick r:id="rId2"/>
              </a:rPr>
              <a:t>www.youtube.com/watch?feature=player_embedded&amp;v=8UjcqCx1Bvg</a:t>
            </a:r>
            <a:r>
              <a:rPr lang="en-US" dirty="0" smtClean="0"/>
              <a:t> </a:t>
            </a:r>
            <a:endParaRPr lang="en-US" dirty="0"/>
          </a:p>
        </p:txBody>
      </p:sp>
      <p:pic>
        <p:nvPicPr>
          <p:cNvPr id="5" name="Picture 4"/>
          <p:cNvPicPr>
            <a:picLocks noChangeAspect="1"/>
          </p:cNvPicPr>
          <p:nvPr/>
        </p:nvPicPr>
        <p:blipFill>
          <a:blip r:embed="rId3"/>
          <a:stretch>
            <a:fillRect/>
          </a:stretch>
        </p:blipFill>
        <p:spPr>
          <a:xfrm>
            <a:off x="824381" y="1290905"/>
            <a:ext cx="7495238" cy="4276190"/>
          </a:xfrm>
          <a:prstGeom prst="rect">
            <a:avLst/>
          </a:prstGeom>
        </p:spPr>
      </p:pic>
    </p:spTree>
    <p:extLst>
      <p:ext uri="{BB962C8B-B14F-4D97-AF65-F5344CB8AC3E}">
        <p14:creationId xmlns:p14="http://schemas.microsoft.com/office/powerpoint/2010/main" val="7825302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151</a:t>
            </a:fld>
            <a:endParaRPr lang="en-US" dirty="0"/>
          </a:p>
        </p:txBody>
      </p:sp>
      <p:pic>
        <p:nvPicPr>
          <p:cNvPr id="4" name="Picture 3"/>
          <p:cNvPicPr>
            <a:picLocks noChangeAspect="1"/>
          </p:cNvPicPr>
          <p:nvPr/>
        </p:nvPicPr>
        <p:blipFill>
          <a:blip r:embed="rId2"/>
          <a:stretch>
            <a:fillRect/>
          </a:stretch>
        </p:blipFill>
        <p:spPr>
          <a:xfrm>
            <a:off x="1676400" y="1066800"/>
            <a:ext cx="5486400" cy="5116922"/>
          </a:xfrm>
          <a:prstGeom prst="rect">
            <a:avLst/>
          </a:prstGeom>
        </p:spPr>
      </p:pic>
    </p:spTree>
    <p:extLst>
      <p:ext uri="{BB962C8B-B14F-4D97-AF65-F5344CB8AC3E}">
        <p14:creationId xmlns:p14="http://schemas.microsoft.com/office/powerpoint/2010/main" val="41808428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152</a:t>
            </a:fld>
            <a:endParaRPr lang="en-US" dirty="0"/>
          </a:p>
        </p:txBody>
      </p:sp>
      <p:pic>
        <p:nvPicPr>
          <p:cNvPr id="4" name="Picture 3"/>
          <p:cNvPicPr>
            <a:picLocks noChangeAspect="1"/>
          </p:cNvPicPr>
          <p:nvPr/>
        </p:nvPicPr>
        <p:blipFill>
          <a:blip r:embed="rId2"/>
          <a:stretch>
            <a:fillRect/>
          </a:stretch>
        </p:blipFill>
        <p:spPr>
          <a:xfrm>
            <a:off x="1828800" y="839952"/>
            <a:ext cx="5486400" cy="5500185"/>
          </a:xfrm>
          <a:prstGeom prst="rect">
            <a:avLst/>
          </a:prstGeom>
        </p:spPr>
      </p:pic>
    </p:spTree>
    <p:extLst>
      <p:ext uri="{BB962C8B-B14F-4D97-AF65-F5344CB8AC3E}">
        <p14:creationId xmlns:p14="http://schemas.microsoft.com/office/powerpoint/2010/main" val="39730760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153</a:t>
            </a:fld>
            <a:endParaRPr lang="en-US" dirty="0"/>
          </a:p>
        </p:txBody>
      </p:sp>
      <p:pic>
        <p:nvPicPr>
          <p:cNvPr id="4" name="Picture 3"/>
          <p:cNvPicPr>
            <a:picLocks noChangeAspect="1"/>
          </p:cNvPicPr>
          <p:nvPr/>
        </p:nvPicPr>
        <p:blipFill>
          <a:blip r:embed="rId2"/>
          <a:stretch>
            <a:fillRect/>
          </a:stretch>
        </p:blipFill>
        <p:spPr>
          <a:xfrm>
            <a:off x="1676400" y="838200"/>
            <a:ext cx="5486400" cy="5002712"/>
          </a:xfrm>
          <a:prstGeom prst="rect">
            <a:avLst/>
          </a:prstGeom>
        </p:spPr>
      </p:pic>
    </p:spTree>
    <p:extLst>
      <p:ext uri="{BB962C8B-B14F-4D97-AF65-F5344CB8AC3E}">
        <p14:creationId xmlns:p14="http://schemas.microsoft.com/office/powerpoint/2010/main" val="11016549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154</a:t>
            </a:fld>
            <a:endParaRPr lang="en-US" dirty="0"/>
          </a:p>
        </p:txBody>
      </p:sp>
      <p:pic>
        <p:nvPicPr>
          <p:cNvPr id="4" name="Picture 3"/>
          <p:cNvPicPr>
            <a:picLocks noChangeAspect="1"/>
          </p:cNvPicPr>
          <p:nvPr/>
        </p:nvPicPr>
        <p:blipFill>
          <a:blip r:embed="rId2"/>
          <a:stretch>
            <a:fillRect/>
          </a:stretch>
        </p:blipFill>
        <p:spPr>
          <a:xfrm>
            <a:off x="1752600" y="609600"/>
            <a:ext cx="5486400" cy="5604912"/>
          </a:xfrm>
          <a:prstGeom prst="rect">
            <a:avLst/>
          </a:prstGeom>
        </p:spPr>
      </p:pic>
    </p:spTree>
    <p:extLst>
      <p:ext uri="{BB962C8B-B14F-4D97-AF65-F5344CB8AC3E}">
        <p14:creationId xmlns:p14="http://schemas.microsoft.com/office/powerpoint/2010/main" val="14319310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155</a:t>
            </a:fld>
            <a:endParaRPr lang="en-US" dirty="0"/>
          </a:p>
        </p:txBody>
      </p:sp>
      <p:pic>
        <p:nvPicPr>
          <p:cNvPr id="4" name="Picture 3"/>
          <p:cNvPicPr>
            <a:picLocks noChangeAspect="1"/>
          </p:cNvPicPr>
          <p:nvPr/>
        </p:nvPicPr>
        <p:blipFill>
          <a:blip r:embed="rId2"/>
          <a:stretch>
            <a:fillRect/>
          </a:stretch>
        </p:blipFill>
        <p:spPr>
          <a:xfrm>
            <a:off x="857714" y="509952"/>
            <a:ext cx="7428571" cy="5838095"/>
          </a:xfrm>
          <a:prstGeom prst="rect">
            <a:avLst/>
          </a:prstGeom>
        </p:spPr>
      </p:pic>
    </p:spTree>
    <p:extLst>
      <p:ext uri="{BB962C8B-B14F-4D97-AF65-F5344CB8AC3E}">
        <p14:creationId xmlns:p14="http://schemas.microsoft.com/office/powerpoint/2010/main" val="37808464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156</a:t>
            </a:fld>
            <a:endParaRPr lang="en-US" dirty="0"/>
          </a:p>
        </p:txBody>
      </p:sp>
      <p:pic>
        <p:nvPicPr>
          <p:cNvPr id="4" name="Picture 3"/>
          <p:cNvPicPr>
            <a:picLocks noChangeAspect="1"/>
          </p:cNvPicPr>
          <p:nvPr/>
        </p:nvPicPr>
        <p:blipFill>
          <a:blip r:embed="rId2"/>
          <a:stretch>
            <a:fillRect/>
          </a:stretch>
        </p:blipFill>
        <p:spPr>
          <a:xfrm>
            <a:off x="1676400" y="653312"/>
            <a:ext cx="5486400" cy="5701417"/>
          </a:xfrm>
          <a:prstGeom prst="rect">
            <a:avLst/>
          </a:prstGeom>
        </p:spPr>
      </p:pic>
    </p:spTree>
    <p:extLst>
      <p:ext uri="{BB962C8B-B14F-4D97-AF65-F5344CB8AC3E}">
        <p14:creationId xmlns:p14="http://schemas.microsoft.com/office/powerpoint/2010/main" val="37550155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157</a:t>
            </a:fld>
            <a:endParaRPr lang="en-US" dirty="0"/>
          </a:p>
        </p:txBody>
      </p:sp>
      <p:pic>
        <p:nvPicPr>
          <p:cNvPr id="4" name="Picture 3"/>
          <p:cNvPicPr>
            <a:picLocks noChangeAspect="1"/>
          </p:cNvPicPr>
          <p:nvPr/>
        </p:nvPicPr>
        <p:blipFill>
          <a:blip r:embed="rId2"/>
          <a:stretch>
            <a:fillRect/>
          </a:stretch>
        </p:blipFill>
        <p:spPr>
          <a:xfrm>
            <a:off x="1600200" y="441325"/>
            <a:ext cx="5486400" cy="5814467"/>
          </a:xfrm>
          <a:prstGeom prst="rect">
            <a:avLst/>
          </a:prstGeom>
        </p:spPr>
      </p:pic>
    </p:spTree>
    <p:extLst>
      <p:ext uri="{BB962C8B-B14F-4D97-AF65-F5344CB8AC3E}">
        <p14:creationId xmlns:p14="http://schemas.microsoft.com/office/powerpoint/2010/main" val="39969052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158</a:t>
            </a:fld>
            <a:endParaRPr lang="en-US" dirty="0"/>
          </a:p>
        </p:txBody>
      </p:sp>
      <p:pic>
        <p:nvPicPr>
          <p:cNvPr id="4" name="Picture 3"/>
          <p:cNvPicPr>
            <a:picLocks noChangeAspect="1"/>
          </p:cNvPicPr>
          <p:nvPr/>
        </p:nvPicPr>
        <p:blipFill>
          <a:blip r:embed="rId2"/>
          <a:stretch>
            <a:fillRect/>
          </a:stretch>
        </p:blipFill>
        <p:spPr>
          <a:xfrm>
            <a:off x="1373221" y="533400"/>
            <a:ext cx="5486400" cy="5472511"/>
          </a:xfrm>
          <a:prstGeom prst="rect">
            <a:avLst/>
          </a:prstGeom>
        </p:spPr>
      </p:pic>
    </p:spTree>
    <p:extLst>
      <p:ext uri="{BB962C8B-B14F-4D97-AF65-F5344CB8AC3E}">
        <p14:creationId xmlns:p14="http://schemas.microsoft.com/office/powerpoint/2010/main" val="26756299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159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928687"/>
            <a:ext cx="6667500" cy="5000625"/>
          </a:xfrm>
          <a:prstGeom prst="rect">
            <a:avLst/>
          </a:prstGeom>
        </p:spPr>
      </p:pic>
      <p:sp>
        <p:nvSpPr>
          <p:cNvPr id="5" name="Rectangle 4"/>
          <p:cNvSpPr/>
          <p:nvPr/>
        </p:nvSpPr>
        <p:spPr>
          <a:xfrm>
            <a:off x="2316093" y="345836"/>
            <a:ext cx="4511813" cy="369332"/>
          </a:xfrm>
          <a:prstGeom prst="rect">
            <a:avLst/>
          </a:prstGeom>
        </p:spPr>
        <p:txBody>
          <a:bodyPr wrap="none">
            <a:spAutoFit/>
          </a:bodyPr>
          <a:lstStyle/>
          <a:p>
            <a:r>
              <a:rPr lang="en-US" b="1" dirty="0">
                <a:hlinkClick r:id="rId3" tooltip="Lasso Slippers Pack Flat, Assemble In Seconds"/>
              </a:rPr>
              <a:t>Lasso Slippers Pack Flat, Assemble In Seconds</a:t>
            </a:r>
            <a:endParaRPr lang="en-US" dirty="0"/>
          </a:p>
        </p:txBody>
      </p:sp>
    </p:spTree>
    <p:extLst>
      <p:ext uri="{BB962C8B-B14F-4D97-AF65-F5344CB8AC3E}">
        <p14:creationId xmlns:p14="http://schemas.microsoft.com/office/powerpoint/2010/main" val="3147493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16</a:t>
            </a:fld>
            <a:endParaRPr lang="en-US"/>
          </a:p>
        </p:txBody>
      </p:sp>
      <p:sp>
        <p:nvSpPr>
          <p:cNvPr id="6" name="TextBox 5"/>
          <p:cNvSpPr txBox="1"/>
          <p:nvPr/>
        </p:nvSpPr>
        <p:spPr>
          <a:xfrm>
            <a:off x="0" y="0"/>
            <a:ext cx="9144000" cy="5755422"/>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Windows 8</a:t>
            </a:r>
            <a:endParaRPr lang="en-US" sz="4000" b="1" dirty="0" smtClean="0"/>
          </a:p>
          <a:p>
            <a:pPr algn="ctr"/>
            <a:endParaRPr lang="en-US" sz="4000" b="1" dirty="0" smtClean="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pic>
        <p:nvPicPr>
          <p:cNvPr id="7" name="Picture 6"/>
          <p:cNvPicPr/>
          <p:nvPr/>
        </p:nvPicPr>
        <p:blipFill>
          <a:blip r:embed="rId2" cstate="print">
            <a:extLst>
              <a:ext uri="{28A0092B-C50C-407E-A947-70E740481C1C}">
                <a14:useLocalDpi xmlns:a14="http://schemas.microsoft.com/office/drawing/2010/main"/>
              </a:ext>
            </a:extLst>
          </a:blip>
          <a:stretch>
            <a:fillRect/>
          </a:stretch>
        </p:blipFill>
        <p:spPr>
          <a:xfrm>
            <a:off x="1676400" y="2157304"/>
            <a:ext cx="5638800" cy="3252896"/>
          </a:xfrm>
          <a:prstGeom prst="rect">
            <a:avLst/>
          </a:prstGeom>
        </p:spPr>
      </p:pic>
    </p:spTree>
    <p:extLst>
      <p:ext uri="{BB962C8B-B14F-4D97-AF65-F5344CB8AC3E}">
        <p14:creationId xmlns:p14="http://schemas.microsoft.com/office/powerpoint/2010/main" val="15581243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160</a:t>
            </a:fld>
            <a:endParaRPr lang="en-US" dirty="0"/>
          </a:p>
        </p:txBody>
      </p:sp>
      <p:pic>
        <p:nvPicPr>
          <p:cNvPr id="4" name="Picture 3"/>
          <p:cNvPicPr>
            <a:picLocks noChangeAspect="1"/>
          </p:cNvPicPr>
          <p:nvPr/>
        </p:nvPicPr>
        <p:blipFill>
          <a:blip r:embed="rId2"/>
          <a:stretch>
            <a:fillRect/>
          </a:stretch>
        </p:blipFill>
        <p:spPr>
          <a:xfrm>
            <a:off x="1752600" y="914400"/>
            <a:ext cx="5486400" cy="5257222"/>
          </a:xfrm>
          <a:prstGeom prst="rect">
            <a:avLst/>
          </a:prstGeom>
        </p:spPr>
      </p:pic>
    </p:spTree>
    <p:extLst>
      <p:ext uri="{BB962C8B-B14F-4D97-AF65-F5344CB8AC3E}">
        <p14:creationId xmlns:p14="http://schemas.microsoft.com/office/powerpoint/2010/main" val="36514090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161</a:t>
            </a:fld>
            <a:endParaRPr lang="en-US" dirty="0"/>
          </a:p>
        </p:txBody>
      </p:sp>
      <p:pic>
        <p:nvPicPr>
          <p:cNvPr id="4" name="Picture 3"/>
          <p:cNvPicPr>
            <a:picLocks noChangeAspect="1"/>
          </p:cNvPicPr>
          <p:nvPr/>
        </p:nvPicPr>
        <p:blipFill>
          <a:blip r:embed="rId2"/>
          <a:stretch>
            <a:fillRect/>
          </a:stretch>
        </p:blipFill>
        <p:spPr>
          <a:xfrm>
            <a:off x="1600200" y="609600"/>
            <a:ext cx="5486400" cy="5458480"/>
          </a:xfrm>
          <a:prstGeom prst="rect">
            <a:avLst/>
          </a:prstGeom>
        </p:spPr>
      </p:pic>
    </p:spTree>
    <p:extLst>
      <p:ext uri="{BB962C8B-B14F-4D97-AF65-F5344CB8AC3E}">
        <p14:creationId xmlns:p14="http://schemas.microsoft.com/office/powerpoint/2010/main" val="389887634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162</a:t>
            </a:fld>
            <a:endParaRPr lang="en-US" dirty="0"/>
          </a:p>
        </p:txBody>
      </p:sp>
      <p:pic>
        <p:nvPicPr>
          <p:cNvPr id="4" name="Picture 3"/>
          <p:cNvPicPr>
            <a:picLocks noChangeAspect="1"/>
          </p:cNvPicPr>
          <p:nvPr/>
        </p:nvPicPr>
        <p:blipFill>
          <a:blip r:embed="rId2"/>
          <a:stretch>
            <a:fillRect/>
          </a:stretch>
        </p:blipFill>
        <p:spPr>
          <a:xfrm>
            <a:off x="1981200" y="537970"/>
            <a:ext cx="4572000" cy="5818380"/>
          </a:xfrm>
          <a:prstGeom prst="rect">
            <a:avLst/>
          </a:prstGeom>
        </p:spPr>
      </p:pic>
    </p:spTree>
    <p:extLst>
      <p:ext uri="{BB962C8B-B14F-4D97-AF65-F5344CB8AC3E}">
        <p14:creationId xmlns:p14="http://schemas.microsoft.com/office/powerpoint/2010/main" val="41920575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163</a:t>
            </a:fld>
            <a:endParaRPr lang="en-US" dirty="0"/>
          </a:p>
        </p:txBody>
      </p:sp>
      <p:pic>
        <p:nvPicPr>
          <p:cNvPr id="4" name="Picture 3"/>
          <p:cNvPicPr>
            <a:picLocks noChangeAspect="1"/>
          </p:cNvPicPr>
          <p:nvPr/>
        </p:nvPicPr>
        <p:blipFill>
          <a:blip r:embed="rId2"/>
          <a:stretch>
            <a:fillRect/>
          </a:stretch>
        </p:blipFill>
        <p:spPr>
          <a:xfrm>
            <a:off x="2209800" y="1219200"/>
            <a:ext cx="4572000" cy="4548554"/>
          </a:xfrm>
          <a:prstGeom prst="rect">
            <a:avLst/>
          </a:prstGeom>
        </p:spPr>
      </p:pic>
    </p:spTree>
    <p:extLst>
      <p:ext uri="{BB962C8B-B14F-4D97-AF65-F5344CB8AC3E}">
        <p14:creationId xmlns:p14="http://schemas.microsoft.com/office/powerpoint/2010/main" val="33031781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164</a:t>
            </a:fld>
            <a:endParaRPr lang="en-US" dirty="0"/>
          </a:p>
        </p:txBody>
      </p:sp>
      <p:pic>
        <p:nvPicPr>
          <p:cNvPr id="4" name="Picture 3"/>
          <p:cNvPicPr>
            <a:picLocks noChangeAspect="1"/>
          </p:cNvPicPr>
          <p:nvPr/>
        </p:nvPicPr>
        <p:blipFill>
          <a:blip r:embed="rId2"/>
          <a:stretch>
            <a:fillRect/>
          </a:stretch>
        </p:blipFill>
        <p:spPr>
          <a:xfrm>
            <a:off x="1524000" y="609600"/>
            <a:ext cx="5486400" cy="5584622"/>
          </a:xfrm>
          <a:prstGeom prst="rect">
            <a:avLst/>
          </a:prstGeom>
        </p:spPr>
      </p:pic>
    </p:spTree>
    <p:extLst>
      <p:ext uri="{BB962C8B-B14F-4D97-AF65-F5344CB8AC3E}">
        <p14:creationId xmlns:p14="http://schemas.microsoft.com/office/powerpoint/2010/main" val="11403493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165</a:t>
            </a:fld>
            <a:endParaRPr lang="en-US" dirty="0"/>
          </a:p>
        </p:txBody>
      </p:sp>
      <p:pic>
        <p:nvPicPr>
          <p:cNvPr id="4" name="Picture 3"/>
          <p:cNvPicPr>
            <a:picLocks noChangeAspect="1"/>
          </p:cNvPicPr>
          <p:nvPr/>
        </p:nvPicPr>
        <p:blipFill>
          <a:blip r:embed="rId2"/>
          <a:stretch>
            <a:fillRect/>
          </a:stretch>
        </p:blipFill>
        <p:spPr>
          <a:xfrm>
            <a:off x="1600200" y="914400"/>
            <a:ext cx="5486400" cy="5003321"/>
          </a:xfrm>
          <a:prstGeom prst="rect">
            <a:avLst/>
          </a:prstGeom>
        </p:spPr>
      </p:pic>
    </p:spTree>
    <p:extLst>
      <p:ext uri="{BB962C8B-B14F-4D97-AF65-F5344CB8AC3E}">
        <p14:creationId xmlns:p14="http://schemas.microsoft.com/office/powerpoint/2010/main" val="23811346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166</a:t>
            </a:fld>
            <a:endParaRPr lang="en-US" dirty="0"/>
          </a:p>
        </p:txBody>
      </p:sp>
      <p:pic>
        <p:nvPicPr>
          <p:cNvPr id="4" name="Picture 3"/>
          <p:cNvPicPr>
            <a:picLocks noChangeAspect="1"/>
          </p:cNvPicPr>
          <p:nvPr/>
        </p:nvPicPr>
        <p:blipFill>
          <a:blip r:embed="rId2"/>
          <a:stretch>
            <a:fillRect/>
          </a:stretch>
        </p:blipFill>
        <p:spPr>
          <a:xfrm>
            <a:off x="1366736" y="609600"/>
            <a:ext cx="5486400" cy="5458691"/>
          </a:xfrm>
          <a:prstGeom prst="rect">
            <a:avLst/>
          </a:prstGeom>
        </p:spPr>
      </p:pic>
    </p:spTree>
    <p:extLst>
      <p:ext uri="{BB962C8B-B14F-4D97-AF65-F5344CB8AC3E}">
        <p14:creationId xmlns:p14="http://schemas.microsoft.com/office/powerpoint/2010/main" val="26902291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167</a:t>
            </a:fld>
            <a:endParaRPr lang="en-US" dirty="0"/>
          </a:p>
        </p:txBody>
      </p:sp>
      <p:pic>
        <p:nvPicPr>
          <p:cNvPr id="4" name="Picture 3"/>
          <p:cNvPicPr>
            <a:picLocks noChangeAspect="1"/>
          </p:cNvPicPr>
          <p:nvPr/>
        </p:nvPicPr>
        <p:blipFill>
          <a:blip r:embed="rId2"/>
          <a:stretch>
            <a:fillRect/>
          </a:stretch>
        </p:blipFill>
        <p:spPr>
          <a:xfrm>
            <a:off x="338666" y="-461476"/>
            <a:ext cx="8466667" cy="7780952"/>
          </a:xfrm>
          <a:prstGeom prst="rect">
            <a:avLst/>
          </a:prstGeom>
        </p:spPr>
      </p:pic>
    </p:spTree>
    <p:extLst>
      <p:ext uri="{BB962C8B-B14F-4D97-AF65-F5344CB8AC3E}">
        <p14:creationId xmlns:p14="http://schemas.microsoft.com/office/powerpoint/2010/main" val="28308162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168</a:t>
            </a:fld>
            <a:endParaRPr lang="en-US" dirty="0"/>
          </a:p>
        </p:txBody>
      </p:sp>
    </p:spTree>
    <p:extLst>
      <p:ext uri="{BB962C8B-B14F-4D97-AF65-F5344CB8AC3E}">
        <p14:creationId xmlns:p14="http://schemas.microsoft.com/office/powerpoint/2010/main" val="33232200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169</a:t>
            </a:fld>
            <a:endParaRPr lang="en-US" dirty="0"/>
          </a:p>
        </p:txBody>
      </p:sp>
    </p:spTree>
    <p:extLst>
      <p:ext uri="{BB962C8B-B14F-4D97-AF65-F5344CB8AC3E}">
        <p14:creationId xmlns:p14="http://schemas.microsoft.com/office/powerpoint/2010/main" val="3790799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807"/>
          <a:stretch/>
        </p:blipFill>
        <p:spPr bwMode="auto">
          <a:xfrm>
            <a:off x="82982" y="1648032"/>
            <a:ext cx="9000691" cy="336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815289" y="4982809"/>
            <a:ext cx="965908" cy="21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20489" y="4982809"/>
            <a:ext cx="965908" cy="21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352800" y="6379534"/>
            <a:ext cx="914400" cy="18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50157" y="4980189"/>
            <a:ext cx="7596085" cy="261610"/>
          </a:xfrm>
          <a:prstGeom prst="rect">
            <a:avLst/>
          </a:prstGeom>
          <a:noFill/>
        </p:spPr>
        <p:txBody>
          <a:bodyPr wrap="square" rtlCol="0">
            <a:spAutoFit/>
          </a:bodyPr>
          <a:lstStyle/>
          <a:p>
            <a:pPr algn="ctr"/>
            <a:r>
              <a:rPr lang="en-US" sz="1100" dirty="0" smtClean="0"/>
              <a:t>Windows 7 Style Desktop			Touchscreen (Modern U/I)</a:t>
            </a:r>
            <a:endParaRPr lang="en-US" sz="1100" dirty="0"/>
          </a:p>
        </p:txBody>
      </p:sp>
      <p:sp>
        <p:nvSpPr>
          <p:cNvPr id="3" name="Title 2"/>
          <p:cNvSpPr>
            <a:spLocks noGrp="1"/>
          </p:cNvSpPr>
          <p:nvPr>
            <p:ph type="title"/>
          </p:nvPr>
        </p:nvSpPr>
        <p:spPr/>
        <p:txBody>
          <a:bodyPr>
            <a:normAutofit/>
          </a:bodyPr>
          <a:lstStyle/>
          <a:p>
            <a:r>
              <a:rPr lang="en-US" dirty="0"/>
              <a:t>Examples of Windows 8 </a:t>
            </a:r>
            <a:r>
              <a:rPr lang="en-US" dirty="0" smtClean="0"/>
              <a:t>Screens</a:t>
            </a:r>
            <a:endParaRPr lang="en-US"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17</a:t>
            </a:fld>
            <a:endParaRPr lang="en-US"/>
          </a:p>
        </p:txBody>
      </p:sp>
    </p:spTree>
    <p:extLst>
      <p:ext uri="{BB962C8B-B14F-4D97-AF65-F5344CB8AC3E}">
        <p14:creationId xmlns:p14="http://schemas.microsoft.com/office/powerpoint/2010/main" val="3375080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6959" y="1616156"/>
            <a:ext cx="8874642" cy="4231758"/>
            <a:chOff x="0" y="0"/>
            <a:chExt cx="5948855" cy="2333077"/>
          </a:xfrm>
        </p:grpSpPr>
        <p:sp>
          <p:nvSpPr>
            <p:cNvPr id="11" name="Text Box 23"/>
            <p:cNvSpPr txBox="1"/>
            <p:nvPr/>
          </p:nvSpPr>
          <p:spPr>
            <a:xfrm>
              <a:off x="0" y="2060027"/>
              <a:ext cx="5948680" cy="2730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b="0" i="1" dirty="0">
                  <a:effectLst/>
                  <a:latin typeface="Times New Roman"/>
                  <a:ea typeface="Times New Roman"/>
                </a:rPr>
                <a:t>Figure 3 - Installed Apps Screen</a:t>
              </a:r>
              <a:endParaRPr lang="en-US" sz="1000" b="1" dirty="0">
                <a:effectLst/>
                <a:latin typeface="Times New Roman"/>
                <a:ea typeface="Times New Roman"/>
              </a:endParaRPr>
            </a:p>
            <a:p>
              <a:pPr marL="0" marR="0">
                <a:spcBef>
                  <a:spcPts val="0"/>
                </a:spcBef>
                <a:spcAft>
                  <a:spcPts val="0"/>
                </a:spcAft>
              </a:pPr>
              <a:r>
                <a:rPr lang="en-US" sz="1200" dirty="0">
                  <a:effectLst/>
                  <a:latin typeface="Times New Roman"/>
                  <a:ea typeface="Times New Roman"/>
                </a:rPr>
                <a:t>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48855" cy="2060027"/>
            </a:xfrm>
            <a:prstGeom prst="rect">
              <a:avLst/>
            </a:prstGeom>
          </p:spPr>
        </p:pic>
      </p:grpSp>
      <p:sp>
        <p:nvSpPr>
          <p:cNvPr id="15" name="Rectangle 14"/>
          <p:cNvSpPr/>
          <p:nvPr/>
        </p:nvSpPr>
        <p:spPr>
          <a:xfrm>
            <a:off x="2989600" y="5393826"/>
            <a:ext cx="1257502" cy="295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a:t>Examples of Windows 8 </a:t>
            </a:r>
            <a:r>
              <a:rPr lang="en-US" dirty="0" smtClean="0"/>
              <a:t>Screens</a:t>
            </a:r>
            <a:endParaRPr lang="en-US"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18</a:t>
            </a:fld>
            <a:endParaRPr lang="en-US"/>
          </a:p>
        </p:txBody>
      </p:sp>
    </p:spTree>
    <p:extLst>
      <p:ext uri="{BB962C8B-B14F-4D97-AF65-F5344CB8AC3E}">
        <p14:creationId xmlns:p14="http://schemas.microsoft.com/office/powerpoint/2010/main" val="2362051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http://3.bp.blogspot.com/-QpnIOw9W31s/UEd0rLhvV6I/AAAAAAAAA5I/f5qTe6wm8T4/s1600/win-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78" r="3505"/>
          <a:stretch/>
        </p:blipFill>
        <p:spPr bwMode="auto">
          <a:xfrm>
            <a:off x="152400" y="4343400"/>
            <a:ext cx="2895600" cy="1946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 y="334502"/>
            <a:ext cx="3656926" cy="1189498"/>
          </a:xfrm>
          <a:solidFill>
            <a:srgbClr val="FFFFFF"/>
          </a:solidFill>
        </p:spPr>
        <p:txBody>
          <a:bodyPr>
            <a:noAutofit/>
          </a:bodyPr>
          <a:lstStyle/>
          <a:p>
            <a:r>
              <a:rPr lang="en-US" sz="3200" b="1" dirty="0" smtClean="0">
                <a:solidFill>
                  <a:sysClr val="windowText" lastClr="000000"/>
                </a:solidFill>
              </a:rPr>
              <a:t>Key Windows 8 Enhancements</a:t>
            </a:r>
            <a:endParaRPr lang="en-US" sz="3200" b="1" dirty="0">
              <a:solidFill>
                <a:sysClr val="windowText" lastClr="000000"/>
              </a:solidFill>
            </a:endParaRPr>
          </a:p>
        </p:txBody>
      </p:sp>
      <p:sp>
        <p:nvSpPr>
          <p:cNvPr id="4" name="Slide Number Placeholder 3"/>
          <p:cNvSpPr>
            <a:spLocks noGrp="1"/>
          </p:cNvSpPr>
          <p:nvPr>
            <p:ph type="sldNum" sz="quarter" idx="10"/>
          </p:nvPr>
        </p:nvSpPr>
        <p:spPr/>
        <p:txBody>
          <a:bodyPr/>
          <a:lstStyle/>
          <a:p>
            <a:fld id="{CD16B393-D1DD-4C7C-9FB5-5E2F5485C5F8}" type="slidenum">
              <a:rPr lang="en-US" smtClean="0"/>
              <a:t>19</a:t>
            </a:fld>
            <a:endParaRPr lang="en-US" dirty="0"/>
          </a:p>
        </p:txBody>
      </p:sp>
      <p:pic>
        <p:nvPicPr>
          <p:cNvPr id="3" name="Picture 2"/>
          <p:cNvPicPr>
            <a:picLocks noChangeAspect="1"/>
          </p:cNvPicPr>
          <p:nvPr/>
        </p:nvPicPr>
        <p:blipFill rotWithShape="1">
          <a:blip r:embed="rId4"/>
          <a:srcRect t="7155"/>
          <a:stretch/>
        </p:blipFill>
        <p:spPr>
          <a:xfrm>
            <a:off x="3917622" y="351626"/>
            <a:ext cx="5125194" cy="6004724"/>
          </a:xfrm>
          <a:prstGeom prst="rect">
            <a:avLst/>
          </a:prstGeom>
        </p:spPr>
      </p:pic>
    </p:spTree>
    <p:extLst>
      <p:ext uri="{BB962C8B-B14F-4D97-AF65-F5344CB8AC3E}">
        <p14:creationId xmlns:p14="http://schemas.microsoft.com/office/powerpoint/2010/main" val="2849968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1000" y="1905000"/>
            <a:ext cx="2247731" cy="3332440"/>
            <a:chOff x="5638800" y="1838980"/>
            <a:chExt cx="2247731" cy="3332440"/>
          </a:xfrm>
        </p:grpSpPr>
        <p:sp>
          <p:nvSpPr>
            <p:cNvPr id="2" name="Rectangle 1"/>
            <p:cNvSpPr/>
            <p:nvPr/>
          </p:nvSpPr>
          <p:spPr>
            <a:xfrm>
              <a:off x="5638800" y="1838980"/>
              <a:ext cx="2190408" cy="523220"/>
            </a:xfrm>
            <a:prstGeom prst="rect">
              <a:avLst/>
            </a:prstGeom>
          </p:spPr>
          <p:txBody>
            <a:bodyPr wrap="none">
              <a:spAutoFit/>
            </a:bodyPr>
            <a:lstStyle/>
            <a:p>
              <a:pPr marR="0" lvl="0">
                <a:spcBef>
                  <a:spcPts val="0"/>
                </a:spcBef>
                <a:spcAft>
                  <a:spcPts val="0"/>
                </a:spcAft>
              </a:pPr>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4. UltraBooks</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638800" y="2164080"/>
              <a:ext cx="2207849" cy="523220"/>
            </a:xfrm>
            <a:prstGeom prst="rect">
              <a:avLst/>
            </a:prstGeom>
          </p:spPr>
          <p:txBody>
            <a:bodyPr wrap="none">
              <a:spAutoFit/>
            </a:bodyPr>
            <a:lstStyle/>
            <a:p>
              <a:pPr marR="0" lvl="0">
                <a:spcBef>
                  <a:spcPts val="0"/>
                </a:spcBef>
                <a:spcAft>
                  <a:spcPts val="0"/>
                </a:spcAft>
              </a:pPr>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5. Windows </a:t>
              </a:r>
              <a:r>
                <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8</a:t>
              </a:r>
            </a:p>
          </p:txBody>
        </p:sp>
        <p:sp>
          <p:nvSpPr>
            <p:cNvPr id="4" name="Rectangle 3"/>
            <p:cNvSpPr/>
            <p:nvPr/>
          </p:nvSpPr>
          <p:spPr>
            <a:xfrm>
              <a:off x="5638800" y="2743200"/>
              <a:ext cx="1615699" cy="523220"/>
            </a:xfrm>
            <a:prstGeom prst="rect">
              <a:avLst/>
            </a:prstGeom>
          </p:spPr>
          <p:txBody>
            <a:bodyPr wrap="none">
              <a:spAutoFit/>
            </a:bodyPr>
            <a:lstStyle/>
            <a:p>
              <a:pPr marR="0" lvl="0">
                <a:spcBef>
                  <a:spcPts val="0"/>
                </a:spcBef>
                <a:spcAft>
                  <a:spcPts val="0"/>
                </a:spcAft>
              </a:pPr>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7. Privacy</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38800" y="3276600"/>
              <a:ext cx="2247731" cy="523220"/>
            </a:xfrm>
            <a:prstGeom prst="rect">
              <a:avLst/>
            </a:prstGeom>
          </p:spPr>
          <p:txBody>
            <a:bodyPr wrap="none">
              <a:spAutoFit/>
            </a:bodyPr>
            <a:lstStyle/>
            <a:p>
              <a:pPr marR="0" lvl="0">
                <a:spcBef>
                  <a:spcPts val="0"/>
                </a:spcBef>
                <a:spcAft>
                  <a:spcPts val="0"/>
                </a:spcAft>
              </a:pPr>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9. Office </a:t>
              </a:r>
              <a:r>
                <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2013</a:t>
              </a:r>
            </a:p>
          </p:txBody>
        </p:sp>
        <p:sp>
          <p:nvSpPr>
            <p:cNvPr id="6" name="Rectangle 5"/>
            <p:cNvSpPr/>
            <p:nvPr/>
          </p:nvSpPr>
          <p:spPr>
            <a:xfrm>
              <a:off x="5638800" y="3886200"/>
              <a:ext cx="1888659" cy="523220"/>
            </a:xfrm>
            <a:prstGeom prst="rect">
              <a:avLst/>
            </a:prstGeom>
          </p:spPr>
          <p:txBody>
            <a:bodyPr wrap="none">
              <a:spAutoFit/>
            </a:bodyPr>
            <a:lstStyle/>
            <a:p>
              <a:pPr marR="0" lvl="0">
                <a:spcBef>
                  <a:spcPts val="0"/>
                </a:spcBef>
                <a:spcAft>
                  <a:spcPts val="0"/>
                </a:spcAft>
              </a:pPr>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11. Bit </a:t>
              </a:r>
              <a:r>
                <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Coin</a:t>
              </a:r>
            </a:p>
          </p:txBody>
        </p:sp>
        <p:sp>
          <p:nvSpPr>
            <p:cNvPr id="7" name="Rectangle 6"/>
            <p:cNvSpPr/>
            <p:nvPr/>
          </p:nvSpPr>
          <p:spPr>
            <a:xfrm>
              <a:off x="5638800" y="4648200"/>
              <a:ext cx="1584088" cy="523220"/>
            </a:xfrm>
            <a:prstGeom prst="rect">
              <a:avLst/>
            </a:prstGeom>
          </p:spPr>
          <p:txBody>
            <a:bodyPr wrap="none">
              <a:spAutoFit/>
            </a:bodyPr>
            <a:lstStyle/>
            <a:p>
              <a:pPr marR="0" lvl="0">
                <a:spcBef>
                  <a:spcPts val="0"/>
                </a:spcBef>
                <a:spcAft>
                  <a:spcPts val="0"/>
                </a:spcAft>
              </a:pPr>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14. Cloud</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itle 1"/>
          <p:cNvSpPr txBox="1">
            <a:spLocks/>
          </p:cNvSpPr>
          <p:nvPr/>
        </p:nvSpPr>
        <p:spPr>
          <a:xfrm>
            <a:off x="381000" y="228600"/>
            <a:ext cx="83058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t>Objectives</a:t>
            </a:r>
            <a:endParaRPr lang="en-US" sz="6000" b="1" dirty="0"/>
          </a:p>
        </p:txBody>
      </p:sp>
      <p:sp>
        <p:nvSpPr>
          <p:cNvPr id="9" name="Rectangle 8"/>
          <p:cNvSpPr/>
          <p:nvPr/>
        </p:nvSpPr>
        <p:spPr>
          <a:xfrm>
            <a:off x="533400" y="1219200"/>
            <a:ext cx="4572000" cy="5078313"/>
          </a:xfrm>
          <a:prstGeom prst="rect">
            <a:avLst/>
          </a:prstGeom>
        </p:spPr>
        <p:txBody>
          <a:bodyPr>
            <a:spAutoFit/>
          </a:bodyPr>
          <a:lstStyle/>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Microsoft Tag</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Smartphone Apps</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Solid State Drives</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UltraBooks</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Windows 8</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Google Glasses</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Privacy</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Latitude</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Office 2013</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NFC &amp; Tap and Do</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Bit Coin</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3D Printing</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Saw Stop</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Cloud</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Speech Recognition</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YouTube</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Ted talks &amp; Distance Learning</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500 Pages of Tips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89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3.33333E-6 -1.85185E-6 L 0.53542 0.00023 " pathEditMode="relative" rAng="0" ptsTypes="AA">
                                      <p:cBhvr>
                                        <p:cTn id="9" dur="2000" fill="hold"/>
                                        <p:tgtEl>
                                          <p:spTgt spid="10"/>
                                        </p:tgtEl>
                                        <p:attrNameLst>
                                          <p:attrName>ppt_x</p:attrName>
                                          <p:attrName>ppt_y</p:attrName>
                                        </p:attrNameLst>
                                      </p:cBhvr>
                                      <p:rCtr x="267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3.bp.blogspot.com/-XR_-RBl7Mhk/UCSWuHIE3DI/AAAAAAAAAMI/p1lb-dBcK_U/s1600/how-to-speed-up-windows-7-b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609" y="171924"/>
            <a:ext cx="6409638" cy="6321535"/>
          </a:xfrm>
          <a:prstGeom prst="rect">
            <a:avLst/>
          </a:prstGeom>
          <a:noFill/>
          <a:extLst>
            <a:ext uri="{909E8E84-426E-40DD-AFC4-6F175D3DCCD1}">
              <a14:hiddenFill xmlns:a14="http://schemas.microsoft.com/office/drawing/2010/main">
                <a:solidFill>
                  <a:srgbClr val="FFFFFF"/>
                </a:solidFill>
              </a14:hiddenFill>
            </a:ext>
          </a:extLst>
        </p:spPr>
      </p:pic>
      <p:sp>
        <p:nvSpPr>
          <p:cNvPr id="5" name="Pentagon 4"/>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smtClean="0"/>
              <a:t>Faster boot-up</a:t>
            </a:r>
            <a:endParaRPr lang="en-US" sz="44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20</a:t>
            </a:fld>
            <a:endParaRPr lang="en-US"/>
          </a:p>
        </p:txBody>
      </p:sp>
    </p:spTree>
    <p:extLst>
      <p:ext uri="{BB962C8B-B14F-4D97-AF65-F5344CB8AC3E}">
        <p14:creationId xmlns:p14="http://schemas.microsoft.com/office/powerpoint/2010/main" val="2479651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www.nfcworld.com/wp-content/uploads/2012/03/microsoft-tap-and-do-nfc-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81" y="1071265"/>
            <a:ext cx="5405735" cy="5405735"/>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smtClean="0"/>
              <a:t>Tap and do</a:t>
            </a:r>
            <a:endParaRPr lang="en-US" sz="44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21</a:t>
            </a:fld>
            <a:endParaRPr lang="en-US"/>
          </a:p>
        </p:txBody>
      </p:sp>
    </p:spTree>
    <p:extLst>
      <p:ext uri="{BB962C8B-B14F-4D97-AF65-F5344CB8AC3E}">
        <p14:creationId xmlns:p14="http://schemas.microsoft.com/office/powerpoint/2010/main" val="205505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20687" y="1489094"/>
            <a:ext cx="6379286" cy="4782052"/>
            <a:chOff x="2057905" y="1787832"/>
            <a:chExt cx="6078929" cy="4598166"/>
          </a:xfrm>
        </p:grpSpPr>
        <p:pic>
          <p:nvPicPr>
            <p:cNvPr id="5" name="Picture 2" descr="http://itechbook.net/wp-content/uploads/2012/10/Windows-8-USB-Dr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905" y="1787832"/>
              <a:ext cx="6078929" cy="45981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techbook.net/wp-content/uploads/2012/10/Windows-8-USB-Drive.png"/>
            <p:cNvPicPr>
              <a:picLocks noChangeAspect="1" noChangeArrowheads="1"/>
            </p:cNvPicPr>
            <p:nvPr/>
          </p:nvPicPr>
          <p:blipFill rotWithShape="1">
            <a:blip r:embed="rId3">
              <a:extLst>
                <a:ext uri="{28A0092B-C50C-407E-A947-70E740481C1C}">
                  <a14:useLocalDpi xmlns:a14="http://schemas.microsoft.com/office/drawing/2010/main" val="0"/>
                </a:ext>
              </a:extLst>
            </a:blip>
            <a:srcRect l="85248" t="20492" r="10962" b="33525"/>
            <a:stretch/>
          </p:blipFill>
          <p:spPr bwMode="auto">
            <a:xfrm>
              <a:off x="7483690" y="3196266"/>
              <a:ext cx="168966" cy="155050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Pentagon 6"/>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t>Windows To Go</a:t>
            </a:r>
            <a:endParaRPr lang="en-US" sz="4000" b="1"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8" name="Slide Number Placeholder 7"/>
          <p:cNvSpPr>
            <a:spLocks noGrp="1"/>
          </p:cNvSpPr>
          <p:nvPr>
            <p:ph type="sldNum" sz="quarter" idx="12"/>
          </p:nvPr>
        </p:nvSpPr>
        <p:spPr/>
        <p:txBody>
          <a:bodyPr/>
          <a:lstStyle/>
          <a:p>
            <a:fld id="{463BBF2B-7F9E-466F-AE26-05E17D7D3C7F}" type="slidenum">
              <a:rPr lang="en-US" smtClean="0"/>
              <a:t>22</a:t>
            </a:fld>
            <a:endParaRPr lang="en-US"/>
          </a:p>
        </p:txBody>
      </p:sp>
    </p:spTree>
    <p:extLst>
      <p:ext uri="{BB962C8B-B14F-4D97-AF65-F5344CB8AC3E}">
        <p14:creationId xmlns:p14="http://schemas.microsoft.com/office/powerpoint/2010/main" val="680557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43" r="5273"/>
          <a:stretch/>
        </p:blipFill>
        <p:spPr bwMode="auto">
          <a:xfrm>
            <a:off x="0" y="142504"/>
            <a:ext cx="9144000" cy="6400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t>SkyDrive</a:t>
            </a:r>
            <a:endParaRPr lang="en-US" sz="40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23</a:t>
            </a:fld>
            <a:endParaRPr lang="en-US"/>
          </a:p>
        </p:txBody>
      </p:sp>
    </p:spTree>
    <p:extLst>
      <p:ext uri="{BB962C8B-B14F-4D97-AF65-F5344CB8AC3E}">
        <p14:creationId xmlns:p14="http://schemas.microsoft.com/office/powerpoint/2010/main" val="3083502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hothardware.com/newsimages/Item20733/wifi-cellular.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98" r="11863"/>
          <a:stretch/>
        </p:blipFill>
        <p:spPr bwMode="auto">
          <a:xfrm>
            <a:off x="2170213" y="1354020"/>
            <a:ext cx="6929253" cy="4651948"/>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b="1" dirty="0" smtClean="0"/>
              <a:t>Improved WiFi</a:t>
            </a:r>
            <a:endParaRPr lang="en-US" sz="35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24</a:t>
            </a:fld>
            <a:endParaRPr lang="en-US"/>
          </a:p>
        </p:txBody>
      </p:sp>
    </p:spTree>
    <p:extLst>
      <p:ext uri="{BB962C8B-B14F-4D97-AF65-F5344CB8AC3E}">
        <p14:creationId xmlns:p14="http://schemas.microsoft.com/office/powerpoint/2010/main" val="2358976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35076"/>
          <a:stretch/>
        </p:blipFill>
        <p:spPr bwMode="auto">
          <a:xfrm>
            <a:off x="432250" y="0"/>
            <a:ext cx="8711750" cy="612964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Pentagon 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t>Windows Store</a:t>
            </a:r>
            <a:endParaRPr lang="en-US" sz="4000" b="1"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25</a:t>
            </a:fld>
            <a:endParaRPr lang="en-US"/>
          </a:p>
        </p:txBody>
      </p:sp>
    </p:spTree>
    <p:extLst>
      <p:ext uri="{BB962C8B-B14F-4D97-AF65-F5344CB8AC3E}">
        <p14:creationId xmlns:p14="http://schemas.microsoft.com/office/powerpoint/2010/main" val="1355262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55370" y="2181902"/>
            <a:ext cx="7448550" cy="3733800"/>
            <a:chOff x="1221625" y="2196936"/>
            <a:chExt cx="7448550" cy="3733800"/>
          </a:xfrm>
        </p:grpSpPr>
        <p:pic>
          <p:nvPicPr>
            <p:cNvPr id="13314" name="Picture 2" descr="http://blog.mytechhelp.com/wp-content/uploads/2012/11/picture-password-windows-8-mytechhel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625" y="2196936"/>
              <a:ext cx="7448550" cy="3733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019" b="15297"/>
            <a:stretch/>
          </p:blipFill>
          <p:spPr>
            <a:xfrm>
              <a:off x="4389120" y="2971801"/>
              <a:ext cx="4114800" cy="2335696"/>
            </a:xfrm>
            <a:prstGeom prst="rect">
              <a:avLst/>
            </a:prstGeom>
          </p:spPr>
        </p:pic>
        <p:sp>
          <p:nvSpPr>
            <p:cNvPr id="7" name="Oval 6"/>
            <p:cNvSpPr/>
            <p:nvPr/>
          </p:nvSpPr>
          <p:spPr>
            <a:xfrm>
              <a:off x="6096000" y="3886200"/>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420016" y="5136047"/>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561815" y="4495800"/>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8305800" y="2971801"/>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7" idx="5"/>
            </p:cNvCxnSpPr>
            <p:nvPr/>
          </p:nvCxnSpPr>
          <p:spPr>
            <a:xfrm>
              <a:off x="6226082" y="4048802"/>
              <a:ext cx="346334" cy="446998"/>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1" idx="0"/>
            </p:cNvCxnSpPr>
            <p:nvPr/>
          </p:nvCxnSpPr>
          <p:spPr>
            <a:xfrm flipH="1">
              <a:off x="6496216" y="4658402"/>
              <a:ext cx="133185" cy="477645"/>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6"/>
            </p:cNvCxnSpPr>
            <p:nvPr/>
          </p:nvCxnSpPr>
          <p:spPr>
            <a:xfrm flipV="1">
              <a:off x="6572416" y="3162302"/>
              <a:ext cx="1733384" cy="2068995"/>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419600" y="3038892"/>
              <a:ext cx="152400" cy="190500"/>
            </a:xfrm>
            <a:prstGeom prst="ellipse">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p:cNvCxnSpPr/>
            <p:nvPr/>
          </p:nvCxnSpPr>
          <p:spPr>
            <a:xfrm flipH="1">
              <a:off x="4572000" y="3134142"/>
              <a:ext cx="3733800" cy="28160"/>
            </a:xfrm>
            <a:prstGeom prst="straightConnector1">
              <a:avLst/>
            </a:prstGeom>
            <a:ln w="5715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Pentagon 13"/>
          <p:cNvSpPr/>
          <p:nvPr/>
        </p:nvSpPr>
        <p:spPr>
          <a:xfrm>
            <a:off x="0" y="997527"/>
            <a:ext cx="3883231" cy="1223159"/>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smtClean="0"/>
              <a:t>Picture Password</a:t>
            </a:r>
            <a:endParaRPr lang="en-US" sz="3600" b="1"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26</a:t>
            </a:fld>
            <a:endParaRPr lang="en-US"/>
          </a:p>
        </p:txBody>
      </p:sp>
    </p:spTree>
    <p:extLst>
      <p:ext uri="{BB962C8B-B14F-4D97-AF65-F5344CB8AC3E}">
        <p14:creationId xmlns:p14="http://schemas.microsoft.com/office/powerpoint/2010/main" val="106734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04701964"/>
              </p:ext>
            </p:extLst>
          </p:nvPr>
        </p:nvGraphicFramePr>
        <p:xfrm>
          <a:off x="261257" y="285008"/>
          <a:ext cx="8787740" cy="6151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321106" y="5702526"/>
            <a:ext cx="3342838" cy="523220"/>
          </a:xfrm>
          <a:prstGeom prst="rect">
            <a:avLst/>
          </a:prstGeom>
        </p:spPr>
        <p:txBody>
          <a:bodyPr wrap="none">
            <a:spAutoFit/>
          </a:bodyPr>
          <a:lstStyle/>
          <a:p>
            <a:r>
              <a:rPr lang="en-US" sz="2800" b="1" dirty="0"/>
              <a:t>Windows 8 Shortcuts</a:t>
            </a:r>
            <a:endParaRPr lang="en-US" sz="2800" dirty="0"/>
          </a:p>
        </p:txBody>
      </p:sp>
    </p:spTree>
    <p:extLst>
      <p:ext uri="{BB962C8B-B14F-4D97-AF65-F5344CB8AC3E}">
        <p14:creationId xmlns:p14="http://schemas.microsoft.com/office/powerpoint/2010/main" val="2493671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28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Glasses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991614"/>
            <a:ext cx="3810000" cy="2857500"/>
          </a:xfrm>
          <a:prstGeom prst="rect">
            <a:avLst/>
          </a:prstGeom>
        </p:spPr>
      </p:pic>
    </p:spTree>
    <p:extLst>
      <p:ext uri="{BB962C8B-B14F-4D97-AF65-F5344CB8AC3E}">
        <p14:creationId xmlns:p14="http://schemas.microsoft.com/office/powerpoint/2010/main" val="576196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600" cy="6124754"/>
          </a:xfrm>
          <a:prstGeom prst="rect">
            <a:avLst/>
          </a:prstGeom>
        </p:spPr>
        <p:txBody>
          <a:bodyPr wrap="square">
            <a:spAutoFit/>
          </a:bodyPr>
          <a:lstStyle/>
          <a:p>
            <a:pPr algn="ctr"/>
            <a:r>
              <a:rPr lang="en-US" sz="1600" b="1" dirty="0">
                <a:latin typeface="Calibri" panose="020F0502020204030204" pitchFamily="34" charset="0"/>
                <a:ea typeface="Calibri" panose="020F0502020204030204" pitchFamily="34" charset="0"/>
                <a:cs typeface="Times New Roman" panose="02020603050405020304" pitchFamily="18" charset="0"/>
              </a:rPr>
              <a:t>Google Glasses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b="1" dirty="0">
                <a:latin typeface="Calibri" panose="020F0502020204030204" pitchFamily="34" charset="0"/>
                <a:ea typeface="Calibri" panose="020F0502020204030204" pitchFamily="34" charset="0"/>
                <a:cs typeface="Times New Roman" panose="02020603050405020304" pitchFamily="18" charset="0"/>
              </a:rPr>
              <a:t>Fantastic or Really Creepy?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In 2013, Google announced </a:t>
            </a:r>
            <a:r>
              <a:rPr lang="en-US" sz="1200" b="1" i="1" dirty="0">
                <a:latin typeface="Calibri" panose="020F0502020204030204" pitchFamily="34" charset="0"/>
                <a:ea typeface="Calibri" panose="020F0502020204030204" pitchFamily="34" charset="0"/>
                <a:cs typeface="Times New Roman" panose="02020603050405020304" pitchFamily="18" charset="0"/>
              </a:rPr>
              <a:t>Google Glasses</a:t>
            </a:r>
            <a:r>
              <a:rPr lang="en-US" sz="1200" dirty="0">
                <a:latin typeface="Calibri" panose="020F0502020204030204" pitchFamily="34" charset="0"/>
                <a:ea typeface="Calibri" panose="020F0502020204030204" pitchFamily="34" charset="0"/>
                <a:cs typeface="Times New Roman" panose="02020603050405020304" pitchFamily="18" charset="0"/>
              </a:rPr>
              <a:t> ($1,500), a set of eye glasses you wear on your face like regular glasses that use a built-in smartphone, video camera and microphone to capture everything you see and do. It’s like wearing a miniature running camcorder on your face continuously. You could use these to create a </a:t>
            </a:r>
            <a:r>
              <a:rPr lang="en-US" sz="1200" b="1" i="1" dirty="0">
                <a:latin typeface="Calibri" panose="020F0502020204030204" pitchFamily="34" charset="0"/>
                <a:ea typeface="Calibri" panose="020F0502020204030204" pitchFamily="34" charset="0"/>
                <a:cs typeface="Times New Roman" panose="02020603050405020304" pitchFamily="18" charset="0"/>
              </a:rPr>
              <a:t>Video Journal</a:t>
            </a:r>
            <a:r>
              <a:rPr lang="en-US" sz="1200" dirty="0">
                <a:latin typeface="Calibri" panose="020F0502020204030204" pitchFamily="34" charset="0"/>
                <a:ea typeface="Calibri" panose="020F0502020204030204" pitchFamily="34" charset="0"/>
                <a:cs typeface="Times New Roman" panose="02020603050405020304" pitchFamily="18" charset="0"/>
              </a:rPr>
              <a:t> much like </a:t>
            </a:r>
            <a:r>
              <a:rPr lang="en-US" sz="1200" b="1" i="1" dirty="0" err="1">
                <a:latin typeface="Calibri" panose="020F0502020204030204" pitchFamily="34" charset="0"/>
                <a:ea typeface="Calibri" panose="020F0502020204030204" pitchFamily="34" charset="0"/>
                <a:cs typeface="Times New Roman" panose="02020603050405020304" pitchFamily="18" charset="0"/>
              </a:rPr>
              <a:t>GoPro</a:t>
            </a:r>
            <a:r>
              <a:rPr lang="en-US" sz="1200" dirty="0">
                <a:latin typeface="Calibri" panose="020F0502020204030204" pitchFamily="34" charset="0"/>
                <a:ea typeface="Calibri" panose="020F0502020204030204" pitchFamily="34" charset="0"/>
                <a:cs typeface="Times New Roman" panose="02020603050405020304" pitchFamily="18" charset="0"/>
              </a:rPr>
              <a:t> does.</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https://www.youtube.com/watch?v=V3SAS1xpQw0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Google Glasses also have a voice active smartphone built in so you can make phone calls or search the web, and the results are displayed on the glass for one eye to see.</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With this announcement, at the same time, Google has introduced amazing break-though technology with many possible benefits, and at the same time really creepy technology invasion of privacy technology.  </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dirty="0">
                <a:latin typeface="Calibri" panose="020F0502020204030204" pitchFamily="34" charset="0"/>
                <a:ea typeface="Calibri" panose="020F0502020204030204" pitchFamily="34" charset="0"/>
                <a:cs typeface="Times New Roman" panose="02020603050405020304" pitchFamily="18" charset="0"/>
              </a:rPr>
              <a:t>The Bad</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watch the football game in your right eye while pretending to </a:t>
            </a:r>
            <a:r>
              <a:rPr lang="en-US" sz="1200" dirty="0" smtClean="0">
                <a:latin typeface="Calibri" panose="020F0502020204030204" pitchFamily="34" charset="0"/>
                <a:ea typeface="Calibri" panose="020F0502020204030204" pitchFamily="34" charset="0"/>
                <a:cs typeface="Times New Roman" panose="02020603050405020304" pitchFamily="18" charset="0"/>
              </a:rPr>
              <a:t>listen </a:t>
            </a:r>
            <a:r>
              <a:rPr lang="en-US" sz="1200" dirty="0">
                <a:latin typeface="Calibri" panose="020F0502020204030204" pitchFamily="34" charset="0"/>
                <a:ea typeface="Calibri" panose="020F0502020204030204" pitchFamily="34" charset="0"/>
                <a:cs typeface="Times New Roman" panose="02020603050405020304" pitchFamily="18" charset="0"/>
              </a:rPr>
              <a:t>to your wife talk.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cheat on a test in school by displaying answers in your glasses.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boot leg a movie at the movie theater.</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You could secretly record your first date with an unsuspecting participant.</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If a friend shouts “Glass” followed by an obscenity - your Google Glasses might display the disgusting picture instantly.</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Someone can record themselves slaughtering dozens of people</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App that undresses the person you are viewing</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r>
              <a:rPr lang="en-US" sz="1200" dirty="0">
                <a:latin typeface="Calibri" panose="020F0502020204030204" pitchFamily="34" charset="0"/>
                <a:ea typeface="Calibri" panose="020F0502020204030204" pitchFamily="34" charset="0"/>
                <a:cs typeface="Times New Roman" panose="02020603050405020304" pitchFamily="18" charset="0"/>
              </a:rPr>
              <a:t>The Good</a:t>
            </a:r>
          </a:p>
          <a:p>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TV Enhancement</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Bio Feedback</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Face recognition</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Instruction – baking, assembly, matrix style training</a:t>
            </a:r>
          </a:p>
          <a:p>
            <a:pPr marL="342900" marR="0" lvl="0" indent="-342900">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Navigation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3505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Microsoft Tags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1155" y="3042723"/>
            <a:ext cx="2728645" cy="271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491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Privacy Concerns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295650"/>
            <a:ext cx="4419600" cy="2946400"/>
          </a:xfrm>
          <a:prstGeom prst="rect">
            <a:avLst/>
          </a:prstGeom>
        </p:spPr>
      </p:pic>
    </p:spTree>
    <p:extLst>
      <p:ext uri="{BB962C8B-B14F-4D97-AF65-F5344CB8AC3E}">
        <p14:creationId xmlns:p14="http://schemas.microsoft.com/office/powerpoint/2010/main" val="2239005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763000" cy="5632311"/>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Privacy Concerns</a:t>
            </a:r>
          </a:p>
          <a:p>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2"/>
              </a:rPr>
              <a:t>Cloud monitoring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3"/>
              </a:rPr>
              <a:t>Echelon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Copy machine and printer </a:t>
            </a:r>
            <a:r>
              <a:rPr lang="en-US" sz="2400" dirty="0">
                <a:latin typeface="Calibri" panose="020F0502020204030204" pitchFamily="34" charset="0"/>
                <a:ea typeface="Calibri" panose="020F0502020204030204" pitchFamily="34" charset="0"/>
                <a:cs typeface="Times New Roman" panose="02020603050405020304" pitchFamily="18" charset="0"/>
                <a:hlinkClick r:id="rId4"/>
              </a:rPr>
              <a:t>hard drives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Google search </a:t>
            </a:r>
            <a:r>
              <a:rPr lang="en-US" sz="2400" dirty="0">
                <a:latin typeface="Calibri" panose="020F0502020204030204" pitchFamily="34" charset="0"/>
                <a:ea typeface="Calibri" panose="020F0502020204030204" pitchFamily="34" charset="0"/>
                <a:cs typeface="Times New Roman" panose="02020603050405020304" pitchFamily="18" charset="0"/>
                <a:hlinkClick r:id="rId5"/>
              </a:rPr>
              <a:t>history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Comcast web page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6"/>
              </a:rPr>
              <a:t>history</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7"/>
              </a:rPr>
              <a:t>case</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Traffic </a:t>
            </a:r>
            <a:r>
              <a:rPr lang="en-US" sz="2400" dirty="0">
                <a:latin typeface="Calibri" panose="020F0502020204030204" pitchFamily="34" charset="0"/>
                <a:ea typeface="Calibri" panose="020F0502020204030204" pitchFamily="34" charset="0"/>
                <a:cs typeface="Times New Roman" panose="02020603050405020304" pitchFamily="18" charset="0"/>
                <a:hlinkClick r:id="rId8"/>
              </a:rPr>
              <a:t>cameras</a:t>
            </a:r>
            <a:r>
              <a:rPr lang="en-US" sz="2400" dirty="0">
                <a:latin typeface="Calibri" panose="020F0502020204030204" pitchFamily="34" charset="0"/>
                <a:ea typeface="Calibri" panose="020F0502020204030204" pitchFamily="34" charset="0"/>
                <a:cs typeface="Times New Roman" panose="02020603050405020304" pitchFamily="18" charset="0"/>
              </a:rPr>
              <a:t>, store </a:t>
            </a:r>
            <a:r>
              <a:rPr lang="en-US" sz="2400" dirty="0" smtClean="0">
                <a:latin typeface="Calibri" panose="020F0502020204030204" pitchFamily="34" charset="0"/>
                <a:ea typeface="Calibri" panose="020F0502020204030204" pitchFamily="34" charset="0"/>
                <a:cs typeface="Times New Roman" panose="02020603050405020304" pitchFamily="18" charset="0"/>
              </a:rPr>
              <a:t>cameras,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9"/>
              </a:rPr>
              <a:t>beach</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0"/>
              </a:rPr>
              <a:t>Old Faithful</a:t>
            </a:r>
            <a:r>
              <a:rPr lang="en-US" sz="2400" dirty="0" smtClean="0">
                <a:latin typeface="Calibri" panose="020F0502020204030204" pitchFamily="34" charset="0"/>
                <a:ea typeface="Calibri" panose="020F0502020204030204" pitchFamily="34" charset="0"/>
                <a:cs typeface="Times New Roman" panose="02020603050405020304" pitchFamily="18" charset="0"/>
              </a:rPr>
              <a:t>, Gorillas,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1"/>
              </a:rPr>
              <a:t>SB</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2"/>
              </a:rPr>
              <a:t>beach</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3"/>
              </a:rPr>
              <a:t>Aruba</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4"/>
              </a:rPr>
              <a:t>Bees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15"/>
              </a:rPr>
              <a:t>Drones </a:t>
            </a:r>
            <a:r>
              <a:rPr lang="en-US" sz="2400" dirty="0">
                <a:latin typeface="Calibri" panose="020F0502020204030204" pitchFamily="34" charset="0"/>
                <a:ea typeface="Calibri" panose="020F0502020204030204" pitchFamily="34" charset="0"/>
                <a:cs typeface="Times New Roman" panose="02020603050405020304" pitchFamily="18" charset="0"/>
              </a:rPr>
              <a:t>in the </a:t>
            </a:r>
            <a:r>
              <a:rPr lang="en-US" sz="2400" dirty="0" smtClean="0">
                <a:latin typeface="Calibri" panose="020F0502020204030204" pitchFamily="34" charset="0"/>
                <a:ea typeface="Calibri" panose="020F0502020204030204" pitchFamily="34" charset="0"/>
                <a:cs typeface="Times New Roman" panose="02020603050405020304" pitchFamily="18" charset="0"/>
              </a:rPr>
              <a:t>sky,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6"/>
              </a:rPr>
              <a:t>small drones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17"/>
              </a:rPr>
              <a:t>GPS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7"/>
              </a:rPr>
              <a:t>Tracking</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hlinkClick r:id="rId18"/>
              </a:rPr>
              <a:t>Google Latitude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Social media data mining &amp; profiling</a:t>
            </a: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RFIDs</a:t>
            </a: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19"/>
              </a:rPr>
              <a:t>Arrest Records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hlinkClick r:id="rId20"/>
              </a:rPr>
              <a:t>Carlton’s Top 25 Security Measures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9210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32</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Latitude</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85308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Latitude</a:t>
            </a:r>
            <a:endParaRPr lang="en-US" dirty="0"/>
          </a:p>
        </p:txBody>
      </p:sp>
      <p:sp>
        <p:nvSpPr>
          <p:cNvPr id="3" name="Content Placeholder 2"/>
          <p:cNvSpPr>
            <a:spLocks noGrp="1"/>
          </p:cNvSpPr>
          <p:nvPr>
            <p:ph idx="1"/>
          </p:nvPr>
        </p:nvSpPr>
        <p:spPr>
          <a:xfrm>
            <a:off x="457200" y="1600201"/>
            <a:ext cx="8229600" cy="533400"/>
          </a:xfrm>
        </p:spPr>
        <p:txBody>
          <a:bodyPr>
            <a:normAutofit lnSpcReduction="10000"/>
          </a:bodyPr>
          <a:lstStyle/>
          <a:p>
            <a:pPr marL="0" indent="0">
              <a:buNone/>
            </a:pPr>
            <a:r>
              <a:rPr lang="en-US" dirty="0" smtClean="0"/>
              <a:t>Track a person via their smartphone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38400"/>
            <a:ext cx="7239000" cy="38645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B0FC30E-5290-43BD-8F21-44237262C028}"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3665763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34</a:t>
            </a:fld>
            <a:endParaRPr lang="en-US"/>
          </a:p>
        </p:txBody>
      </p:sp>
      <p:sp>
        <p:nvSpPr>
          <p:cNvPr id="6" name="TextBox 5"/>
          <p:cNvSpPr txBox="1"/>
          <p:nvPr/>
        </p:nvSpPr>
        <p:spPr>
          <a:xfrm>
            <a:off x="0" y="0"/>
            <a:ext cx="9144000" cy="7725192"/>
          </a:xfrm>
          <a:prstGeom prst="rect">
            <a:avLst/>
          </a:prstGeom>
          <a:solidFill>
            <a:srgbClr val="FF0000"/>
          </a:solidFill>
        </p:spPr>
        <p:txBody>
          <a:bodyPr wrap="square" rtlCol="0">
            <a:spAutoFit/>
          </a:bodyPr>
          <a:lstStyle/>
          <a:p>
            <a:pPr algn="ctr"/>
            <a:endParaRPr lang="en-US" sz="4000" b="1" dirty="0" smtClean="0"/>
          </a:p>
          <a:p>
            <a:pPr algn="ctr"/>
            <a:r>
              <a:rPr lang="en-US" sz="8800" b="1" dirty="0" smtClean="0"/>
              <a:t>Microsoft </a:t>
            </a:r>
          </a:p>
          <a:p>
            <a:pPr algn="ctr"/>
            <a:r>
              <a:rPr lang="en-US" sz="8800" b="1" dirty="0" smtClean="0"/>
              <a:t>Office 2013</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pic>
        <p:nvPicPr>
          <p:cNvPr id="5" name="Picture 4"/>
          <p:cNvPicPr/>
          <p:nvPr/>
        </p:nvPicPr>
        <p:blipFill>
          <a:blip r:embed="rId2" cstate="print">
            <a:extLst>
              <a:ext uri="{28A0092B-C50C-407E-A947-70E740481C1C}">
                <a14:useLocalDpi xmlns:a14="http://schemas.microsoft.com/office/drawing/2010/main"/>
              </a:ext>
            </a:extLst>
          </a:blip>
          <a:stretch>
            <a:fillRect/>
          </a:stretch>
        </p:blipFill>
        <p:spPr>
          <a:xfrm>
            <a:off x="2622550" y="3505200"/>
            <a:ext cx="3898900" cy="2599055"/>
          </a:xfrm>
          <a:prstGeom prst="rect">
            <a:avLst/>
          </a:prstGeom>
        </p:spPr>
      </p:pic>
    </p:spTree>
    <p:extLst>
      <p:ext uri="{BB962C8B-B14F-4D97-AF65-F5344CB8AC3E}">
        <p14:creationId xmlns:p14="http://schemas.microsoft.com/office/powerpoint/2010/main" val="3648675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666" y="1133762"/>
            <a:ext cx="6466667" cy="4590476"/>
          </a:xfrm>
          <a:prstGeom prst="rect">
            <a:avLst/>
          </a:prstGeom>
        </p:spPr>
      </p:pic>
    </p:spTree>
    <p:extLst>
      <p:ext uri="{BB962C8B-B14F-4D97-AF65-F5344CB8AC3E}">
        <p14:creationId xmlns:p14="http://schemas.microsoft.com/office/powerpoint/2010/main" val="967091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3281" y="1295400"/>
            <a:ext cx="8207319" cy="3886200"/>
          </a:xfrm>
          <a:prstGeom prst="rect">
            <a:avLst/>
          </a:prstGeom>
        </p:spPr>
      </p:pic>
      <p:sp>
        <p:nvSpPr>
          <p:cNvPr id="4" name="Rectangle 3"/>
          <p:cNvSpPr/>
          <p:nvPr/>
        </p:nvSpPr>
        <p:spPr>
          <a:xfrm>
            <a:off x="381000" y="381000"/>
            <a:ext cx="3796232" cy="584775"/>
          </a:xfrm>
          <a:prstGeom prst="rect">
            <a:avLst/>
          </a:prstGeom>
        </p:spPr>
        <p:txBody>
          <a:bodyPr wrap="none">
            <a:spAutoFit/>
          </a:bodyPr>
          <a:lstStyle/>
          <a:p>
            <a:r>
              <a:rPr lang="en-US" sz="3200" b="1" dirty="0" smtClean="0">
                <a:latin typeface="Times New Roman" panose="02020603050405020304" pitchFamily="18" charset="0"/>
                <a:ea typeface="Times New Roman" panose="02020603050405020304" pitchFamily="18" charset="0"/>
              </a:rPr>
              <a:t>Subscription Pricing</a:t>
            </a:r>
            <a:endParaRPr lang="en-US" sz="3200" b="1" dirty="0"/>
          </a:p>
        </p:txBody>
      </p:sp>
      <p:sp>
        <p:nvSpPr>
          <p:cNvPr id="5" name="Rectangle 4"/>
          <p:cNvSpPr/>
          <p:nvPr/>
        </p:nvSpPr>
        <p:spPr>
          <a:xfrm>
            <a:off x="2743200" y="3429000"/>
            <a:ext cx="5867400" cy="3108543"/>
          </a:xfrm>
          <a:prstGeom prst="rect">
            <a:avLst/>
          </a:prstGeom>
          <a:solidFill>
            <a:schemeClr val="bg2"/>
          </a:solidFill>
          <a:ln w="28575">
            <a:solidFill>
              <a:schemeClr val="tx1"/>
            </a:solidFill>
          </a:ln>
          <a:scene3d>
            <a:camera prst="orthographicFront"/>
            <a:lightRig rig="threePt" dir="t"/>
          </a:scene3d>
          <a:sp3d>
            <a:bevelT/>
          </a:sp3d>
        </p:spPr>
        <p:txBody>
          <a:bodyPr wrap="square">
            <a:spAutoFit/>
          </a:bodyPr>
          <a:lstStyle/>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Installs on more PCs</a:t>
            </a:r>
            <a:r>
              <a:rPr lang="en-US" sz="2800" dirty="0">
                <a:latin typeface="Times New Roman" panose="02020603050405020304" pitchFamily="18" charset="0"/>
                <a:ea typeface="Times New Roman" panose="02020603050405020304" pitchFamily="18" charset="0"/>
              </a:rPr>
              <a:t> </a:t>
            </a: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Never upgrade again </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Superior iMap </a:t>
            </a:r>
            <a:r>
              <a:rPr lang="en-US" sz="2800" b="1" dirty="0" smtClean="0">
                <a:latin typeface="Times New Roman" panose="02020603050405020304" pitchFamily="18" charset="0"/>
                <a:ea typeface="Times New Roman" panose="02020603050405020304" pitchFamily="18" charset="0"/>
              </a:rPr>
              <a:t>email</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Better security</a:t>
            </a:r>
            <a:r>
              <a:rPr lang="en-US" sz="2800" dirty="0">
                <a:latin typeface="Times New Roman" panose="02020603050405020304" pitchFamily="18" charset="0"/>
                <a:ea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File Sharing</a:t>
            </a:r>
            <a:r>
              <a:rPr lang="en-US" sz="2800" dirty="0">
                <a:latin typeface="Times New Roman" panose="02020603050405020304" pitchFamily="18" charset="0"/>
                <a:ea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Eliminate upfront capital costs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2800" b="1" dirty="0">
                <a:latin typeface="Times New Roman" panose="02020603050405020304" pitchFamily="18" charset="0"/>
                <a:ea typeface="Times New Roman" panose="02020603050405020304" pitchFamily="18" charset="0"/>
              </a:rPr>
              <a:t>Eliminate balance sheet liabilities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51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par>
                                <p:cTn id="7" presetID="0" presetClass="path" presetSubtype="0" accel="50000" decel="50000" fill="hold" nodeType="withEffect">
                                  <p:stCondLst>
                                    <p:cond delay="0"/>
                                  </p:stCondLst>
                                  <p:childTnLst>
                                    <p:animMotion origin="layout" path="M 6.11111E-6 7.40741E-7 L 6.11111E-6 7.40741E-7 L -0.01024 -0.00301 C -0.01163 -0.00347 -0.01336 -0.00347 -0.01475 -0.00463 C -0.01579 -0.00555 -0.01579 -0.00787 -0.01701 -0.00903 C -0.01805 -0.01042 -0.02569 -0.01204 -0.02586 -0.01204 C -0.02708 -0.0125 -0.02812 -0.01319 -0.02933 -0.01366 C -0.03072 -0.01412 -0.03229 -0.01458 -0.03385 -0.01504 C -0.03611 -0.01597 -0.04045 -0.01805 -0.04045 -0.01805 C -0.04097 -0.01967 -0.04079 -0.02153 -0.04166 -0.02268 C -0.04253 -0.02361 -0.04392 -0.02338 -0.04496 -0.02407 C -0.04652 -0.025 -0.04791 -0.02616 -0.04947 -0.02708 C -0.05017 -0.02917 -0.05034 -0.03171 -0.05173 -0.0331 C -0.05364 -0.03495 -0.0585 -0.03611 -0.0585 -0.03611 C -0.0644 -0.04143 -0.06093 -0.03773 -0.06857 -0.04815 C -0.06926 -0.04907 -0.06996 -0.05046 -0.07083 -0.05092 C -0.07239 -0.05208 -0.07395 -0.05278 -0.07534 -0.05393 C -0.07621 -0.05486 -0.07673 -0.05625 -0.0776 -0.05694 C -0.07864 -0.0581 -0.07986 -0.05879 -0.0809 -0.05995 C -0.08211 -0.06134 -0.08298 -0.06342 -0.08437 -0.06458 C -0.08524 -0.06528 -0.08663 -0.06551 -0.08767 -0.06597 C -0.09079 -0.07014 -0.09652 -0.07893 -0.10121 -0.08102 L -0.10451 -0.08241 C -0.10676 -0.08449 -0.10972 -0.08542 -0.11128 -0.08842 C -0.11197 -0.09004 -0.11232 -0.09213 -0.11354 -0.09305 C -0.11631 -0.09491 -0.12256 -0.09606 -0.12256 -0.09606 C -0.13298 -0.10532 -0.11631 -0.09097 -0.13142 -0.10185 C -0.14357 -0.11088 -0.13367 -0.10602 -0.14149 -0.10949 C -0.14236 -0.11088 -0.1427 -0.11273 -0.14374 -0.11389 C -0.14513 -0.11528 -0.14687 -0.11574 -0.14826 -0.1169 C -0.14947 -0.11782 -0.15051 -0.11898 -0.15173 -0.11991 C -0.15312 -0.12129 -0.15451 -0.12338 -0.15624 -0.1243 C -0.15833 -0.12592 -0.16284 -0.12731 -0.16284 -0.12731 C -0.16406 -0.1294 -0.16492 -0.13171 -0.16631 -0.13333 C -0.16753 -0.13495 -0.16926 -0.13518 -0.17083 -0.13634 C -0.17187 -0.13727 -0.17308 -0.13842 -0.17413 -0.13935 C -0.17638 -0.14838 -0.17326 -0.14028 -0.1809 -0.14537 C -0.19426 -0.1544 -0.17395 -0.14653 -0.18871 -0.15139 C -0.1901 -0.15417 -0.19201 -0.15856 -0.19426 -0.16042 C -0.19652 -0.16204 -0.2026 -0.16389 -0.20555 -0.16481 C -0.20624 -0.1669 -0.20642 -0.16967 -0.20781 -0.17083 C -0.21006 -0.17245 -0.21301 -0.17176 -0.21562 -0.17245 C -0.21718 -0.17268 -0.21874 -0.17338 -0.22013 -0.17384 C -0.22378 -0.18102 -0.22117 -0.17778 -0.22916 -0.18125 L -0.23246 -0.18287 C -0.23333 -0.18379 -0.23385 -0.18518 -0.23472 -0.18588 C -0.23576 -0.18657 -0.23732 -0.18611 -0.23819 -0.18727 C -0.2401 -0.18981 -0.2401 -0.19537 -0.2427 -0.19629 L -0.24704 -0.19768 " pathEditMode="relative" ptsTypes="AAAAAAAAAAAAAAAAAAAAAAAAAAAAAAAAAAAAAAAAAAAAAAAAA">
                                      <p:cBhvr>
                                        <p:cTn id="8" dur="2000" fill="hold"/>
                                        <p:tgtEl>
                                          <p:spTgt spid="3"/>
                                        </p:tgtEl>
                                        <p:attrNameLst>
                                          <p:attrName>ppt_x</p:attrName>
                                          <p:attrName>ppt_y</p:attrName>
                                        </p:attrNameLst>
                                      </p:cBhvr>
                                    </p:animMotion>
                                  </p:childTnLst>
                                </p:cTn>
                              </p:par>
                            </p:childTnLst>
                          </p:cTn>
                        </p:par>
                        <p:par>
                          <p:cTn id="9" fill="hold">
                            <p:stCondLst>
                              <p:cond delay="2000"/>
                            </p:stCondLst>
                            <p:childTnLst>
                              <p:par>
                                <p:cTn id="10" presetID="2" presetClass="entr" presetSubtype="4" fill="hold" grpId="0" nodeType="afterEffect">
                                  <p:stCondLst>
                                    <p:cond delay="4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additive="base">
                                        <p:cTn id="5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789" y="685800"/>
            <a:ext cx="8229600" cy="4876800"/>
          </a:xfrm>
        </p:spPr>
        <p:txBody>
          <a:bodyPr/>
          <a:lstStyle/>
          <a:p>
            <a:pPr marL="0" indent="0" algn="ctr">
              <a:buNone/>
            </a:pPr>
            <a:r>
              <a:rPr lang="en-US" dirty="0" smtClean="0"/>
              <a:t>A free limited version of Office 2013 is available at </a:t>
            </a:r>
            <a:r>
              <a:rPr lang="en-US" dirty="0" smtClean="0">
                <a:hlinkClick r:id="rId3"/>
              </a:rPr>
              <a:t>home.live.com</a:t>
            </a:r>
            <a:r>
              <a:rPr lang="en-US" dirty="0" smtClean="0"/>
              <a:t>, Outlook.com or Skydrive.com </a:t>
            </a:r>
          </a:p>
          <a:p>
            <a:pPr marL="0" indent="0" algn="ctr">
              <a:buNone/>
            </a:pPr>
            <a:endParaRPr lang="en-US" dirty="0"/>
          </a:p>
          <a:p>
            <a:pPr marL="0" indent="0" algn="ctr">
              <a:buNone/>
            </a:pPr>
            <a:r>
              <a:rPr lang="en-US" sz="2400" dirty="0" smtClean="0"/>
              <a:t>(See cloud slide for more details)</a:t>
            </a:r>
          </a:p>
          <a:p>
            <a:pPr marL="0" indent="0">
              <a:buNone/>
            </a:pPr>
            <a:endParaRPr lang="en-US"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37</a:t>
            </a:fld>
            <a:endParaRPr lang="en-US"/>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819400"/>
            <a:ext cx="6128488" cy="33603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8444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2013</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sz="2400" dirty="0" smtClean="0"/>
              <a:t>Touchscreen ready</a:t>
            </a:r>
          </a:p>
          <a:p>
            <a:r>
              <a:rPr lang="en-US" sz="2400" dirty="0" smtClean="0"/>
              <a:t>Smartphone enabled</a:t>
            </a:r>
          </a:p>
          <a:p>
            <a:r>
              <a:rPr lang="en-US" sz="2400" dirty="0" smtClean="0"/>
              <a:t>Windows 8 Look &amp; Feel with Modern Tiles</a:t>
            </a:r>
          </a:p>
          <a:p>
            <a:r>
              <a:rPr lang="en-US" sz="2400" dirty="0" smtClean="0"/>
              <a:t>Cloud-friendly</a:t>
            </a:r>
          </a:p>
          <a:p>
            <a:r>
              <a:rPr lang="en-US" sz="2400" dirty="0" smtClean="0"/>
              <a:t>Runs on Win7 &amp; Win8, not on XP or Vista</a:t>
            </a:r>
          </a:p>
          <a:p>
            <a:r>
              <a:rPr lang="en-US" sz="2400" dirty="0" smtClean="0"/>
              <a:t>Buy or Rent </a:t>
            </a:r>
            <a:r>
              <a:rPr lang="en-US" sz="1200" dirty="0" smtClean="0"/>
              <a:t>(Rent on premise)</a:t>
            </a:r>
            <a:endParaRPr lang="en-US" sz="2400" dirty="0" smtClean="0"/>
          </a:p>
          <a:p>
            <a:endParaRPr lang="en-US" sz="2400" dirty="0"/>
          </a:p>
        </p:txBody>
      </p:sp>
      <p:pic>
        <p:nvPicPr>
          <p:cNvPr id="3074" name="Picture 2" descr="http://1.bp.blogspot.com/-0RzNQyxmPMM/UEPbpzOko4I/AAAAAAAAPe0/Ph7chdnDMiI/s1600/OFFICE+2013+XANDA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085" y="4607971"/>
            <a:ext cx="2575124" cy="174520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descr="http://betanews.com/wp-content/uploads/2012/07/Office-2013-Windows-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666" y="3812359"/>
            <a:ext cx="3717827" cy="20896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74" y="4702630"/>
            <a:ext cx="3186271" cy="165054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38</a:t>
            </a:fld>
            <a:endParaRPr lang="en-US"/>
          </a:p>
        </p:txBody>
      </p:sp>
    </p:spTree>
    <p:extLst>
      <p:ext uri="{BB962C8B-B14F-4D97-AF65-F5344CB8AC3E}">
        <p14:creationId xmlns:p14="http://schemas.microsoft.com/office/powerpoint/2010/main" val="2421060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39</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NFC</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03384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rmAutofit fontScale="90000"/>
          </a:bodyPr>
          <a:lstStyle/>
          <a:p>
            <a:pPr algn="l">
              <a:lnSpc>
                <a:spcPct val="150000"/>
              </a:lnSpc>
            </a:pPr>
            <a:r>
              <a:rPr lang="en-US" sz="2000" b="1" dirty="0" smtClean="0"/>
              <a:t>1. Everyone has a barcode scanner in their pocket</a:t>
            </a:r>
            <a:br>
              <a:rPr lang="en-US" sz="2000" b="1" dirty="0" smtClean="0"/>
            </a:br>
            <a:r>
              <a:rPr lang="en-US" sz="2000" b="1" dirty="0" smtClean="0"/>
              <a:t>2. Works </a:t>
            </a:r>
            <a:r>
              <a:rPr lang="en-US" sz="2000" b="1" dirty="0"/>
              <a:t>like a bar code using free Smartphone tag scanning </a:t>
            </a:r>
            <a:r>
              <a:rPr lang="en-US" sz="2000" b="1" dirty="0" smtClean="0"/>
              <a:t>app</a:t>
            </a:r>
            <a:br>
              <a:rPr lang="en-US" sz="2000" b="1" dirty="0" smtClean="0"/>
            </a:br>
            <a:r>
              <a:rPr lang="en-US" sz="2000" b="1" dirty="0" smtClean="0"/>
              <a:t>3. Demo </a:t>
            </a:r>
            <a:r>
              <a:rPr lang="en-US" sz="2000" b="1" dirty="0"/>
              <a:t>- Make your own Tag(s) for free </a:t>
            </a:r>
            <a:r>
              <a:rPr lang="en-US" sz="2000" b="1" dirty="0" smtClean="0"/>
              <a:t>(</a:t>
            </a:r>
            <a:r>
              <a:rPr lang="en-US" sz="2000" b="1" dirty="0" smtClean="0">
                <a:hlinkClick r:id="rId3"/>
              </a:rPr>
              <a:t>tag.microsoft.com</a:t>
            </a:r>
            <a:r>
              <a:rPr lang="en-US" sz="2000" b="1" dirty="0" smtClean="0"/>
              <a:t>)</a:t>
            </a:r>
            <a:br>
              <a:rPr lang="en-US" sz="2000" b="1" dirty="0" smtClean="0"/>
            </a:br>
            <a:r>
              <a:rPr lang="en-US" sz="2000" b="1" dirty="0" smtClean="0"/>
              <a:t>4. Links </a:t>
            </a:r>
            <a:r>
              <a:rPr lang="en-US" sz="2000" b="1" dirty="0"/>
              <a:t>to your web </a:t>
            </a:r>
            <a:r>
              <a:rPr lang="en-US" sz="2000" b="1" dirty="0" smtClean="0"/>
              <a:t>site, text, phone number, vCard, or app download</a:t>
            </a:r>
            <a:br>
              <a:rPr lang="en-US" sz="2000" b="1" dirty="0" smtClean="0"/>
            </a:br>
            <a:r>
              <a:rPr lang="en-US" sz="2000" b="1" dirty="0" smtClean="0"/>
              <a:t>5. Option allows you to set tags to expire</a:t>
            </a:r>
            <a:br>
              <a:rPr lang="en-US" sz="2000" b="1" dirty="0" smtClean="0"/>
            </a:br>
            <a:r>
              <a:rPr lang="en-US" sz="2000" b="1" dirty="0" smtClean="0"/>
              <a:t>6. Make custom tags from any design</a:t>
            </a:r>
            <a:br>
              <a:rPr lang="en-US" sz="2000" b="1" dirty="0" smtClean="0"/>
            </a:br>
            <a:r>
              <a:rPr lang="en-US" sz="2000" b="1" dirty="0" smtClean="0"/>
              <a:t>7. You can later edit a Tag, but not a QR code</a:t>
            </a:r>
            <a:br>
              <a:rPr lang="en-US" sz="2000" b="1" dirty="0" smtClean="0"/>
            </a:br>
            <a:r>
              <a:rPr lang="en-US" sz="2000" b="1" dirty="0" smtClean="0"/>
              <a:t>8. Reports show you tag traffic</a:t>
            </a:r>
            <a:r>
              <a:rPr lang="en-US" sz="2000" b="1" dirty="0"/>
              <a:t/>
            </a:r>
            <a:br>
              <a:rPr lang="en-US" sz="2000" b="1" dirty="0"/>
            </a:br>
            <a:r>
              <a:rPr lang="en-US" sz="2000" b="1" dirty="0"/>
              <a:t>9</a:t>
            </a:r>
            <a:r>
              <a:rPr lang="en-US" sz="2000" b="1" dirty="0" smtClean="0"/>
              <a:t>. See a tag </a:t>
            </a:r>
            <a:r>
              <a:rPr lang="en-US" sz="2000" b="1" dirty="0"/>
              <a:t>in </a:t>
            </a:r>
            <a:r>
              <a:rPr lang="en-US" sz="2000" b="1" dirty="0" smtClean="0"/>
              <a:t>action</a:t>
            </a:r>
            <a:br>
              <a:rPr lang="en-US" sz="2000" b="1" dirty="0" smtClean="0"/>
            </a:br>
            <a:r>
              <a:rPr lang="en-US" sz="2000" b="1" dirty="0" smtClean="0"/>
              <a:t>10. </a:t>
            </a:r>
            <a:r>
              <a:rPr lang="en-US" sz="2000" b="1" dirty="0" smtClean="0">
                <a:hlinkClick r:id="rId4"/>
              </a:rPr>
              <a:t>Tag success stories</a:t>
            </a:r>
            <a:r>
              <a:rPr lang="en-US" sz="2000" b="1" dirty="0" smtClean="0"/>
              <a:t/>
            </a:r>
            <a:br>
              <a:rPr lang="en-US" sz="2000" b="1" dirty="0" smtClean="0"/>
            </a:br>
            <a:r>
              <a:rPr lang="en-US" sz="2000" b="1" dirty="0" smtClean="0"/>
              <a:t>11. </a:t>
            </a:r>
            <a:r>
              <a:rPr lang="en-US" sz="2000" b="1" dirty="0" err="1" smtClean="0"/>
              <a:t>JagTags</a:t>
            </a:r>
            <a:r>
              <a:rPr lang="en-US" sz="2000" b="1" dirty="0" smtClean="0"/>
              <a:t> send text message - a smartphone is not required…</a:t>
            </a:r>
            <a:r>
              <a:rPr lang="en-US" sz="2000" b="1" dirty="0"/>
              <a:t/>
            </a:r>
            <a:br>
              <a:rPr lang="en-US" sz="2000" b="1" dirty="0"/>
            </a:br>
            <a:endParaRPr lang="en-US" sz="2000" b="1" dirty="0"/>
          </a:p>
        </p:txBody>
      </p:sp>
      <p:sp>
        <p:nvSpPr>
          <p:cNvPr id="3" name="Rectangle 2"/>
          <p:cNvSpPr/>
          <p:nvPr/>
        </p:nvSpPr>
        <p:spPr>
          <a:xfrm>
            <a:off x="0" y="409368"/>
            <a:ext cx="7433290" cy="830997"/>
          </a:xfrm>
          <a:prstGeom prst="rect">
            <a:avLst/>
          </a:prstGeom>
        </p:spPr>
        <p:txBody>
          <a:bodyPr wrap="square">
            <a:spAutoFit/>
          </a:bodyPr>
          <a:lstStyle/>
          <a:p>
            <a:pPr algn="ctr"/>
            <a:r>
              <a:rPr lang="en-US" sz="4800" b="1" dirty="0" smtClean="0"/>
              <a:t>Microsoft Tags/QR Codes</a:t>
            </a:r>
            <a:endParaRPr lang="en-US" sz="48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8808" y="387431"/>
            <a:ext cx="1345845"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8808" y="1835231"/>
            <a:ext cx="1345845" cy="135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4498" y="3361511"/>
            <a:ext cx="1414463" cy="131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4498" y="4864955"/>
            <a:ext cx="1328543" cy="13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4</a:t>
            </a:fld>
            <a:endParaRPr lang="en-US"/>
          </a:p>
        </p:txBody>
      </p:sp>
    </p:spTree>
    <p:extLst>
      <p:ext uri="{BB962C8B-B14F-4D97-AF65-F5344CB8AC3E}">
        <p14:creationId xmlns:p14="http://schemas.microsoft.com/office/powerpoint/2010/main" val="2586934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NFC – Near Field Communication</a:t>
            </a:r>
            <a:endParaRPr lang="en-US" dirty="0"/>
          </a:p>
        </p:txBody>
      </p:sp>
      <p:sp>
        <p:nvSpPr>
          <p:cNvPr id="3" name="Content Placeholder 2"/>
          <p:cNvSpPr>
            <a:spLocks noGrp="1"/>
          </p:cNvSpPr>
          <p:nvPr>
            <p:ph idx="1"/>
          </p:nvPr>
        </p:nvSpPr>
        <p:spPr/>
        <p:txBody>
          <a:bodyPr/>
          <a:lstStyle/>
          <a:p>
            <a:pPr marL="0" indent="0">
              <a:buNone/>
            </a:pPr>
            <a:r>
              <a:rPr lang="en-US" dirty="0" smtClean="0"/>
              <a:t>6 Inch Range</a:t>
            </a:r>
          </a:p>
          <a:p>
            <a:pPr marL="0" indent="0">
              <a:buNone/>
            </a:pPr>
            <a:r>
              <a:rPr lang="en-US" dirty="0">
                <a:hlinkClick r:id="rId3"/>
              </a:rPr>
              <a:t>http://</a:t>
            </a:r>
            <a:r>
              <a:rPr lang="en-US" dirty="0" smtClean="0">
                <a:hlinkClick r:id="rId3"/>
              </a:rPr>
              <a:t>www.tubechop.com/watch/732835</a:t>
            </a:r>
            <a:endParaRPr lang="en-US" dirty="0" smtClean="0"/>
          </a:p>
          <a:p>
            <a:pPr marL="0" indent="0">
              <a:buNone/>
            </a:pP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493" y="2895600"/>
            <a:ext cx="55530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40</a:t>
            </a:fld>
            <a:endParaRPr lang="en-US"/>
          </a:p>
        </p:txBody>
      </p:sp>
    </p:spTree>
    <p:extLst>
      <p:ext uri="{BB962C8B-B14F-4D97-AF65-F5344CB8AC3E}">
        <p14:creationId xmlns:p14="http://schemas.microsoft.com/office/powerpoint/2010/main" val="33706015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41</a:t>
            </a:fld>
            <a:endParaRPr lang="en-US"/>
          </a:p>
        </p:txBody>
      </p:sp>
      <p:sp>
        <p:nvSpPr>
          <p:cNvPr id="6" name="TextBox 5"/>
          <p:cNvSpPr txBox="1"/>
          <p:nvPr/>
        </p:nvSpPr>
        <p:spPr>
          <a:xfrm>
            <a:off x="0" y="0"/>
            <a:ext cx="9144000" cy="7602081"/>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endParaRPr lang="en-US" sz="4000" b="1" dirty="0" smtClean="0"/>
          </a:p>
          <a:p>
            <a:pPr algn="ctr"/>
            <a:r>
              <a:rPr lang="en-US" sz="8800" b="1" dirty="0" err="1" smtClean="0"/>
              <a:t>BitCoin</a:t>
            </a:r>
            <a:endParaRPr lang="en-US" sz="88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141" y="3962400"/>
            <a:ext cx="3095625" cy="2314575"/>
          </a:xfrm>
          <a:prstGeom prst="rect">
            <a:avLst/>
          </a:prstGeom>
        </p:spPr>
      </p:pic>
    </p:spTree>
    <p:extLst>
      <p:ext uri="{BB962C8B-B14F-4D97-AF65-F5344CB8AC3E}">
        <p14:creationId xmlns:p14="http://schemas.microsoft.com/office/powerpoint/2010/main" val="3666943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609600"/>
            <a:ext cx="1621854" cy="584775"/>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hlinkClick r:id="rId2"/>
              </a:rPr>
              <a:t>Digital </a:t>
            </a:r>
            <a:r>
              <a:rPr lang="en-US" b="1" dirty="0" smtClean="0">
                <a:latin typeface="Calibri" panose="020F0502020204030204" pitchFamily="34" charset="0"/>
                <a:ea typeface="Calibri" panose="020F0502020204030204" pitchFamily="34" charset="0"/>
                <a:cs typeface="Times New Roman" panose="02020603050405020304" pitchFamily="18" charset="0"/>
                <a:hlinkClick r:id="rId2"/>
              </a:rPr>
              <a:t>Money</a:t>
            </a:r>
            <a:br>
              <a:rPr lang="en-US" b="1" dirty="0" smtClean="0">
                <a:latin typeface="Calibri" panose="020F0502020204030204" pitchFamily="34" charset="0"/>
                <a:ea typeface="Calibri" panose="020F0502020204030204" pitchFamily="34" charset="0"/>
                <a:cs typeface="Times New Roman" panose="02020603050405020304" pitchFamily="18" charset="0"/>
                <a:hlinkClick r:id="rId2"/>
              </a:rPr>
            </a:br>
            <a:r>
              <a:rPr lang="en-US" sz="1400" i="1" dirty="0" smtClean="0">
                <a:latin typeface="Calibri" panose="020F0502020204030204" pitchFamily="34" charset="0"/>
                <a:ea typeface="Calibri" panose="020F0502020204030204" pitchFamily="34" charset="0"/>
                <a:cs typeface="Times New Roman" panose="02020603050405020304" pitchFamily="18" charset="0"/>
                <a:hlinkClick r:id="rId2"/>
              </a:rPr>
              <a:t>By J. Carlton Collins</a:t>
            </a:r>
            <a:endParaRPr lang="en-US" sz="10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l="-154" r="1"/>
          <a:stretch/>
        </p:blipFill>
        <p:spPr>
          <a:xfrm>
            <a:off x="2209800" y="2057400"/>
            <a:ext cx="6476599" cy="4276190"/>
          </a:xfrm>
          <a:prstGeom prst="rect">
            <a:avLst/>
          </a:prstGeom>
        </p:spPr>
      </p:pic>
      <p:sp>
        <p:nvSpPr>
          <p:cNvPr id="8" name="Rectangle 7"/>
          <p:cNvSpPr/>
          <p:nvPr/>
        </p:nvSpPr>
        <p:spPr>
          <a:xfrm>
            <a:off x="2011680" y="1828800"/>
            <a:ext cx="2286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662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238" y="214714"/>
            <a:ext cx="8209524" cy="6428571"/>
          </a:xfrm>
          <a:prstGeom prst="rect">
            <a:avLst/>
          </a:prstGeom>
        </p:spPr>
      </p:pic>
    </p:spTree>
    <p:extLst>
      <p:ext uri="{BB962C8B-B14F-4D97-AF65-F5344CB8AC3E}">
        <p14:creationId xmlns:p14="http://schemas.microsoft.com/office/powerpoint/2010/main" val="2296903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8876190" cy="4371429"/>
          </a:xfrm>
          <a:prstGeom prst="rect">
            <a:avLst/>
          </a:prstGeom>
        </p:spPr>
      </p:pic>
    </p:spTree>
    <p:extLst>
      <p:ext uri="{BB962C8B-B14F-4D97-AF65-F5344CB8AC3E}">
        <p14:creationId xmlns:p14="http://schemas.microsoft.com/office/powerpoint/2010/main" val="2688947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45</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3-D Printing</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206" y="2971799"/>
            <a:ext cx="2901593" cy="3011087"/>
          </a:xfrm>
          <a:prstGeom prst="rect">
            <a:avLst/>
          </a:prstGeom>
        </p:spPr>
      </p:pic>
    </p:spTree>
    <p:extLst>
      <p:ext uri="{BB962C8B-B14F-4D97-AF65-F5344CB8AC3E}">
        <p14:creationId xmlns:p14="http://schemas.microsoft.com/office/powerpoint/2010/main" val="21068670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609600"/>
            <a:ext cx="4329390" cy="369332"/>
          </a:xfrm>
          <a:prstGeom prst="rect">
            <a:avLst/>
          </a:prstGeom>
        </p:spPr>
        <p:txBody>
          <a:bodyPr wrap="none">
            <a:spAutoFit/>
          </a:bodyPr>
          <a:lstStyle/>
          <a:p>
            <a:r>
              <a:rPr lang="en-US" dirty="0">
                <a:hlinkClick r:id="rId2"/>
              </a:rPr>
              <a:t>http://</a:t>
            </a:r>
            <a:r>
              <a:rPr lang="en-US" dirty="0" smtClean="0">
                <a:hlinkClick r:id="rId2"/>
              </a:rPr>
              <a:t>www.tubechop.com/watch/1134223</a:t>
            </a:r>
            <a:r>
              <a:rPr lang="en-US" dirty="0" smtClean="0"/>
              <a:t>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95" y="1524000"/>
            <a:ext cx="6019800" cy="4324224"/>
          </a:xfrm>
          <a:prstGeom prst="rect">
            <a:avLst/>
          </a:prstGeom>
        </p:spPr>
      </p:pic>
      <p:sp>
        <p:nvSpPr>
          <p:cNvPr id="6" name="TextBox 5"/>
          <p:cNvSpPr txBox="1"/>
          <p:nvPr/>
        </p:nvSpPr>
        <p:spPr>
          <a:xfrm>
            <a:off x="3581400" y="6023960"/>
            <a:ext cx="2362200" cy="369332"/>
          </a:xfrm>
          <a:prstGeom prst="rect">
            <a:avLst/>
          </a:prstGeom>
          <a:noFill/>
        </p:spPr>
        <p:txBody>
          <a:bodyPr wrap="square" rtlCol="0">
            <a:spAutoFit/>
          </a:bodyPr>
          <a:lstStyle/>
          <a:p>
            <a:r>
              <a:rPr lang="en-US" dirty="0" smtClean="0">
                <a:hlinkClick r:id="rId4"/>
              </a:rPr>
              <a:t>Starting at $1,469</a:t>
            </a:r>
            <a:endParaRPr lang="en-US" dirty="0"/>
          </a:p>
        </p:txBody>
      </p:sp>
    </p:spTree>
    <p:extLst>
      <p:ext uri="{BB962C8B-B14F-4D97-AF65-F5344CB8AC3E}">
        <p14:creationId xmlns:p14="http://schemas.microsoft.com/office/powerpoint/2010/main" val="2189272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47</a:t>
            </a:fld>
            <a:endParaRPr lang="en-US"/>
          </a:p>
        </p:txBody>
      </p:sp>
      <p:sp>
        <p:nvSpPr>
          <p:cNvPr id="6" name="TextBox 5"/>
          <p:cNvSpPr txBox="1"/>
          <p:nvPr/>
        </p:nvSpPr>
        <p:spPr>
          <a:xfrm>
            <a:off x="0" y="0"/>
            <a:ext cx="9144000" cy="6863417"/>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000" b="1" dirty="0" smtClean="0"/>
              <a:t>Saw Stop</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508" y="3218263"/>
            <a:ext cx="5586984" cy="2194560"/>
          </a:xfrm>
          <a:prstGeom prst="rect">
            <a:avLst/>
          </a:prstGeom>
        </p:spPr>
      </p:pic>
    </p:spTree>
    <p:extLst>
      <p:ext uri="{BB962C8B-B14F-4D97-AF65-F5344CB8AC3E}">
        <p14:creationId xmlns:p14="http://schemas.microsoft.com/office/powerpoint/2010/main" val="915946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Saw Stop</a:t>
            </a:r>
            <a:endParaRPr lang="en-US" dirty="0"/>
          </a:p>
        </p:txBody>
      </p:sp>
      <p:sp>
        <p:nvSpPr>
          <p:cNvPr id="4" name="Rectangle 3"/>
          <p:cNvSpPr/>
          <p:nvPr/>
        </p:nvSpPr>
        <p:spPr>
          <a:xfrm>
            <a:off x="374591" y="1219200"/>
            <a:ext cx="8305800" cy="1200329"/>
          </a:xfrm>
          <a:prstGeom prst="rect">
            <a:avLst/>
          </a:prstGeom>
        </p:spPr>
        <p:txBody>
          <a:bodyPr wrap="square">
            <a:spAutoFit/>
          </a:bodyPr>
          <a:lstStyle/>
          <a:p>
            <a:r>
              <a:rPr lang="en-US" dirty="0" smtClean="0"/>
              <a:t>60,000 table saw accidents a year, 10 fingers a day</a:t>
            </a:r>
          </a:p>
          <a:p>
            <a:r>
              <a:rPr lang="en-US" dirty="0">
                <a:hlinkClick r:id="rId4"/>
              </a:rPr>
              <a:t>http://www.wimp.com/amazingtechnology</a:t>
            </a:r>
            <a:r>
              <a:rPr lang="en-US" dirty="0" smtClean="0">
                <a:hlinkClick r:id="rId4"/>
              </a:rPr>
              <a:t>/</a:t>
            </a:r>
            <a:endParaRPr lang="en-US" dirty="0" smtClean="0"/>
          </a:p>
          <a:p>
            <a:endParaRPr lang="en-US" dirty="0" smtClean="0"/>
          </a:p>
          <a:p>
            <a:endParaRPr lang="en-US" dirty="0"/>
          </a:p>
        </p:txBody>
      </p:sp>
      <p:pic>
        <p:nvPicPr>
          <p:cNvPr id="3074" name="Picture 2" descr="http://media.toolking.com/catalog/product/cache/1/image/800x600/9df78eab33525d08d6e5fb8d27136e95/c/n/cnscovershot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33600"/>
            <a:ext cx="4737100" cy="3552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4591" y="5686425"/>
            <a:ext cx="8305800" cy="369332"/>
          </a:xfrm>
          <a:prstGeom prst="rect">
            <a:avLst/>
          </a:prstGeom>
        </p:spPr>
        <p:txBody>
          <a:bodyPr wrap="square">
            <a:spAutoFit/>
          </a:bodyPr>
          <a:lstStyle/>
          <a:p>
            <a:r>
              <a:rPr lang="en-US" dirty="0"/>
              <a:t>Chain saw - </a:t>
            </a:r>
            <a:r>
              <a:rPr lang="en-US" dirty="0">
                <a:hlinkClick r:id="rId6"/>
              </a:rPr>
              <a:t>http://www.youtube.com/watch?v=Ah-FmYnaIWw&amp;feature=fvwp</a:t>
            </a:r>
            <a:r>
              <a:rPr lang="en-US" dirty="0"/>
              <a:t> </a:t>
            </a:r>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48</a:t>
            </a:fld>
            <a:endParaRPr lang="en-US"/>
          </a:p>
        </p:txBody>
      </p:sp>
    </p:spTree>
    <p:extLst>
      <p:ext uri="{BB962C8B-B14F-4D97-AF65-F5344CB8AC3E}">
        <p14:creationId xmlns:p14="http://schemas.microsoft.com/office/powerpoint/2010/main" val="2892314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49</a:t>
            </a:fld>
            <a:endParaRPr lang="en-US"/>
          </a:p>
        </p:txBody>
      </p:sp>
      <p:sp>
        <p:nvSpPr>
          <p:cNvPr id="6" name="TextBox 5"/>
          <p:cNvSpPr txBox="1"/>
          <p:nvPr/>
        </p:nvSpPr>
        <p:spPr>
          <a:xfrm>
            <a:off x="0" y="0"/>
            <a:ext cx="9144000" cy="7602081"/>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endParaRPr lang="en-US" sz="4000" b="1" dirty="0" smtClean="0"/>
          </a:p>
          <a:p>
            <a:pPr algn="ctr"/>
            <a:r>
              <a:rPr lang="en-US" sz="8800" b="1" dirty="0" smtClean="0"/>
              <a:t>Cloud Computing</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pic>
        <p:nvPicPr>
          <p:cNvPr id="5" name="Picture 4" descr="http://cdn.techsling.com/wp-content/uploads/2010/03/cloudcomputi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581400"/>
            <a:ext cx="3048000" cy="3048000"/>
          </a:xfrm>
          <a:prstGeom prst="rect">
            <a:avLst/>
          </a:prstGeom>
          <a:ln>
            <a:solidFill>
              <a:sysClr val="window" lastClr="FFFFFF">
                <a:lumMod val="65000"/>
              </a:sys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564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5</a:t>
            </a:fld>
            <a:endParaRPr lang="en-US"/>
          </a:p>
        </p:txBody>
      </p:sp>
      <p:sp>
        <p:nvSpPr>
          <p:cNvPr id="6" name="TextBox 5"/>
          <p:cNvSpPr txBox="1"/>
          <p:nvPr/>
        </p:nvSpPr>
        <p:spPr>
          <a:xfrm>
            <a:off x="0" y="0"/>
            <a:ext cx="9144000" cy="7725192"/>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Smartphones</a:t>
            </a:r>
          </a:p>
          <a:p>
            <a:pPr algn="ctr"/>
            <a:r>
              <a:rPr lang="en-US" sz="8800" b="1" dirty="0" smtClean="0"/>
              <a:t>Tablets &amp; Apps</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pic>
        <p:nvPicPr>
          <p:cNvPr id="4100" name="Picture 115" descr="http://mobile.downloadatoz.com/download/img/h/t/c/HTC%20Inspire%204G%2012943786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90" y="4461160"/>
            <a:ext cx="13906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16" descr="http://ecellphone.net/wp-content/uploads/2011/01/sprint-htc-evo-shift-4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78" y="4892675"/>
            <a:ext cx="17621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117" descr="http://topworldbest.com/wp-content/uploads/2011/04/bes-smartphone-2011-Motorola-Droid-Bionic.jpg"/>
          <p:cNvPicPr>
            <a:picLocks noChangeAspect="1" noChangeArrowheads="1"/>
          </p:cNvPicPr>
          <p:nvPr/>
        </p:nvPicPr>
        <p:blipFill>
          <a:blip r:embed="rId4">
            <a:extLst>
              <a:ext uri="{28A0092B-C50C-407E-A947-70E740481C1C}">
                <a14:useLocalDpi xmlns:a14="http://schemas.microsoft.com/office/drawing/2010/main" val="0"/>
              </a:ext>
            </a:extLst>
          </a:blip>
          <a:srcRect l="25256" r="38185" b="3996"/>
          <a:stretch>
            <a:fillRect/>
          </a:stretch>
        </p:blipFill>
        <p:spPr bwMode="auto">
          <a:xfrm>
            <a:off x="5576941" y="4435475"/>
            <a:ext cx="10096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18" descr="http://www.downloadatoz.com/resources/201106/pic/1307419680.jpg"/>
          <p:cNvPicPr>
            <a:picLocks noChangeAspect="1" noChangeArrowheads="1"/>
          </p:cNvPicPr>
          <p:nvPr/>
        </p:nvPicPr>
        <p:blipFill>
          <a:blip r:embed="rId5">
            <a:extLst>
              <a:ext uri="{28A0092B-C50C-407E-A947-70E740481C1C}">
                <a14:useLocalDpi xmlns:a14="http://schemas.microsoft.com/office/drawing/2010/main" val="0"/>
              </a:ext>
            </a:extLst>
          </a:blip>
          <a:srcRect l="52309" r="8076"/>
          <a:stretch>
            <a:fillRect/>
          </a:stretch>
        </p:blipFill>
        <p:spPr bwMode="auto">
          <a:xfrm>
            <a:off x="7299682" y="4435475"/>
            <a:ext cx="97155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5762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Shhhhh</a:t>
            </a:r>
            <a:r>
              <a:rPr lang="en-US" dirty="0" smtClean="0"/>
              <a:t>!</a:t>
            </a:r>
            <a:br>
              <a:rPr lang="en-US" dirty="0" smtClean="0"/>
            </a:br>
            <a:r>
              <a:rPr lang="en-US" sz="1800" dirty="0" smtClean="0"/>
              <a:t>Cloud computing is really just another word for the Internet</a:t>
            </a:r>
            <a:endParaRPr lang="en-US"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463BBF2B-7F9E-466F-AE26-05E17D7D3C7F}" type="slidenum">
              <a:rPr lang="en-US" smtClean="0"/>
              <a:t>50</a:t>
            </a:fld>
            <a:endParaRPr lang="en-US"/>
          </a:p>
        </p:txBody>
      </p:sp>
    </p:spTree>
    <p:extLst>
      <p:ext uri="{BB962C8B-B14F-4D97-AF65-F5344CB8AC3E}">
        <p14:creationId xmlns:p14="http://schemas.microsoft.com/office/powerpoint/2010/main" val="3260051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309528"/>
            <a:ext cx="3200400" cy="3396072"/>
          </a:xfrm>
          <a:prstGeom prst="rect">
            <a:avLst/>
          </a:prstGeom>
        </p:spPr>
      </p:pic>
      <p:sp>
        <p:nvSpPr>
          <p:cNvPr id="3" name="TextBox 2"/>
          <p:cNvSpPr txBox="1"/>
          <p:nvPr/>
        </p:nvSpPr>
        <p:spPr>
          <a:xfrm>
            <a:off x="2286000" y="110823"/>
            <a:ext cx="4495800" cy="769441"/>
          </a:xfrm>
          <a:prstGeom prst="rect">
            <a:avLst/>
          </a:prstGeom>
          <a:noFill/>
        </p:spPr>
        <p:txBody>
          <a:bodyPr wrap="square" rtlCol="0">
            <a:spAutoFit/>
          </a:bodyPr>
          <a:lstStyle/>
          <a:p>
            <a:pPr algn="ctr"/>
            <a:r>
              <a:rPr lang="en-US" sz="4400" b="1" dirty="0" smtClean="0"/>
              <a:t>Before the Cloud</a:t>
            </a:r>
            <a:endParaRPr lang="en-US" sz="4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322885"/>
            <a:ext cx="2362200" cy="2362200"/>
          </a:xfrm>
          <a:prstGeom prst="rect">
            <a:avLst/>
          </a:prstGeom>
        </p:spPr>
      </p:pic>
      <p:cxnSp>
        <p:nvCxnSpPr>
          <p:cNvPr id="6" name="Straight Arrow Connector 5"/>
          <p:cNvCxnSpPr/>
          <p:nvPr/>
        </p:nvCxnSpPr>
        <p:spPr>
          <a:xfrm>
            <a:off x="2438400" y="4703885"/>
            <a:ext cx="4953000" cy="68580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537207">
            <a:off x="4381059" y="4484466"/>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spTree>
    <p:extLst>
      <p:ext uri="{BB962C8B-B14F-4D97-AF65-F5344CB8AC3E}">
        <p14:creationId xmlns:p14="http://schemas.microsoft.com/office/powerpoint/2010/main" val="1535127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8015" y="26900"/>
            <a:ext cx="3429000" cy="2743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09528"/>
            <a:ext cx="3200400" cy="3396072"/>
          </a:xfrm>
          <a:prstGeom prst="rect">
            <a:avLst/>
          </a:prstGeom>
        </p:spPr>
      </p:pic>
      <p:sp>
        <p:nvSpPr>
          <p:cNvPr id="3" name="TextBox 2"/>
          <p:cNvSpPr txBox="1"/>
          <p:nvPr/>
        </p:nvSpPr>
        <p:spPr>
          <a:xfrm>
            <a:off x="2286000" y="110823"/>
            <a:ext cx="4495800" cy="769441"/>
          </a:xfrm>
          <a:prstGeom prst="rect">
            <a:avLst/>
          </a:prstGeom>
          <a:noFill/>
        </p:spPr>
        <p:txBody>
          <a:bodyPr wrap="square" rtlCol="0">
            <a:spAutoFit/>
          </a:bodyPr>
          <a:lstStyle/>
          <a:p>
            <a:pPr algn="ctr"/>
            <a:r>
              <a:rPr lang="en-US" sz="4400" b="1" dirty="0" smtClean="0"/>
              <a:t>After the Cloud</a:t>
            </a:r>
            <a:endParaRPr lang="en-US" sz="44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322885"/>
            <a:ext cx="2362200" cy="2362200"/>
          </a:xfrm>
          <a:prstGeom prst="rect">
            <a:avLst/>
          </a:prstGeom>
        </p:spPr>
      </p:pic>
      <p:cxnSp>
        <p:nvCxnSpPr>
          <p:cNvPr id="6" name="Straight Arrow Connector 5"/>
          <p:cNvCxnSpPr/>
          <p:nvPr/>
        </p:nvCxnSpPr>
        <p:spPr>
          <a:xfrm flipV="1">
            <a:off x="2438400" y="1217307"/>
            <a:ext cx="1751640" cy="3486579"/>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7892611">
            <a:off x="2487681" y="2477713"/>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cxnSp>
        <p:nvCxnSpPr>
          <p:cNvPr id="9" name="Straight Arrow Connector 8"/>
          <p:cNvCxnSpPr/>
          <p:nvPr/>
        </p:nvCxnSpPr>
        <p:spPr>
          <a:xfrm>
            <a:off x="5029200" y="1376516"/>
            <a:ext cx="2438400" cy="3119284"/>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3191813">
            <a:off x="5988043" y="2477712"/>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spTree>
    <p:extLst>
      <p:ext uri="{BB962C8B-B14F-4D97-AF65-F5344CB8AC3E}">
        <p14:creationId xmlns:p14="http://schemas.microsoft.com/office/powerpoint/2010/main" val="13318181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8015" y="26900"/>
            <a:ext cx="3429000" cy="2743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09528"/>
            <a:ext cx="3200400" cy="3396072"/>
          </a:xfrm>
          <a:prstGeom prst="rect">
            <a:avLst/>
          </a:prstGeom>
        </p:spPr>
      </p:pic>
      <p:sp>
        <p:nvSpPr>
          <p:cNvPr id="3" name="TextBox 2"/>
          <p:cNvSpPr txBox="1"/>
          <p:nvPr/>
        </p:nvSpPr>
        <p:spPr>
          <a:xfrm>
            <a:off x="2286000" y="110823"/>
            <a:ext cx="4495800" cy="769441"/>
          </a:xfrm>
          <a:prstGeom prst="rect">
            <a:avLst/>
          </a:prstGeom>
          <a:noFill/>
        </p:spPr>
        <p:txBody>
          <a:bodyPr wrap="square" rtlCol="0">
            <a:spAutoFit/>
          </a:bodyPr>
          <a:lstStyle/>
          <a:p>
            <a:pPr algn="ctr"/>
            <a:r>
              <a:rPr lang="en-US" sz="4400" b="1" dirty="0" smtClean="0"/>
              <a:t>After the Cloud</a:t>
            </a:r>
            <a:endParaRPr lang="en-US" sz="44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322885"/>
            <a:ext cx="2362200" cy="2362200"/>
          </a:xfrm>
          <a:prstGeom prst="rect">
            <a:avLst/>
          </a:prstGeom>
        </p:spPr>
      </p:pic>
      <p:cxnSp>
        <p:nvCxnSpPr>
          <p:cNvPr id="6" name="Straight Arrow Connector 5"/>
          <p:cNvCxnSpPr/>
          <p:nvPr/>
        </p:nvCxnSpPr>
        <p:spPr>
          <a:xfrm flipV="1">
            <a:off x="2438400" y="1217307"/>
            <a:ext cx="1751640" cy="3486579"/>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7892611">
            <a:off x="2487681" y="2477713"/>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cxnSp>
        <p:nvCxnSpPr>
          <p:cNvPr id="9" name="Straight Arrow Connector 8"/>
          <p:cNvCxnSpPr/>
          <p:nvPr/>
        </p:nvCxnSpPr>
        <p:spPr>
          <a:xfrm>
            <a:off x="5029200" y="1376516"/>
            <a:ext cx="2438400" cy="3119284"/>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3191813">
            <a:off x="5988043" y="2477712"/>
            <a:ext cx="1143000" cy="584775"/>
          </a:xfrm>
          <a:prstGeom prst="rect">
            <a:avLst/>
          </a:prstGeom>
          <a:noFill/>
        </p:spPr>
        <p:txBody>
          <a:bodyPr wrap="square" rtlCol="0">
            <a:spAutoFit/>
          </a:bodyPr>
          <a:lstStyle/>
          <a:p>
            <a:r>
              <a:rPr lang="en-US" sz="3200" b="1" dirty="0" smtClean="0">
                <a:solidFill>
                  <a:srgbClr val="FF0000"/>
                </a:solidFill>
              </a:rPr>
              <a:t>SYNC</a:t>
            </a:r>
            <a:endParaRPr lang="en-US" b="1" dirty="0">
              <a:solidFill>
                <a:srgbClr val="FF0000"/>
              </a:solidFill>
            </a:endParaRPr>
          </a:p>
        </p:txBody>
      </p:sp>
      <p:grpSp>
        <p:nvGrpSpPr>
          <p:cNvPr id="44" name="Group 43"/>
          <p:cNvGrpSpPr/>
          <p:nvPr/>
        </p:nvGrpSpPr>
        <p:grpSpPr>
          <a:xfrm>
            <a:off x="5105400" y="1345847"/>
            <a:ext cx="3617931" cy="2556816"/>
            <a:chOff x="5105400" y="1345847"/>
            <a:chExt cx="3617931" cy="2556816"/>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9446" y="3008778"/>
              <a:ext cx="893885" cy="893885"/>
            </a:xfrm>
            <a:prstGeom prst="rect">
              <a:avLst/>
            </a:prstGeom>
          </p:spPr>
        </p:pic>
        <p:cxnSp>
          <p:nvCxnSpPr>
            <p:cNvPr id="15" name="Straight Arrow Connector 14"/>
            <p:cNvCxnSpPr/>
            <p:nvPr/>
          </p:nvCxnSpPr>
          <p:spPr>
            <a:xfrm>
              <a:off x="5105400" y="1345847"/>
              <a:ext cx="2971800" cy="1963681"/>
            </a:xfrm>
            <a:prstGeom prst="straightConnector1">
              <a:avLst/>
            </a:prstGeom>
            <a:ln w="57150">
              <a:solidFill>
                <a:schemeClr val="accent2">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534818" y="430649"/>
            <a:ext cx="3187367" cy="613750"/>
            <a:chOff x="5534818" y="430649"/>
            <a:chExt cx="3187367" cy="613750"/>
          </a:xfrm>
        </p:grpSpPr>
        <p:sp>
          <p:nvSpPr>
            <p:cNvPr id="16" name="TextBox 15"/>
            <p:cNvSpPr txBox="1"/>
            <p:nvPr/>
          </p:nvSpPr>
          <p:spPr>
            <a:xfrm rot="21053509">
              <a:off x="6263453" y="430649"/>
              <a:ext cx="2458732" cy="461665"/>
            </a:xfrm>
            <a:prstGeom prst="rect">
              <a:avLst/>
            </a:prstGeom>
            <a:noFill/>
          </p:spPr>
          <p:txBody>
            <a:bodyPr wrap="square" rtlCol="0">
              <a:spAutoFit/>
            </a:bodyPr>
            <a:lstStyle/>
            <a:p>
              <a:r>
                <a:rPr lang="en-US" sz="2400" b="1" dirty="0" smtClean="0">
                  <a:solidFill>
                    <a:srgbClr val="FFC000"/>
                  </a:solidFill>
                </a:rPr>
                <a:t>Airport Info</a:t>
              </a:r>
            </a:p>
          </p:txBody>
        </p:sp>
        <p:cxnSp>
          <p:nvCxnSpPr>
            <p:cNvPr id="29" name="Straight Arrow Connector 28"/>
            <p:cNvCxnSpPr>
              <a:stCxn id="16" idx="1"/>
            </p:cNvCxnSpPr>
            <p:nvPr/>
          </p:nvCxnSpPr>
          <p:spPr>
            <a:xfrm flipH="1">
              <a:off x="5534818" y="856090"/>
              <a:ext cx="744136" cy="18830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87218" y="887320"/>
            <a:ext cx="3168734" cy="461665"/>
            <a:chOff x="5687218" y="887320"/>
            <a:chExt cx="3168734" cy="461665"/>
          </a:xfrm>
        </p:grpSpPr>
        <p:sp>
          <p:nvSpPr>
            <p:cNvPr id="18" name="TextBox 17"/>
            <p:cNvSpPr txBox="1"/>
            <p:nvPr/>
          </p:nvSpPr>
          <p:spPr>
            <a:xfrm>
              <a:off x="6397220" y="887320"/>
              <a:ext cx="2458732" cy="461665"/>
            </a:xfrm>
            <a:prstGeom prst="rect">
              <a:avLst/>
            </a:prstGeom>
            <a:noFill/>
          </p:spPr>
          <p:txBody>
            <a:bodyPr wrap="square" rtlCol="0">
              <a:spAutoFit/>
            </a:bodyPr>
            <a:lstStyle/>
            <a:p>
              <a:r>
                <a:rPr lang="en-US" sz="2400" b="1" dirty="0" smtClean="0">
                  <a:solidFill>
                    <a:srgbClr val="0070C0"/>
                  </a:solidFill>
                </a:rPr>
                <a:t>Driving Directions</a:t>
              </a:r>
            </a:p>
          </p:txBody>
        </p:sp>
        <p:cxnSp>
          <p:nvCxnSpPr>
            <p:cNvPr id="32" name="Straight Arrow Connector 31"/>
            <p:cNvCxnSpPr>
              <a:stCxn id="18" idx="1"/>
            </p:cNvCxnSpPr>
            <p:nvPr/>
          </p:nvCxnSpPr>
          <p:spPr>
            <a:xfrm flipH="1">
              <a:off x="5687218" y="1118153"/>
              <a:ext cx="710002" cy="7864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26238" y="537263"/>
            <a:ext cx="7145096" cy="4062193"/>
            <a:chOff x="226238" y="537263"/>
            <a:chExt cx="7145096" cy="4062193"/>
          </a:xfrm>
        </p:grpSpPr>
        <p:sp>
          <p:nvSpPr>
            <p:cNvPr id="10" name="TextBox 9"/>
            <p:cNvSpPr txBox="1"/>
            <p:nvPr/>
          </p:nvSpPr>
          <p:spPr>
            <a:xfrm rot="288911">
              <a:off x="226238" y="537263"/>
              <a:ext cx="2826205" cy="461665"/>
            </a:xfrm>
            <a:prstGeom prst="rect">
              <a:avLst/>
            </a:prstGeom>
            <a:noFill/>
          </p:spPr>
          <p:txBody>
            <a:bodyPr wrap="square" rtlCol="0">
              <a:spAutoFit/>
            </a:bodyPr>
            <a:lstStyle/>
            <a:p>
              <a:r>
                <a:rPr lang="en-US" sz="2400" b="1" dirty="0" smtClean="0">
                  <a:solidFill>
                    <a:srgbClr val="00B0F0"/>
                  </a:solidFill>
                </a:rPr>
                <a:t>Weather Conditions</a:t>
              </a:r>
            </a:p>
          </p:txBody>
        </p:sp>
        <p:cxnSp>
          <p:nvCxnSpPr>
            <p:cNvPr id="20" name="Straight Arrow Connector 19"/>
            <p:cNvCxnSpPr/>
            <p:nvPr/>
          </p:nvCxnSpPr>
          <p:spPr>
            <a:xfrm>
              <a:off x="2913577" y="887320"/>
              <a:ext cx="673414" cy="10328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932934" y="1480172"/>
              <a:ext cx="2438400" cy="3119284"/>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38173" y="853178"/>
            <a:ext cx="7233145" cy="3566561"/>
            <a:chOff x="338173" y="853178"/>
            <a:chExt cx="7233145" cy="3566561"/>
          </a:xfrm>
        </p:grpSpPr>
        <p:sp>
          <p:nvSpPr>
            <p:cNvPr id="11" name="TextBox 10"/>
            <p:cNvSpPr txBox="1"/>
            <p:nvPr/>
          </p:nvSpPr>
          <p:spPr>
            <a:xfrm>
              <a:off x="338173" y="853178"/>
              <a:ext cx="2193197" cy="461665"/>
            </a:xfrm>
            <a:prstGeom prst="rect">
              <a:avLst/>
            </a:prstGeom>
            <a:noFill/>
          </p:spPr>
          <p:txBody>
            <a:bodyPr wrap="square" rtlCol="0">
              <a:spAutoFit/>
            </a:bodyPr>
            <a:lstStyle/>
            <a:p>
              <a:r>
                <a:rPr lang="en-US" sz="2400" b="1" dirty="0" smtClean="0">
                  <a:solidFill>
                    <a:srgbClr val="00B050"/>
                  </a:solidFill>
                </a:rPr>
                <a:t>Gate Changes</a:t>
              </a:r>
              <a:endParaRPr lang="en-US" sz="1400" b="1" dirty="0">
                <a:solidFill>
                  <a:srgbClr val="00B050"/>
                </a:solidFill>
              </a:endParaRPr>
            </a:p>
          </p:txBody>
        </p:sp>
        <p:cxnSp>
          <p:nvCxnSpPr>
            <p:cNvPr id="21" name="Straight Arrow Connector 20"/>
            <p:cNvCxnSpPr/>
            <p:nvPr/>
          </p:nvCxnSpPr>
          <p:spPr>
            <a:xfrm>
              <a:off x="2358207" y="1126805"/>
              <a:ext cx="855367" cy="6124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132918" y="1300455"/>
              <a:ext cx="2438400" cy="3119284"/>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20340" y="1182413"/>
            <a:ext cx="7202674" cy="3486466"/>
            <a:chOff x="320340" y="1182413"/>
            <a:chExt cx="7202674" cy="3486466"/>
          </a:xfrm>
        </p:grpSpPr>
        <p:sp>
          <p:nvSpPr>
            <p:cNvPr id="13" name="TextBox 12"/>
            <p:cNvSpPr txBox="1"/>
            <p:nvPr/>
          </p:nvSpPr>
          <p:spPr>
            <a:xfrm rot="21267044">
              <a:off x="320340" y="1182413"/>
              <a:ext cx="2004704" cy="461665"/>
            </a:xfrm>
            <a:prstGeom prst="rect">
              <a:avLst/>
            </a:prstGeom>
            <a:noFill/>
          </p:spPr>
          <p:txBody>
            <a:bodyPr wrap="square" rtlCol="0">
              <a:spAutoFit/>
            </a:bodyPr>
            <a:lstStyle/>
            <a:p>
              <a:r>
                <a:rPr lang="en-US" sz="2400" b="1" dirty="0" smtClean="0">
                  <a:solidFill>
                    <a:srgbClr val="7030A0"/>
                  </a:solidFill>
                </a:rPr>
                <a:t>Flight Delays</a:t>
              </a:r>
              <a:endParaRPr lang="en-US" sz="1400" b="1" dirty="0">
                <a:solidFill>
                  <a:srgbClr val="7030A0"/>
                </a:solidFill>
              </a:endParaRPr>
            </a:p>
          </p:txBody>
        </p:sp>
        <p:cxnSp>
          <p:nvCxnSpPr>
            <p:cNvPr id="22" name="Straight Arrow Connector 21"/>
            <p:cNvCxnSpPr/>
            <p:nvPr/>
          </p:nvCxnSpPr>
          <p:spPr>
            <a:xfrm>
              <a:off x="2100313" y="1344520"/>
              <a:ext cx="1081516" cy="2199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084614" y="1549595"/>
              <a:ext cx="2438400" cy="3119284"/>
            </a:xfrm>
            <a:prstGeom prst="straightConnector1">
              <a:avLst/>
            </a:prstGeom>
            <a:ln w="571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33805" y="1449136"/>
            <a:ext cx="7185475" cy="3119284"/>
            <a:chOff x="433805" y="1449136"/>
            <a:chExt cx="7185475" cy="3119284"/>
          </a:xfrm>
        </p:grpSpPr>
        <p:sp>
          <p:nvSpPr>
            <p:cNvPr id="14" name="TextBox 13"/>
            <p:cNvSpPr txBox="1"/>
            <p:nvPr/>
          </p:nvSpPr>
          <p:spPr>
            <a:xfrm rot="21053509">
              <a:off x="433805" y="1481674"/>
              <a:ext cx="2458732" cy="461665"/>
            </a:xfrm>
            <a:prstGeom prst="rect">
              <a:avLst/>
            </a:prstGeom>
            <a:noFill/>
          </p:spPr>
          <p:txBody>
            <a:bodyPr wrap="square" rtlCol="0">
              <a:spAutoFit/>
            </a:bodyPr>
            <a:lstStyle/>
            <a:p>
              <a:r>
                <a:rPr lang="en-US" sz="2400" b="1" dirty="0" smtClean="0">
                  <a:solidFill>
                    <a:srgbClr val="C00000"/>
                  </a:solidFill>
                </a:rPr>
                <a:t>Friend Alerts</a:t>
              </a:r>
            </a:p>
          </p:txBody>
        </p:sp>
        <p:cxnSp>
          <p:nvCxnSpPr>
            <p:cNvPr id="23" name="Straight Arrow Connector 22"/>
            <p:cNvCxnSpPr/>
            <p:nvPr/>
          </p:nvCxnSpPr>
          <p:spPr>
            <a:xfrm flipV="1">
              <a:off x="2286000" y="1593220"/>
              <a:ext cx="895829" cy="883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80880" y="1449136"/>
              <a:ext cx="2438400" cy="3119284"/>
            </a:xfrm>
            <a:prstGeom prst="straightConnector1">
              <a:avLst/>
            </a:prstGeom>
            <a:ln w="571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884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r>
              <a:rPr lang="en-US" smtClean="0"/>
              <a:t>Slide </a:t>
            </a:r>
            <a:fld id="{E93AF236-87A1-45B8-A1F6-EFB71719B864}" type="slidenum">
              <a:rPr lang="en-US" smtClean="0"/>
              <a:t>54</a:t>
            </a:fld>
            <a:endParaRPr lang="en-US" dirty="0"/>
          </a:p>
        </p:txBody>
      </p:sp>
      <p:sp>
        <p:nvSpPr>
          <p:cNvPr id="5" name="Rectangle 4"/>
          <p:cNvSpPr/>
          <p:nvPr/>
        </p:nvSpPr>
        <p:spPr>
          <a:xfrm>
            <a:off x="152400" y="990600"/>
            <a:ext cx="8534400" cy="5447645"/>
          </a:xfrm>
          <a:prstGeom prst="rect">
            <a:avLst/>
          </a:prstGeom>
        </p:spPr>
        <p:txBody>
          <a:bodyPr wrap="square">
            <a:spAutoFit/>
          </a:bodyPr>
          <a:lstStyle/>
          <a:p>
            <a:pPr algn="just"/>
            <a:r>
              <a:rPr lang="en-US" b="1" dirty="0">
                <a:latin typeface="Calibri" panose="020F0502020204030204" pitchFamily="34" charset="0"/>
                <a:ea typeface="Calibri" panose="020F0502020204030204" pitchFamily="34" charset="0"/>
                <a:cs typeface="Times New Roman" panose="02020603050405020304" pitchFamily="18" charset="0"/>
              </a:rPr>
              <a:t>Eight Ways in which Cloud Computing is Transforming the </a:t>
            </a:r>
            <a:r>
              <a:rPr lang="en-US" b="1" dirty="0" smtClean="0">
                <a:latin typeface="Calibri" panose="020F0502020204030204" pitchFamily="34" charset="0"/>
                <a:ea typeface="Calibri" panose="020F0502020204030204" pitchFamily="34" charset="0"/>
                <a:cs typeface="Times New Roman" panose="02020603050405020304" pitchFamily="18" charset="0"/>
              </a:rPr>
              <a:t>Way We Work</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Merging Real Time Data</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latin typeface="Calibri" panose="020F0502020204030204" pitchFamily="34" charset="0"/>
                <a:ea typeface="Calibri" panose="020F0502020204030204" pitchFamily="34" charset="0"/>
                <a:cs typeface="Times New Roman" panose="02020603050405020304" pitchFamily="18" charset="0"/>
              </a:rPr>
              <a:t>with Your Information</a:t>
            </a:r>
            <a:r>
              <a:rPr lang="en-US" sz="1400" dirty="0">
                <a:latin typeface="Calibri" panose="020F0502020204030204" pitchFamily="34" charset="0"/>
                <a:ea typeface="Calibri" panose="020F0502020204030204" pitchFamily="34" charset="0"/>
                <a:cs typeface="Times New Roman" panose="02020603050405020304" pitchFamily="18" charset="0"/>
              </a:rPr>
              <a:t> – Your TripIt itinerary doesn’t just show you your hotel and car rental information, it shows you real time weather reports, airplane arrivals and delays, airport gates. GasBuddy shows you the gasoline prices all around you. Your maps show you the speed of the traffic ahead of you.  </a:t>
            </a: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Easier Access -</a:t>
            </a:r>
            <a:r>
              <a:rPr lang="en-US" sz="1400" dirty="0">
                <a:latin typeface="Calibri" panose="020F0502020204030204" pitchFamily="34" charset="0"/>
                <a:ea typeface="Calibri" panose="020F0502020204030204" pitchFamily="34" charset="0"/>
                <a:cs typeface="Times New Roman" panose="02020603050405020304" pitchFamily="18" charset="0"/>
              </a:rPr>
              <a:t> Cloud computing means that you will be able to access information from a number of devices that are connected to the Internet. All you will need to have are the login credentials in order to get to your particular area on the cloud</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Easier Storage -</a:t>
            </a:r>
            <a:r>
              <a:rPr lang="en-US" sz="1400" dirty="0">
                <a:latin typeface="Calibri" panose="020F0502020204030204" pitchFamily="34" charset="0"/>
                <a:ea typeface="Calibri" panose="020F0502020204030204" pitchFamily="34" charset="0"/>
                <a:cs typeface="Times New Roman" panose="02020603050405020304" pitchFamily="18" charset="0"/>
              </a:rPr>
              <a:t> There is going to be much more room for information storage in a cloud. This means that there is going to be more information that can be stored on the cloud</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Back Ups For Business -</a:t>
            </a:r>
            <a:r>
              <a:rPr lang="en-US" sz="1400" dirty="0">
                <a:latin typeface="Calibri" panose="020F0502020204030204" pitchFamily="34" charset="0"/>
                <a:ea typeface="Calibri" panose="020F0502020204030204" pitchFamily="34" charset="0"/>
                <a:cs typeface="Times New Roman" panose="02020603050405020304" pitchFamily="18" charset="0"/>
              </a:rPr>
              <a:t> Businesses are going to need backups for the information that they are holding. This is going to mean taking a good look at your systems and find out how you can restore all of that information quickly. With cloud systems, this becomes much easier</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Security -</a:t>
            </a:r>
            <a:r>
              <a:rPr lang="en-US" sz="1400" dirty="0">
                <a:latin typeface="Calibri" panose="020F0502020204030204" pitchFamily="34" charset="0"/>
                <a:ea typeface="Calibri" panose="020F0502020204030204" pitchFamily="34" charset="0"/>
                <a:cs typeface="Times New Roman" panose="02020603050405020304" pitchFamily="18" charset="0"/>
              </a:rPr>
              <a:t> All cloud systems are becoming more and more secure. Even if you are just looking for your own personal online form of storage, then you will be happy to know that your information is going to be protected</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Convenience -</a:t>
            </a:r>
            <a:r>
              <a:rPr lang="en-US" sz="1400" dirty="0">
                <a:latin typeface="Calibri" panose="020F0502020204030204" pitchFamily="34" charset="0"/>
                <a:ea typeface="Calibri" panose="020F0502020204030204" pitchFamily="34" charset="0"/>
                <a:cs typeface="Times New Roman" panose="02020603050405020304" pitchFamily="18" charset="0"/>
              </a:rPr>
              <a:t> Easier access is going to make for more convenience. You do not have to carry around a hard drive with you all the time if you are on the go. This is good for individuals as well as businesses</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just">
              <a:spcBef>
                <a:spcPts val="0"/>
              </a:spcBef>
              <a:spcAft>
                <a:spcPts val="0"/>
              </a:spcAft>
              <a:buFont typeface="+mj-lt"/>
              <a:buAutoNum type="arabicPeriod"/>
            </a:pPr>
            <a:r>
              <a:rPr lang="en-US" sz="1400" b="1" dirty="0">
                <a:latin typeface="Calibri" panose="020F0502020204030204" pitchFamily="34" charset="0"/>
                <a:ea typeface="Calibri" panose="020F0502020204030204" pitchFamily="34" charset="0"/>
                <a:cs typeface="Times New Roman" panose="02020603050405020304" pitchFamily="18" charset="0"/>
              </a:rPr>
              <a:t>Pricing -</a:t>
            </a:r>
            <a:r>
              <a:rPr lang="en-US" sz="1400" dirty="0">
                <a:latin typeface="Calibri" panose="020F0502020204030204" pitchFamily="34" charset="0"/>
                <a:ea typeface="Calibri" panose="020F0502020204030204" pitchFamily="34" charset="0"/>
                <a:cs typeface="Times New Roman" panose="02020603050405020304" pitchFamily="18" charset="0"/>
              </a:rPr>
              <a:t> The price of cloud storage actually doesn't cost that much. For businesses in particular, it ends up becoming a very cost-effective form of backup. All you will need to do is rent a certain amount of space</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en-US" sz="1600" b="1" dirty="0">
                <a:latin typeface="Calibri" panose="020F0502020204030204" pitchFamily="34" charset="0"/>
                <a:ea typeface="Calibri" panose="020F0502020204030204" pitchFamily="34" charset="0"/>
                <a:cs typeface="Times New Roman" panose="02020603050405020304" pitchFamily="18" charset="0"/>
              </a:rPr>
              <a:t>Flexible -</a:t>
            </a:r>
            <a:r>
              <a:rPr lang="en-US" sz="1600" dirty="0">
                <a:latin typeface="Calibri" panose="020F0502020204030204" pitchFamily="34" charset="0"/>
                <a:ea typeface="Calibri" panose="020F0502020204030204" pitchFamily="34" charset="0"/>
                <a:cs typeface="Times New Roman" panose="02020603050405020304" pitchFamily="18" charset="0"/>
              </a:rPr>
              <a:t> Flexibility is one of the main reasons that a lot of businesses enjoy using cloud services. If they have a certain amount of space, then they can use that to store information. If more space is needed, then all you need to do is increase it and pay the increased fees. This means that you do not have to buy more space than you need. You can always get more data storage and pay for it as you need it. Again, this ties in with the overall cost-effectiveness of using a cloud system.</a:t>
            </a:r>
            <a:endParaRPr lang="en-US" sz="1400" dirty="0"/>
          </a:p>
        </p:txBody>
      </p:sp>
    </p:spTree>
    <p:extLst>
      <p:ext uri="{BB962C8B-B14F-4D97-AF65-F5344CB8AC3E}">
        <p14:creationId xmlns:p14="http://schemas.microsoft.com/office/powerpoint/2010/main" val="114398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55</a:t>
            </a:fld>
            <a:endParaRPr lang="en-US"/>
          </a:p>
        </p:txBody>
      </p:sp>
      <p:sp>
        <p:nvSpPr>
          <p:cNvPr id="6" name="Rectangle 2"/>
          <p:cNvSpPr>
            <a:spLocks noChangeArrowheads="1"/>
          </p:cNvSpPr>
          <p:nvPr/>
        </p:nvSpPr>
        <p:spPr bwMode="auto">
          <a:xfrm>
            <a:off x="381000" y="308670"/>
            <a:ext cx="78367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Microsoft’s Mail &amp; SkyDrive (Formerly) Windows Live</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Windows Live is a set of services and software products from Microsoft; consisting of selected Office applications, a 7 Gigabit SkyDrive, </a:t>
            </a:r>
            <a:r>
              <a:rPr kumimoji="0" lang="en-US" sz="1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HotMail</a:t>
            </a: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a services platform.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199"/>
            <a:ext cx="7315200" cy="45793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417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971115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304800"/>
            <a:ext cx="8153400"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Google Docs</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Like Windows SkyDrive, Google Docs is a free, Web-based office suite and data storage service offered by Google within its Google Drive service. It allows users to create and edit documents online while collaborating in real-time with other users. Google Docs combines the features of </a:t>
            </a:r>
            <a:r>
              <a:rPr kumimoji="0" lang="en-US" sz="1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Writely</a:t>
            </a: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Spreadsheets with a presentation program incorporating technology designed by Tonic Systems. Data storage of files up to 1 GB total in size was introduced on January 13, 2010, but has since been increased to 10 GB, documents using Google Docs native formats do not count towards this quota. The largely anticipated cloud storage feature by Google is said to be replacing most of Docs' features in 2012. This extension or replacement of Google Docs called Google Drive was opened to the public on April 24, 2012.</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49" name="Picture 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7925"/>
            <a:ext cx="5943600" cy="3524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981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82021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000" y="457200"/>
            <a:ext cx="83820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DropBox</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Dropbox is a file hosting service operated by Dropbox, Inc. that offers cloud storage, file synchronization, and client software. Dropbox allows users to create a special folder on each of their computers, which Dropbox then synchronizes so that it appears to be the same folder (with the same contents) regardless of the computer it is viewed on. Files placed in this folder are also accessible through a web site and mobile phone applications.</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3073" name="Picture 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5943600" cy="3714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171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702435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2178367" y="194627"/>
            <a:ext cx="5136833" cy="6468745"/>
          </a:xfrm>
          <a:prstGeom prst="rect">
            <a:avLst/>
          </a:prstGeom>
          <a:ln>
            <a:solidFill>
              <a:schemeClr val="tx1"/>
            </a:solidFill>
          </a:ln>
        </p:spPr>
      </p:pic>
    </p:spTree>
    <p:extLst>
      <p:ext uri="{BB962C8B-B14F-4D97-AF65-F5344CB8AC3E}">
        <p14:creationId xmlns:p14="http://schemas.microsoft.com/office/powerpoint/2010/main" val="2360393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51372"/>
            <a:ext cx="8686800" cy="1492716"/>
          </a:xfrm>
          <a:prstGeom prst="rect">
            <a:avLst/>
          </a:prstGeom>
        </p:spPr>
        <p:txBody>
          <a:bodyPr wrap="square">
            <a:spAutoFit/>
          </a:bodyPr>
          <a:lstStyle/>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Importing to </a:t>
            </a:r>
            <a:r>
              <a:rPr lang="en-US" sz="1100" dirty="0" err="1">
                <a:latin typeface="Calibri" panose="020F0502020204030204" pitchFamily="34" charset="0"/>
                <a:ea typeface="Calibri" panose="020F0502020204030204" pitchFamily="34" charset="0"/>
                <a:cs typeface="Times New Roman" panose="02020603050405020304" pitchFamily="18" charset="0"/>
              </a:rPr>
              <a:t>GoogleDocs</a:t>
            </a:r>
            <a:r>
              <a:rPr lang="en-US" sz="1100" dirty="0">
                <a:latin typeface="Calibri" panose="020F0502020204030204" pitchFamily="34" charset="0"/>
                <a:ea typeface="Calibri" panose="020F0502020204030204" pitchFamily="34" charset="0"/>
                <a:cs typeface="Times New Roman" panose="02020603050405020304" pitchFamily="18" charset="0"/>
              </a:rPr>
              <a:t> &amp; SkyDrive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2"/>
              </a:rPr>
              <a:t>http://www.youtube.com/watch?v=txCK3d90GcY</a:t>
            </a: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SkyDrive/Office Video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3"/>
              </a:rPr>
              <a:t>http://www.youtube.com/watch?v=D6O9J_EzmqE&amp;feature=relmfu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Intro to SkyDrive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4"/>
              </a:rPr>
              <a:t>http://www.youtube.com/watch?v=hoTBiIpz8DI&amp;feature=related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Intermediate SkyDrive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5"/>
              </a:rPr>
              <a:t>http://www.youtube.com/watch?v=YdhB2u2mOLM&amp;feature=relmfu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err="1">
                <a:latin typeface="Calibri" panose="020F0502020204030204" pitchFamily="34" charset="0"/>
                <a:ea typeface="Calibri" panose="020F0502020204030204" pitchFamily="34" charset="0"/>
                <a:cs typeface="Times New Roman" panose="02020603050405020304" pitchFamily="18" charset="0"/>
              </a:rPr>
              <a:t>GoogleDrive</a:t>
            </a:r>
            <a:r>
              <a:rPr lang="en-US" sz="1100" dirty="0">
                <a:latin typeface="Calibri" panose="020F0502020204030204" pitchFamily="34" charset="0"/>
                <a:ea typeface="Calibri" panose="020F0502020204030204" pitchFamily="34" charset="0"/>
                <a:cs typeface="Times New Roman" panose="02020603050405020304" pitchFamily="18" charset="0"/>
              </a:rPr>
              <a:t> versus DropBox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6"/>
              </a:rPr>
              <a:t>www.youtube.com/watch?v=0FbjsNsfEmE&amp;feature=related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EverNote  – </a:t>
            </a:r>
            <a:r>
              <a:rPr lang="en-US" sz="1100" b="1" dirty="0">
                <a:solidFill>
                  <a:srgbClr val="003562"/>
                </a:solidFill>
                <a:latin typeface="Calibri" panose="020F0502020204030204" pitchFamily="34" charset="0"/>
                <a:ea typeface="Calibri" panose="020F0502020204030204" pitchFamily="34" charset="0"/>
                <a:cs typeface="Times New Roman" panose="02020603050405020304" pitchFamily="18" charset="0"/>
                <a:hlinkClick r:id="rId7"/>
              </a:rPr>
              <a:t>http://www.bing.com/videos/search?q=evernote&amp;view=detail&amp;mid=FC081D4B847324B6E926FC081D4B847324B6E926&amp;first=0</a:t>
            </a:r>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0395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5029200"/>
          </a:xfrm>
        </p:spPr>
        <p:txBody>
          <a:bodyPr anchor="t">
            <a:normAutofit/>
          </a:bodyPr>
          <a:lstStyle/>
          <a:p>
            <a:r>
              <a:rPr lang="en-US" sz="2800" dirty="0" smtClean="0"/>
              <a:t>Detailed Comparison </a:t>
            </a:r>
            <a:r>
              <a:rPr lang="en-US" sz="2800" dirty="0"/>
              <a:t>of Smartphones by features:</a:t>
            </a:r>
            <a:br>
              <a:rPr lang="en-US" sz="2800" dirty="0"/>
            </a:br>
            <a:r>
              <a:rPr lang="en-US" sz="2400" dirty="0"/>
              <a:t> </a:t>
            </a:r>
            <a:br>
              <a:rPr lang="en-US" sz="2400" dirty="0"/>
            </a:br>
            <a:r>
              <a:rPr lang="en-US" sz="2400" u="sng" dirty="0">
                <a:hlinkClick r:id="rId3"/>
              </a:rPr>
              <a:t>http://en.wikipedia.org/wiki/Comparison_of_smartphones</a:t>
            </a:r>
            <a:r>
              <a:rPr lang="en-US" sz="2400" dirty="0"/>
              <a:t> </a:t>
            </a:r>
            <a:r>
              <a:rPr lang="en-US" sz="2800" dirty="0"/>
              <a:t/>
            </a:r>
            <a:br>
              <a:rPr lang="en-US" sz="2800" dirty="0"/>
            </a:b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Smartphones</a:t>
            </a:r>
            <a:endParaRPr lang="en-US" sz="4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6</a:t>
            </a:fld>
            <a:endParaRPr lang="en-US"/>
          </a:p>
        </p:txBody>
      </p:sp>
    </p:spTree>
    <p:extLst>
      <p:ext uri="{BB962C8B-B14F-4D97-AF65-F5344CB8AC3E}">
        <p14:creationId xmlns:p14="http://schemas.microsoft.com/office/powerpoint/2010/main" val="14793550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60</a:t>
            </a:fld>
            <a:endParaRPr lang="en-US"/>
          </a:p>
        </p:txBody>
      </p:sp>
      <p:sp>
        <p:nvSpPr>
          <p:cNvPr id="6" name="TextBox 5"/>
          <p:cNvSpPr txBox="1"/>
          <p:nvPr/>
        </p:nvSpPr>
        <p:spPr>
          <a:xfrm>
            <a:off x="0" y="0"/>
            <a:ext cx="9144000" cy="8340745"/>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Speech Recognition</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718" y="4170372"/>
            <a:ext cx="3048000" cy="2286000"/>
          </a:xfrm>
          <a:prstGeom prst="rect">
            <a:avLst/>
          </a:prstGeom>
        </p:spPr>
      </p:pic>
    </p:spTree>
    <p:extLst>
      <p:ext uri="{BB962C8B-B14F-4D97-AF65-F5344CB8AC3E}">
        <p14:creationId xmlns:p14="http://schemas.microsoft.com/office/powerpoint/2010/main" val="1200833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62000"/>
            <a:ext cx="7772400" cy="2246769"/>
          </a:xfrm>
          <a:prstGeom prst="rect">
            <a:avLst/>
          </a:prstGeom>
          <a:noFill/>
        </p:spPr>
        <p:txBody>
          <a:bodyPr wrap="square" rtlCol="0">
            <a:spAutoFit/>
          </a:bodyPr>
          <a:lstStyle/>
          <a:p>
            <a:r>
              <a:rPr lang="en-US" sz="2800" b="1" dirty="0" smtClean="0"/>
              <a:t>Microsoft Speech Recognition Demo</a:t>
            </a:r>
          </a:p>
          <a:p>
            <a:endParaRPr lang="en-US" sz="2800" b="1" dirty="0" smtClean="0"/>
          </a:p>
          <a:p>
            <a:r>
              <a:rPr lang="en-US" sz="2800" b="1" dirty="0" smtClean="0"/>
              <a:t>Works better with 1 to 2 hours of training</a:t>
            </a:r>
          </a:p>
          <a:p>
            <a:endParaRPr lang="en-US" sz="2800" b="1" dirty="0" smtClean="0"/>
          </a:p>
          <a:p>
            <a:r>
              <a:rPr lang="en-US" sz="2800" b="1" dirty="0" smtClean="0"/>
              <a:t>Works best with 3 to 6 months of corrections</a:t>
            </a:r>
            <a:endParaRPr lang="en-US" sz="2800" b="1" dirty="0"/>
          </a:p>
        </p:txBody>
      </p:sp>
    </p:spTree>
    <p:extLst>
      <p:ext uri="{BB962C8B-B14F-4D97-AF65-F5344CB8AC3E}">
        <p14:creationId xmlns:p14="http://schemas.microsoft.com/office/powerpoint/2010/main" val="27812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62</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YouTube</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2719447"/>
            <a:ext cx="5829300" cy="3371850"/>
          </a:xfrm>
          <a:prstGeom prst="rect">
            <a:avLst/>
          </a:prstGeom>
        </p:spPr>
      </p:pic>
    </p:spTree>
    <p:extLst>
      <p:ext uri="{BB962C8B-B14F-4D97-AF65-F5344CB8AC3E}">
        <p14:creationId xmlns:p14="http://schemas.microsoft.com/office/powerpoint/2010/main" val="35987332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YouTube</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2800" dirty="0" smtClean="0"/>
              <a:t>More content than CBS, NBC &amp; ABC every 60 days</a:t>
            </a:r>
          </a:p>
          <a:p>
            <a:pPr marL="0" indent="0">
              <a:buNone/>
            </a:pPr>
            <a:r>
              <a:rPr lang="en-US" sz="2800" dirty="0" smtClean="0"/>
              <a:t>Upload Demo</a:t>
            </a:r>
          </a:p>
          <a:p>
            <a:pPr marL="0" indent="0">
              <a:buNone/>
            </a:pPr>
            <a:r>
              <a:rPr lang="en-US" sz="2800" dirty="0" smtClean="0"/>
              <a:t>Editing Tools</a:t>
            </a:r>
          </a:p>
          <a:p>
            <a:pPr marL="0" indent="0">
              <a:buNone/>
            </a:pPr>
            <a:r>
              <a:rPr lang="en-US" sz="2800" dirty="0" smtClean="0"/>
              <a:t>Embed Code Demo</a:t>
            </a:r>
          </a:p>
          <a:p>
            <a:pPr marL="0" indent="0">
              <a:buNone/>
            </a:pPr>
            <a:r>
              <a:rPr lang="en-US" sz="1900" dirty="0" smtClean="0"/>
              <a:t>Lila </a:t>
            </a:r>
            <a:r>
              <a:rPr lang="en-US" sz="1900" dirty="0"/>
              <a:t>Ann Rose - </a:t>
            </a:r>
            <a:r>
              <a:rPr lang="en-US" sz="1900" dirty="0">
                <a:hlinkClick r:id="rId3"/>
              </a:rPr>
              <a:t>https://</a:t>
            </a:r>
            <a:r>
              <a:rPr lang="en-US" sz="1900" dirty="0" smtClean="0">
                <a:hlinkClick r:id="rId3"/>
              </a:rPr>
              <a:t>www.youtube.com/watch?v=nwn6_qtQMN8</a:t>
            </a:r>
            <a:r>
              <a:rPr lang="en-US" sz="1900" dirty="0" smtClean="0"/>
              <a:t> </a:t>
            </a:r>
            <a:endParaRPr lang="en-US" sz="1900" dirty="0"/>
          </a:p>
          <a:p>
            <a:pPr marL="0" indent="0">
              <a:buNone/>
            </a:pPr>
            <a:r>
              <a:rPr lang="en-US" sz="1900" dirty="0" smtClean="0"/>
              <a:t>Maisy </a:t>
            </a:r>
            <a:r>
              <a:rPr lang="en-US" sz="1900" dirty="0"/>
              <a:t>&amp; </a:t>
            </a:r>
            <a:r>
              <a:rPr lang="en-US" sz="1900" dirty="0" smtClean="0"/>
              <a:t>Lennon, Butter </a:t>
            </a:r>
            <a:r>
              <a:rPr lang="en-US" sz="1900" dirty="0"/>
              <a:t>- </a:t>
            </a:r>
            <a:r>
              <a:rPr lang="en-US" sz="1900" dirty="0">
                <a:hlinkClick r:id="rId4"/>
              </a:rPr>
              <a:t>https://</a:t>
            </a:r>
            <a:r>
              <a:rPr lang="en-US" sz="1900" dirty="0" smtClean="0">
                <a:hlinkClick r:id="rId4"/>
              </a:rPr>
              <a:t>www.youtube.com/watch?v=7_aJHJdCHAo</a:t>
            </a:r>
            <a:endParaRPr lang="en-US" sz="1900" dirty="0" smtClean="0"/>
          </a:p>
          <a:p>
            <a:pPr marL="0" indent="0">
              <a:buNone/>
            </a:pPr>
            <a:r>
              <a:rPr lang="en-US" sz="1900" dirty="0" smtClean="0"/>
              <a:t>Maisy &amp; </a:t>
            </a:r>
            <a:r>
              <a:rPr lang="en-US" sz="1900" dirty="0"/>
              <a:t>L</a:t>
            </a:r>
            <a:r>
              <a:rPr lang="en-US" sz="1900" dirty="0" smtClean="0"/>
              <a:t>ennon </a:t>
            </a:r>
            <a:r>
              <a:rPr lang="en-US" sz="1900" dirty="0"/>
              <a:t>Headlock - </a:t>
            </a:r>
            <a:r>
              <a:rPr lang="en-US" sz="1900" dirty="0">
                <a:hlinkClick r:id="rId5"/>
              </a:rPr>
              <a:t>https://</a:t>
            </a:r>
            <a:r>
              <a:rPr lang="en-US" sz="1900" dirty="0" smtClean="0">
                <a:hlinkClick r:id="rId5"/>
              </a:rPr>
              <a:t>www.youtube.com/watch?v=uxdUuk_l2Lk</a:t>
            </a:r>
            <a:endParaRPr lang="en-US" sz="1900" dirty="0" smtClean="0"/>
          </a:p>
          <a:p>
            <a:pPr marL="0" indent="0">
              <a:buNone/>
            </a:pPr>
            <a:r>
              <a:rPr lang="en-US" sz="1900" dirty="0" smtClean="0"/>
              <a:t>Rachel Price </a:t>
            </a:r>
            <a:r>
              <a:rPr lang="en-US" sz="1900" dirty="0"/>
              <a:t>- </a:t>
            </a:r>
            <a:r>
              <a:rPr lang="en-US" sz="1900" dirty="0">
                <a:hlinkClick r:id="rId6"/>
              </a:rPr>
              <a:t>http://</a:t>
            </a:r>
            <a:r>
              <a:rPr lang="en-US" sz="1900" dirty="0" smtClean="0">
                <a:hlinkClick r:id="rId6"/>
              </a:rPr>
              <a:t>www.youtube.com/watch?v=sAIVlOvsMuM</a:t>
            </a:r>
            <a:r>
              <a:rPr lang="en-US" sz="1900" dirty="0" smtClean="0"/>
              <a:t> </a:t>
            </a:r>
          </a:p>
          <a:p>
            <a:pPr marL="0" indent="0">
              <a:buNone/>
            </a:pPr>
            <a:endParaRPr lang="en-US" sz="1900" dirty="0"/>
          </a:p>
          <a:p>
            <a:pPr marL="0" indent="0">
              <a:buNone/>
            </a:pPr>
            <a:endParaRPr lang="en-US" sz="1900" dirty="0" smtClean="0"/>
          </a:p>
          <a:p>
            <a:pPr marL="0" indent="0">
              <a:buNone/>
            </a:pPr>
            <a:endParaRPr lang="en-US" sz="1900" dirty="0"/>
          </a:p>
          <a:p>
            <a:pPr marL="0" indent="0">
              <a:buNone/>
            </a:pPr>
            <a:r>
              <a:rPr lang="en-US" sz="1900" dirty="0"/>
              <a:t>Maisy &amp; Lennon, </a:t>
            </a:r>
            <a:r>
              <a:rPr lang="en-US" sz="1900" dirty="0" smtClean="0"/>
              <a:t>Nashville……………………………………………………..</a:t>
            </a:r>
            <a:endParaRPr lang="en-US" sz="1900" dirty="0"/>
          </a:p>
          <a:p>
            <a:pPr marL="0" indent="0">
              <a:buNone/>
            </a:pPr>
            <a:endParaRPr lang="en-US" sz="1900" dirty="0"/>
          </a:p>
        </p:txBody>
      </p:sp>
      <p:pic>
        <p:nvPicPr>
          <p:cNvPr id="26626" name="Picture 2" descr="https://encrypted-tbn2.gstatic.com/images?q=tbn:ANd9GcQP-a2vq-Mw_WMd2DiAliEHOI0aEZ_Lx7qtzJD9ArvyO-D1MPHW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6482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63</a:t>
            </a:fld>
            <a:endParaRPr lang="en-US"/>
          </a:p>
        </p:txBody>
      </p:sp>
    </p:spTree>
    <p:extLst>
      <p:ext uri="{BB962C8B-B14F-4D97-AF65-F5344CB8AC3E}">
        <p14:creationId xmlns:p14="http://schemas.microsoft.com/office/powerpoint/2010/main" val="37789744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YouTube Clips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1900" dirty="0"/>
              <a:t>RFIDS - </a:t>
            </a:r>
            <a:r>
              <a:rPr lang="en-US" sz="1900" dirty="0">
                <a:hlinkClick r:id="rId3"/>
              </a:rPr>
              <a:t>https://www.youtube.com/watch?v=_</a:t>
            </a:r>
            <a:r>
              <a:rPr lang="en-US" sz="1900" dirty="0" smtClean="0">
                <a:hlinkClick r:id="rId3"/>
              </a:rPr>
              <a:t>xNhL39uD7I</a:t>
            </a:r>
            <a:endParaRPr lang="en-US" sz="1900" dirty="0" smtClean="0"/>
          </a:p>
          <a:p>
            <a:pPr marL="0" indent="0">
              <a:buNone/>
            </a:pPr>
            <a:r>
              <a:rPr lang="en-US" sz="1900" dirty="0"/>
              <a:t>RFID Forklift - </a:t>
            </a:r>
            <a:r>
              <a:rPr lang="en-US" sz="1900" dirty="0">
                <a:hlinkClick r:id="rId4"/>
              </a:rPr>
              <a:t>http://</a:t>
            </a:r>
            <a:r>
              <a:rPr lang="en-US" sz="1900" dirty="0" smtClean="0">
                <a:hlinkClick r:id="rId4"/>
              </a:rPr>
              <a:t>www.tubechop.com/watch/734446</a:t>
            </a:r>
            <a:r>
              <a:rPr lang="en-US" sz="1900" dirty="0" smtClean="0"/>
              <a:t> </a:t>
            </a:r>
            <a:endParaRPr lang="en-US" sz="1900" dirty="0"/>
          </a:p>
          <a:p>
            <a:pPr marL="0" indent="0">
              <a:buNone/>
            </a:pPr>
            <a:r>
              <a:rPr lang="en-US" sz="1900" dirty="0"/>
              <a:t>ATM Scam - </a:t>
            </a:r>
            <a:r>
              <a:rPr lang="en-US" sz="1900" dirty="0">
                <a:hlinkClick r:id="rId5"/>
              </a:rPr>
              <a:t>https://</a:t>
            </a:r>
            <a:r>
              <a:rPr lang="en-US" sz="1900" dirty="0" smtClean="0">
                <a:hlinkClick r:id="rId5"/>
              </a:rPr>
              <a:t>www.youtube.com/watch?v=m3qK46L2b_c</a:t>
            </a:r>
            <a:r>
              <a:rPr lang="en-US" sz="1900" dirty="0" smtClean="0"/>
              <a:t> </a:t>
            </a:r>
            <a:endParaRPr lang="en-US" sz="1900" dirty="0"/>
          </a:p>
          <a:p>
            <a:pPr marL="0" indent="0">
              <a:buNone/>
            </a:pPr>
            <a:r>
              <a:rPr lang="en-US" sz="1900" dirty="0" smtClean="0"/>
              <a:t>Installing Electrical Wiring </a:t>
            </a:r>
            <a:r>
              <a:rPr lang="en-US" sz="1900" dirty="0"/>
              <a:t>- </a:t>
            </a:r>
            <a:r>
              <a:rPr lang="en-US" sz="1900" dirty="0">
                <a:hlinkClick r:id="rId6"/>
              </a:rPr>
              <a:t>http://</a:t>
            </a:r>
            <a:r>
              <a:rPr lang="en-US" sz="1900" dirty="0" smtClean="0">
                <a:hlinkClick r:id="rId6"/>
              </a:rPr>
              <a:t>www.tubechop.com/watch/734456</a:t>
            </a:r>
            <a:r>
              <a:rPr lang="en-US" sz="1900" dirty="0" smtClean="0"/>
              <a:t>  </a:t>
            </a:r>
          </a:p>
          <a:p>
            <a:pPr marL="0" indent="0">
              <a:buNone/>
            </a:pPr>
            <a:r>
              <a:rPr lang="en-US" sz="1900" dirty="0" smtClean="0"/>
              <a:t>Installing Bee Hive </a:t>
            </a:r>
            <a:r>
              <a:rPr lang="en-US" sz="1900" dirty="0"/>
              <a:t>- </a:t>
            </a:r>
            <a:r>
              <a:rPr lang="en-US" sz="1900" dirty="0">
                <a:hlinkClick r:id="rId7"/>
              </a:rPr>
              <a:t>http://</a:t>
            </a:r>
            <a:r>
              <a:rPr lang="en-US" sz="1900" dirty="0" smtClean="0">
                <a:hlinkClick r:id="rId7"/>
              </a:rPr>
              <a:t>www.tubechop.com/watch/734467</a:t>
            </a:r>
            <a:r>
              <a:rPr lang="en-US" sz="1900" dirty="0" smtClean="0"/>
              <a:t> </a:t>
            </a:r>
          </a:p>
          <a:p>
            <a:pPr marL="0" indent="0">
              <a:buNone/>
            </a:pPr>
            <a:r>
              <a:rPr lang="en-US" sz="1900" dirty="0" smtClean="0"/>
              <a:t>Learn </a:t>
            </a:r>
            <a:r>
              <a:rPr lang="en-US" sz="1900" dirty="0"/>
              <a:t>the Guitar - </a:t>
            </a:r>
            <a:r>
              <a:rPr lang="en-US" sz="1900" dirty="0">
                <a:hlinkClick r:id="rId8"/>
              </a:rPr>
              <a:t>http://</a:t>
            </a:r>
            <a:r>
              <a:rPr lang="en-US" sz="1900" dirty="0" smtClean="0">
                <a:hlinkClick r:id="rId8"/>
              </a:rPr>
              <a:t>www.youtube.com/watch?v=6Obf278F_00</a:t>
            </a:r>
            <a:endParaRPr lang="en-US" sz="1900" dirty="0" smtClean="0"/>
          </a:p>
          <a:p>
            <a:pPr marL="0" indent="0">
              <a:buNone/>
            </a:pPr>
            <a:endParaRPr lang="en-US" sz="19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64</a:t>
            </a:fld>
            <a:endParaRPr lang="en-US"/>
          </a:p>
        </p:txBody>
      </p:sp>
    </p:spTree>
    <p:extLst>
      <p:ext uri="{BB962C8B-B14F-4D97-AF65-F5344CB8AC3E}">
        <p14:creationId xmlns:p14="http://schemas.microsoft.com/office/powerpoint/2010/main" val="4259131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74345"/>
            <a:ext cx="8077200" cy="5663089"/>
          </a:xfrm>
          <a:prstGeom prst="rect">
            <a:avLst/>
          </a:prstGeom>
        </p:spPr>
        <p:txBody>
          <a:bodyPr wrap="square">
            <a:spAutoFit/>
          </a:bodyPr>
          <a:lstStyle/>
          <a:p>
            <a:pPr lvl="0" algn="ctr"/>
            <a:r>
              <a:rPr lang="en-US" sz="2800" b="1" dirty="0"/>
              <a:t>YouTube</a:t>
            </a:r>
            <a:r>
              <a:rPr lang="en-US" sz="2800" b="1" dirty="0" smtClean="0"/>
              <a:t>:</a:t>
            </a:r>
          </a:p>
          <a:p>
            <a:pPr lvl="0" algn="ctr"/>
            <a:endParaRPr lang="en-US" sz="2800" b="1" dirty="0"/>
          </a:p>
          <a:p>
            <a:pPr lvl="1"/>
            <a:r>
              <a:rPr lang="en-US" dirty="0"/>
              <a:t>More content published to YouTube in a 60 day period than the three major U.S. television networks created in the past 60 years. 490 million unique users worldwide per month, who rack up an estimated 92 billion page views each month.</a:t>
            </a:r>
          </a:p>
          <a:p>
            <a:pPr lvl="1"/>
            <a:endParaRPr lang="en-US" dirty="0" smtClean="0"/>
          </a:p>
          <a:p>
            <a:pPr lvl="1"/>
            <a:r>
              <a:rPr lang="en-US" dirty="0" smtClean="0"/>
              <a:t>YouTube </a:t>
            </a:r>
            <a:r>
              <a:rPr lang="en-US" dirty="0"/>
              <a:t>is a phenomenal learning center. </a:t>
            </a:r>
            <a:r>
              <a:rPr lang="en-US" b="1" i="1" u="sng" dirty="0"/>
              <a:t>Carlton’s Prediction</a:t>
            </a:r>
            <a:r>
              <a:rPr lang="en-US" dirty="0"/>
              <a:t> – </a:t>
            </a:r>
            <a:r>
              <a:rPr lang="en-US" b="1" i="1" dirty="0"/>
              <a:t>YouTube University will be the world’s largest learning center within 5 to 10 years.</a:t>
            </a:r>
            <a:endParaRPr lang="en-US" dirty="0"/>
          </a:p>
          <a:p>
            <a:pPr lvl="1"/>
            <a:endParaRPr lang="en-US" u="sng" dirty="0" smtClean="0">
              <a:hlinkClick r:id="rId3"/>
            </a:endParaRPr>
          </a:p>
          <a:p>
            <a:pPr lvl="1"/>
            <a:r>
              <a:rPr lang="en-US" u="sng" dirty="0" smtClean="0">
                <a:hlinkClick r:id="rId3"/>
              </a:rPr>
              <a:t>www.tubechop.com</a:t>
            </a:r>
            <a:r>
              <a:rPr lang="en-US" dirty="0" smtClean="0"/>
              <a:t> </a:t>
            </a:r>
            <a:r>
              <a:rPr lang="en-US" dirty="0"/>
              <a:t>– Crop a portion from any YouTube video </a:t>
            </a:r>
          </a:p>
          <a:p>
            <a:pPr lvl="1"/>
            <a:endParaRPr lang="en-US" u="sng" dirty="0" smtClean="0">
              <a:hlinkClick r:id="rId4"/>
            </a:endParaRPr>
          </a:p>
          <a:p>
            <a:pPr lvl="1"/>
            <a:r>
              <a:rPr lang="en-US" u="sng" dirty="0" smtClean="0">
                <a:hlinkClick r:id="rId4"/>
              </a:rPr>
              <a:t>www.mixpod.com</a:t>
            </a:r>
            <a:r>
              <a:rPr lang="en-US" dirty="0" smtClean="0"/>
              <a:t> </a:t>
            </a:r>
            <a:r>
              <a:rPr lang="en-US" dirty="0"/>
              <a:t>– Combine cropped portions of YouTube clips</a:t>
            </a:r>
          </a:p>
          <a:p>
            <a:pPr lvl="1"/>
            <a:endParaRPr lang="en-US" u="sng" dirty="0" smtClean="0">
              <a:hlinkClick r:id="rId5"/>
            </a:endParaRPr>
          </a:p>
          <a:p>
            <a:pPr lvl="1"/>
            <a:r>
              <a:rPr lang="en-US" u="sng" dirty="0" smtClean="0">
                <a:hlinkClick r:id="rId5"/>
              </a:rPr>
              <a:t>www.vixey.com</a:t>
            </a:r>
            <a:r>
              <a:rPr lang="en-US" dirty="0" smtClean="0"/>
              <a:t> </a:t>
            </a:r>
            <a:r>
              <a:rPr lang="en-US" dirty="0"/>
              <a:t>– Convert YouTube clips to self-running MP4s on your computer</a:t>
            </a:r>
          </a:p>
          <a:p>
            <a:pPr lvl="1"/>
            <a:endParaRPr lang="en-US" dirty="0" smtClean="0"/>
          </a:p>
          <a:p>
            <a:pPr lvl="1"/>
            <a:r>
              <a:rPr lang="en-US" dirty="0" smtClean="0"/>
              <a:t>Uploading </a:t>
            </a:r>
            <a:r>
              <a:rPr lang="en-US" dirty="0"/>
              <a:t>to YouTube is Easy (quick demonstration)</a:t>
            </a:r>
          </a:p>
          <a:p>
            <a:endParaRPr lang="en-US" dirty="0" smtClean="0"/>
          </a:p>
          <a:p>
            <a:r>
              <a:rPr lang="en-US" dirty="0" smtClean="0"/>
              <a:t>         Embedding </a:t>
            </a:r>
            <a:r>
              <a:rPr lang="en-US" dirty="0"/>
              <a:t>Code (Bandwidth and Codecs come from YouTube web site)</a:t>
            </a:r>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65</a:t>
            </a:fld>
            <a:endParaRPr lang="en-US"/>
          </a:p>
        </p:txBody>
      </p:sp>
    </p:spTree>
    <p:extLst>
      <p:ext uri="{BB962C8B-B14F-4D97-AF65-F5344CB8AC3E}">
        <p14:creationId xmlns:p14="http://schemas.microsoft.com/office/powerpoint/2010/main" val="24312955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Ted Talks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2787650"/>
            <a:ext cx="3454400" cy="3454400"/>
          </a:xfrm>
          <a:prstGeom prst="rect">
            <a:avLst/>
          </a:prstGeom>
        </p:spPr>
      </p:pic>
    </p:spTree>
    <p:extLst>
      <p:ext uri="{BB962C8B-B14F-4D97-AF65-F5344CB8AC3E}">
        <p14:creationId xmlns:p14="http://schemas.microsoft.com/office/powerpoint/2010/main" val="3344528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Ted Talks</a:t>
            </a:r>
            <a:br>
              <a:rPr lang="en-US" dirty="0" smtClean="0"/>
            </a:br>
            <a:r>
              <a:rPr lang="en-US" sz="2000" dirty="0" smtClean="0"/>
              <a:t>Who is Ted and why does he talk so much?</a:t>
            </a:r>
            <a:endParaRPr lang="en-US" dirty="0"/>
          </a:p>
        </p:txBody>
      </p:sp>
      <p:sp>
        <p:nvSpPr>
          <p:cNvPr id="3" name="Content Placeholder 2"/>
          <p:cNvSpPr>
            <a:spLocks noGrp="1"/>
          </p:cNvSpPr>
          <p:nvPr>
            <p:ph idx="1"/>
          </p:nvPr>
        </p:nvSpPr>
        <p:spPr>
          <a:xfrm>
            <a:off x="457200" y="1830387"/>
            <a:ext cx="8229600" cy="4525963"/>
          </a:xfrm>
        </p:spPr>
        <p:txBody>
          <a:bodyPr>
            <a:normAutofit/>
          </a:bodyPr>
          <a:lstStyle/>
          <a:p>
            <a:pPr marL="0" indent="0">
              <a:buNone/>
            </a:pPr>
            <a:r>
              <a:rPr lang="en-US" sz="2000" dirty="0" smtClean="0"/>
              <a:t>TED = Technology, Entertainment &amp; Design</a:t>
            </a:r>
          </a:p>
          <a:p>
            <a:pPr marL="0" indent="0">
              <a:buNone/>
            </a:pPr>
            <a:endParaRPr lang="en-US" sz="2000" dirty="0" smtClean="0"/>
          </a:p>
          <a:p>
            <a:pPr marL="0" indent="0">
              <a:buNone/>
            </a:pPr>
            <a:r>
              <a:rPr lang="en-US" sz="2000" dirty="0" smtClean="0"/>
              <a:t>Average 6 to 12 minutes, not professional speakers</a:t>
            </a:r>
          </a:p>
          <a:p>
            <a:pPr marL="0" indent="0">
              <a:buNone/>
            </a:pPr>
            <a:endParaRPr lang="en-US" sz="2000" dirty="0" smtClean="0"/>
          </a:p>
          <a:p>
            <a:pPr marL="0" indent="0">
              <a:buNone/>
            </a:pPr>
            <a:r>
              <a:rPr lang="en-US" sz="2000" dirty="0" smtClean="0"/>
              <a:t>Creativity - </a:t>
            </a:r>
            <a:r>
              <a:rPr lang="en-US" sz="2000" dirty="0" smtClean="0">
                <a:hlinkClick r:id="rId3"/>
              </a:rPr>
              <a:t>http</a:t>
            </a:r>
            <a:r>
              <a:rPr lang="en-US" sz="2000" dirty="0">
                <a:hlinkClick r:id="rId3"/>
              </a:rPr>
              <a:t>://</a:t>
            </a:r>
            <a:r>
              <a:rPr lang="en-US" sz="2000" dirty="0" smtClean="0">
                <a:hlinkClick r:id="rId3"/>
              </a:rPr>
              <a:t>www.tubechop.com/watch/733384</a:t>
            </a:r>
            <a:r>
              <a:rPr lang="en-US" sz="2000" dirty="0" smtClean="0"/>
              <a:t> </a:t>
            </a:r>
          </a:p>
          <a:p>
            <a:pPr marL="0" indent="0">
              <a:buNone/>
            </a:pPr>
            <a:endParaRPr lang="en-US" sz="2000" dirty="0"/>
          </a:p>
          <a:p>
            <a:pPr marL="0" indent="0">
              <a:buNone/>
            </a:pPr>
            <a:r>
              <a:rPr lang="en-US" sz="2000" dirty="0"/>
              <a:t>Best Thing - </a:t>
            </a:r>
            <a:r>
              <a:rPr lang="en-US" sz="2000" dirty="0">
                <a:hlinkClick r:id="rId4"/>
              </a:rPr>
              <a:t>http://</a:t>
            </a:r>
            <a:r>
              <a:rPr lang="en-US" sz="2000" dirty="0" smtClean="0">
                <a:hlinkClick r:id="rId4"/>
              </a:rPr>
              <a:t>www.tubechop.com/watch/733396</a:t>
            </a:r>
            <a:r>
              <a:rPr lang="en-US" sz="2000" dirty="0" smtClean="0"/>
              <a:t> </a:t>
            </a:r>
          </a:p>
          <a:p>
            <a:pPr marL="0" indent="0">
              <a:buNone/>
            </a:pPr>
            <a:endParaRPr lang="en-US" sz="2000" dirty="0"/>
          </a:p>
          <a:p>
            <a:pPr marL="0" indent="0">
              <a:buNone/>
            </a:pPr>
            <a:r>
              <a:rPr lang="en-US" sz="2000" dirty="0" err="1"/>
              <a:t>Sugata</a:t>
            </a:r>
            <a:r>
              <a:rPr lang="en-US" sz="2000" dirty="0"/>
              <a:t> </a:t>
            </a:r>
            <a:r>
              <a:rPr lang="en-US" sz="2000" dirty="0" err="1"/>
              <a:t>Mitra</a:t>
            </a:r>
            <a:r>
              <a:rPr lang="en-US" sz="2000" dirty="0"/>
              <a:t> shows how kids teach themselves </a:t>
            </a:r>
            <a:r>
              <a:rPr lang="en-US" sz="2000" dirty="0" smtClean="0"/>
              <a:t>- </a:t>
            </a:r>
            <a:r>
              <a:rPr lang="en-US" sz="1800" dirty="0" smtClean="0">
                <a:hlinkClick r:id="rId5"/>
              </a:rPr>
              <a:t>http</a:t>
            </a:r>
            <a:r>
              <a:rPr lang="en-US" sz="1800" dirty="0">
                <a:hlinkClick r:id="rId5"/>
              </a:rPr>
              <a:t>://</a:t>
            </a:r>
            <a:r>
              <a:rPr lang="en-US" sz="1800" dirty="0" smtClean="0">
                <a:hlinkClick r:id="rId5"/>
              </a:rPr>
              <a:t>www.ted.com/talks/sugata_mitra_shows_how_kids_teach_themselves.html</a:t>
            </a:r>
            <a:r>
              <a:rPr lang="en-US" sz="1800" dirty="0" smtClean="0"/>
              <a:t> </a:t>
            </a:r>
          </a:p>
          <a:p>
            <a:pPr marL="0" indent="0">
              <a:buNone/>
            </a:pPr>
            <a:r>
              <a:rPr lang="en-US" sz="1800" dirty="0" smtClean="0"/>
              <a:t>Start at 7:45, or 9:37</a:t>
            </a:r>
            <a:endParaRPr lang="en-US" sz="1800" dirty="0"/>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28600"/>
            <a:ext cx="3152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67</a:t>
            </a:fld>
            <a:endParaRPr lang="en-US"/>
          </a:p>
        </p:txBody>
      </p:sp>
    </p:spTree>
    <p:extLst>
      <p:ext uri="{BB962C8B-B14F-4D97-AF65-F5344CB8AC3E}">
        <p14:creationId xmlns:p14="http://schemas.microsoft.com/office/powerpoint/2010/main" val="29448128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68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Distance Learning</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007489"/>
            <a:ext cx="3886200" cy="3238500"/>
          </a:xfrm>
          <a:prstGeom prst="rect">
            <a:avLst/>
          </a:prstGeom>
        </p:spPr>
      </p:pic>
    </p:spTree>
    <p:extLst>
      <p:ext uri="{BB962C8B-B14F-4D97-AF65-F5344CB8AC3E}">
        <p14:creationId xmlns:p14="http://schemas.microsoft.com/office/powerpoint/2010/main" val="7393747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a:t>
            </a:r>
            <a:r>
              <a:rPr lang="en-US" dirty="0"/>
              <a:t>L</a:t>
            </a:r>
            <a:r>
              <a:rPr lang="en-US" dirty="0" smtClean="0"/>
              <a:t>earning</a:t>
            </a:r>
            <a:endParaRPr lang="en-US" dirty="0"/>
          </a:p>
        </p:txBody>
      </p:sp>
      <p:sp>
        <p:nvSpPr>
          <p:cNvPr id="3" name="Content Placeholder 2"/>
          <p:cNvSpPr>
            <a:spLocks noGrp="1"/>
          </p:cNvSpPr>
          <p:nvPr>
            <p:ph idx="1"/>
          </p:nvPr>
        </p:nvSpPr>
        <p:spPr/>
        <p:txBody>
          <a:bodyPr/>
          <a:lstStyle/>
          <a:p>
            <a:r>
              <a:rPr lang="en-US" dirty="0" smtClean="0"/>
              <a:t>No admission, No Credits (Certificate)</a:t>
            </a:r>
          </a:p>
          <a:p>
            <a:r>
              <a:rPr lang="en-US" dirty="0" smtClean="0">
                <a:hlinkClick r:id="rId3"/>
              </a:rPr>
              <a:t>Harvard </a:t>
            </a:r>
            <a:r>
              <a:rPr lang="en-US" dirty="0" smtClean="0"/>
              <a:t>&amp; MIT (</a:t>
            </a:r>
            <a:r>
              <a:rPr lang="en-US" dirty="0" err="1" smtClean="0"/>
              <a:t>EdX</a:t>
            </a:r>
            <a:r>
              <a:rPr lang="en-US" dirty="0" smtClean="0"/>
              <a:t>) </a:t>
            </a:r>
            <a:r>
              <a:rPr lang="en-US" sz="1100" dirty="0" smtClean="0"/>
              <a:t>150,000 from 160 countries in 2011</a:t>
            </a:r>
          </a:p>
          <a:p>
            <a:r>
              <a:rPr lang="en-US" sz="1100" dirty="0">
                <a:hlinkClick r:id="rId4"/>
              </a:rPr>
              <a:t>F</a:t>
            </a:r>
            <a:r>
              <a:rPr lang="en-US" sz="1100" dirty="0" smtClean="0">
                <a:hlinkClick r:id="rId4"/>
              </a:rPr>
              <a:t>athom </a:t>
            </a:r>
            <a:r>
              <a:rPr lang="en-US" sz="1100" dirty="0" smtClean="0"/>
              <a:t>(2000 Columbia &amp; Michigan); All Learn (2003 Yale, Princeton and Stanford)</a:t>
            </a:r>
            <a:endParaRPr lang="en-US" dirty="0" smtClean="0"/>
          </a:p>
          <a:p>
            <a:r>
              <a:rPr lang="en-US" dirty="0" smtClean="0"/>
              <a:t>Remote Access Tools for Remote Training</a:t>
            </a:r>
          </a:p>
          <a:p>
            <a:pPr lvl="1"/>
            <a:r>
              <a:rPr lang="en-US" dirty="0" smtClean="0"/>
              <a:t>Skype</a:t>
            </a:r>
          </a:p>
          <a:p>
            <a:pPr lvl="1"/>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9107" y="3886200"/>
            <a:ext cx="3457575" cy="1999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69</a:t>
            </a:fld>
            <a:endParaRPr lang="en-US"/>
          </a:p>
        </p:txBody>
      </p:sp>
    </p:spTree>
    <p:extLst>
      <p:ext uri="{BB962C8B-B14F-4D97-AF65-F5344CB8AC3E}">
        <p14:creationId xmlns:p14="http://schemas.microsoft.com/office/powerpoint/2010/main" val="2102454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4114800" cy="5029200"/>
          </a:xfrm>
        </p:spPr>
        <p:txBody>
          <a:bodyPr anchor="t">
            <a:noAutofit/>
          </a:bodyPr>
          <a:lstStyle/>
          <a:p>
            <a:pPr algn="l">
              <a:lnSpc>
                <a:spcPct val="150000"/>
              </a:lnSpc>
            </a:pPr>
            <a:r>
              <a:rPr lang="en-US" sz="1400" b="1" dirty="0" smtClean="0"/>
              <a:t>1. </a:t>
            </a:r>
            <a:r>
              <a:rPr lang="en-US" sz="1400" b="1" dirty="0"/>
              <a:t>Tag </a:t>
            </a:r>
            <a:r>
              <a:rPr lang="en-US" sz="1400" b="1" dirty="0" smtClean="0"/>
              <a:t>Reader</a:t>
            </a:r>
            <a:br>
              <a:rPr lang="en-US" sz="1400" b="1" dirty="0" smtClean="0"/>
            </a:br>
            <a:r>
              <a:rPr lang="en-US" sz="1400" b="1" dirty="0">
                <a:solidFill>
                  <a:srgbClr val="FF0000"/>
                </a:solidFill>
              </a:rPr>
              <a:t>2</a:t>
            </a:r>
            <a:r>
              <a:rPr lang="en-US" sz="1400" b="1" dirty="0" smtClean="0">
                <a:solidFill>
                  <a:srgbClr val="FF0000"/>
                </a:solidFill>
              </a:rPr>
              <a:t>. </a:t>
            </a:r>
            <a:r>
              <a:rPr lang="en-US" sz="1400" b="1" dirty="0">
                <a:solidFill>
                  <a:srgbClr val="FF0000"/>
                </a:solidFill>
              </a:rPr>
              <a:t>Text Message (Using Voice)</a:t>
            </a:r>
            <a:r>
              <a:rPr lang="en-US" sz="1400" b="1" dirty="0"/>
              <a:t/>
            </a:r>
            <a:br>
              <a:rPr lang="en-US" sz="1400" b="1" dirty="0"/>
            </a:br>
            <a:r>
              <a:rPr lang="en-US" sz="1400" b="1" dirty="0">
                <a:solidFill>
                  <a:srgbClr val="FF0000"/>
                </a:solidFill>
              </a:rPr>
              <a:t>3</a:t>
            </a:r>
            <a:r>
              <a:rPr lang="en-US" sz="1400" b="1" dirty="0" smtClean="0">
                <a:solidFill>
                  <a:srgbClr val="FF0000"/>
                </a:solidFill>
              </a:rPr>
              <a:t>. </a:t>
            </a:r>
            <a:r>
              <a:rPr lang="en-US" sz="1400" b="1" dirty="0">
                <a:solidFill>
                  <a:srgbClr val="FF0000"/>
                </a:solidFill>
              </a:rPr>
              <a:t>Navigation (Using Voice), </a:t>
            </a:r>
            <a:r>
              <a:rPr lang="en-US" sz="1050" b="1" dirty="0"/>
              <a:t>with Turn-by-Turn Directions</a:t>
            </a:r>
            <a:r>
              <a:rPr lang="en-US" sz="1400" b="1" dirty="0"/>
              <a:t/>
            </a:r>
            <a:br>
              <a:rPr lang="en-US" sz="1400" b="1" dirty="0"/>
            </a:br>
            <a:r>
              <a:rPr lang="en-US" sz="1400" b="1" dirty="0">
                <a:solidFill>
                  <a:srgbClr val="FF0000"/>
                </a:solidFill>
              </a:rPr>
              <a:t>4</a:t>
            </a:r>
            <a:r>
              <a:rPr lang="en-US" sz="1400" b="1" dirty="0" smtClean="0">
                <a:solidFill>
                  <a:srgbClr val="FF0000"/>
                </a:solidFill>
              </a:rPr>
              <a:t>. Traffic</a:t>
            </a:r>
            <a:r>
              <a:rPr lang="en-US" sz="1400" b="1" dirty="0"/>
              <a:t/>
            </a:r>
            <a:br>
              <a:rPr lang="en-US" sz="1400" b="1" dirty="0"/>
            </a:br>
            <a:r>
              <a:rPr lang="en-US" sz="1400" b="1" dirty="0">
                <a:solidFill>
                  <a:srgbClr val="FF0000"/>
                </a:solidFill>
              </a:rPr>
              <a:t>5. Wells Fargo </a:t>
            </a:r>
            <a:r>
              <a:rPr lang="en-US" sz="1400" b="1" dirty="0" smtClean="0">
                <a:solidFill>
                  <a:srgbClr val="FF0000"/>
                </a:solidFill>
              </a:rPr>
              <a:t>App</a:t>
            </a:r>
            <a:br>
              <a:rPr lang="en-US" sz="1400" b="1" dirty="0" smtClean="0">
                <a:solidFill>
                  <a:srgbClr val="FF0000"/>
                </a:solidFill>
              </a:rPr>
            </a:br>
            <a:r>
              <a:rPr lang="en-US" sz="1400" b="1" dirty="0">
                <a:solidFill>
                  <a:srgbClr val="FF0000"/>
                </a:solidFill>
              </a:rPr>
              <a:t>6. CVS App</a:t>
            </a:r>
            <a:br>
              <a:rPr lang="en-US" sz="1400" b="1" dirty="0">
                <a:solidFill>
                  <a:srgbClr val="FF0000"/>
                </a:solidFill>
              </a:rPr>
            </a:br>
            <a:r>
              <a:rPr lang="en-US" sz="1400" b="1" dirty="0">
                <a:solidFill>
                  <a:srgbClr val="FF0000"/>
                </a:solidFill>
              </a:rPr>
              <a:t>9. Gas Buddy</a:t>
            </a:r>
            <a:br>
              <a:rPr lang="en-US" sz="1400" b="1" dirty="0">
                <a:solidFill>
                  <a:srgbClr val="FF0000"/>
                </a:solidFill>
              </a:rPr>
            </a:br>
            <a:r>
              <a:rPr lang="en-US" sz="1400" b="1" dirty="0">
                <a:solidFill>
                  <a:srgbClr val="FF0000"/>
                </a:solidFill>
              </a:rPr>
              <a:t>15. </a:t>
            </a:r>
            <a:r>
              <a:rPr lang="en-US" sz="1400" b="1" dirty="0" err="1">
                <a:solidFill>
                  <a:srgbClr val="FF0000"/>
                </a:solidFill>
              </a:rPr>
              <a:t>PriceCheck</a:t>
            </a:r>
            <a:r>
              <a:rPr lang="en-US" sz="1400" b="1" dirty="0"/>
              <a:t/>
            </a:r>
            <a:br>
              <a:rPr lang="en-US" sz="1400" b="1" dirty="0"/>
            </a:br>
            <a:r>
              <a:rPr lang="en-US" sz="1400" b="1" dirty="0" smtClean="0"/>
              <a:t>4</a:t>
            </a:r>
            <a:r>
              <a:rPr lang="en-US" sz="1400" b="1" dirty="0"/>
              <a:t>. Camera, Pictures to FB or EverNote</a:t>
            </a:r>
            <a:br>
              <a:rPr lang="en-US" sz="1400" b="1" dirty="0"/>
            </a:br>
            <a:r>
              <a:rPr lang="en-US" sz="1400" b="1" dirty="0" smtClean="0"/>
              <a:t>8</a:t>
            </a:r>
            <a:r>
              <a:rPr lang="en-US" sz="1400" b="1" dirty="0"/>
              <a:t>. DropBox</a:t>
            </a:r>
            <a:br>
              <a:rPr lang="en-US" sz="1400" b="1" dirty="0"/>
            </a:br>
            <a:r>
              <a:rPr lang="en-US" sz="1400" b="1" dirty="0" smtClean="0"/>
              <a:t>10</a:t>
            </a:r>
            <a:r>
              <a:rPr lang="en-US" sz="1400" b="1" dirty="0"/>
              <a:t>. Open Table</a:t>
            </a:r>
            <a:br>
              <a:rPr lang="en-US" sz="1400" b="1" dirty="0"/>
            </a:br>
            <a:r>
              <a:rPr lang="en-US" sz="1400" b="1" dirty="0"/>
              <a:t>11. Maps</a:t>
            </a:r>
            <a:br>
              <a:rPr lang="en-US" sz="1400" b="1" dirty="0"/>
            </a:br>
            <a:r>
              <a:rPr lang="en-US" sz="1400" b="1" dirty="0"/>
              <a:t>12. TripIt</a:t>
            </a:r>
            <a:br>
              <a:rPr lang="en-US" sz="1400" b="1" dirty="0"/>
            </a:br>
            <a:r>
              <a:rPr lang="en-US" sz="1400" b="1" dirty="0"/>
              <a:t>13. YouTube</a:t>
            </a:r>
            <a:br>
              <a:rPr lang="en-US" sz="1400" b="1" dirty="0"/>
            </a:br>
            <a:r>
              <a:rPr lang="en-US" sz="1400" b="1" dirty="0"/>
              <a:t>14. Google Search</a:t>
            </a:r>
            <a:br>
              <a:rPr lang="en-US" sz="1400" b="1" dirty="0"/>
            </a:br>
            <a:r>
              <a:rPr lang="en-US" sz="1400" b="1" dirty="0" smtClean="0"/>
              <a:t/>
            </a:r>
            <a:br>
              <a:rPr lang="en-US" sz="1400" b="1" dirty="0" smtClean="0"/>
            </a:br>
            <a:endParaRPr lang="en-US" sz="14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Smartphone Apps Demonstration</a:t>
            </a:r>
            <a:endParaRPr lang="en-US" sz="4800" dirty="0"/>
          </a:p>
        </p:txBody>
      </p:sp>
      <p:sp>
        <p:nvSpPr>
          <p:cNvPr id="4" name="Title 1"/>
          <p:cNvSpPr txBox="1">
            <a:spLocks/>
          </p:cNvSpPr>
          <p:nvPr/>
        </p:nvSpPr>
        <p:spPr>
          <a:xfrm>
            <a:off x="4724400" y="1371600"/>
            <a:ext cx="4114800" cy="4800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400" b="1" dirty="0" smtClean="0"/>
              <a:t>16. Drudge Report</a:t>
            </a:r>
          </a:p>
          <a:p>
            <a:pPr algn="l">
              <a:lnSpc>
                <a:spcPct val="150000"/>
              </a:lnSpc>
            </a:pPr>
            <a:r>
              <a:rPr lang="en-US" sz="1400" b="1" dirty="0" smtClean="0"/>
              <a:t>17. Exit</a:t>
            </a:r>
          </a:p>
          <a:p>
            <a:pPr algn="l">
              <a:lnSpc>
                <a:spcPct val="150000"/>
              </a:lnSpc>
            </a:pPr>
            <a:r>
              <a:rPr lang="en-US" sz="1400" b="1" dirty="0" smtClean="0"/>
              <a:t>18. </a:t>
            </a:r>
            <a:r>
              <a:rPr lang="en-US" sz="1400" b="1" dirty="0" err="1" smtClean="0"/>
              <a:t>EverNote</a:t>
            </a:r>
            <a:endParaRPr lang="en-US" sz="1400" b="1" dirty="0" smtClean="0"/>
          </a:p>
          <a:p>
            <a:pPr algn="l">
              <a:lnSpc>
                <a:spcPct val="150000"/>
              </a:lnSpc>
            </a:pPr>
            <a:r>
              <a:rPr lang="en-US" sz="1400" b="1" dirty="0" smtClean="0"/>
              <a:t>19. Mobile Hotspot</a:t>
            </a:r>
          </a:p>
          <a:p>
            <a:pPr algn="l">
              <a:lnSpc>
                <a:spcPct val="150000"/>
              </a:lnSpc>
            </a:pPr>
            <a:r>
              <a:rPr lang="en-US" sz="1400" b="1" dirty="0" smtClean="0"/>
              <a:t>20. Flashlight</a:t>
            </a:r>
          </a:p>
          <a:p>
            <a:pPr algn="l">
              <a:lnSpc>
                <a:spcPct val="150000"/>
              </a:lnSpc>
            </a:pPr>
            <a:r>
              <a:rPr lang="en-US" sz="1400" b="1" dirty="0" smtClean="0"/>
              <a:t>21. </a:t>
            </a:r>
            <a:r>
              <a:rPr lang="en-US" sz="1400" b="1" dirty="0" err="1" smtClean="0"/>
              <a:t>SkyMap</a:t>
            </a:r>
            <a:endParaRPr lang="en-US" sz="1400" b="1" dirty="0" smtClean="0"/>
          </a:p>
          <a:p>
            <a:pPr algn="l">
              <a:lnSpc>
                <a:spcPct val="150000"/>
              </a:lnSpc>
            </a:pPr>
            <a:r>
              <a:rPr lang="en-US" sz="1400" b="1" dirty="0" smtClean="0"/>
              <a:t>22. Compass</a:t>
            </a:r>
          </a:p>
          <a:p>
            <a:pPr algn="l">
              <a:lnSpc>
                <a:spcPct val="150000"/>
              </a:lnSpc>
            </a:pPr>
            <a:r>
              <a:rPr lang="en-US" sz="1400" b="1" dirty="0" smtClean="0"/>
              <a:t>23. Decision Making Tools</a:t>
            </a:r>
            <a:br>
              <a:rPr lang="en-US" sz="1400" b="1" dirty="0" smtClean="0"/>
            </a:br>
            <a:r>
              <a:rPr lang="en-US" sz="1400" b="1" dirty="0" smtClean="0"/>
              <a:t>24. Piano</a:t>
            </a:r>
          </a:p>
          <a:p>
            <a:pPr algn="l">
              <a:lnSpc>
                <a:spcPct val="150000"/>
              </a:lnSpc>
            </a:pPr>
            <a:r>
              <a:rPr lang="en-US" sz="1400" b="1" dirty="0" smtClean="0"/>
              <a:t>25. </a:t>
            </a:r>
            <a:r>
              <a:rPr lang="en-US" sz="1400" b="1" dirty="0"/>
              <a:t>E-Mail</a:t>
            </a:r>
            <a:br>
              <a:rPr lang="en-US" sz="1400" b="1" dirty="0"/>
            </a:br>
            <a:r>
              <a:rPr lang="en-US" sz="1400" b="1" dirty="0" smtClean="0"/>
              <a:t>26. </a:t>
            </a:r>
            <a:r>
              <a:rPr lang="en-US" sz="1400" b="1" dirty="0"/>
              <a:t>Docs, Calendar, </a:t>
            </a:r>
            <a:r>
              <a:rPr lang="en-US" sz="1400" b="1" dirty="0" smtClean="0"/>
              <a:t>More</a:t>
            </a:r>
          </a:p>
          <a:p>
            <a:pPr algn="l">
              <a:lnSpc>
                <a:spcPct val="150000"/>
              </a:lnSpc>
            </a:pPr>
            <a:r>
              <a:rPr lang="en-US" sz="1400" b="1" dirty="0" smtClean="0"/>
              <a:t>27. </a:t>
            </a:r>
            <a:r>
              <a:rPr lang="en-US" sz="1400" b="1" dirty="0"/>
              <a:t>Apps </a:t>
            </a:r>
            <a:r>
              <a:rPr lang="en-US" sz="1400" b="1" dirty="0" smtClean="0"/>
              <a:t>Store</a:t>
            </a:r>
          </a:p>
          <a:p>
            <a:pPr algn="l">
              <a:lnSpc>
                <a:spcPct val="150000"/>
              </a:lnSpc>
            </a:pPr>
            <a:r>
              <a:rPr lang="en-US" sz="1400" b="1" dirty="0" smtClean="0"/>
              <a:t>28. Radar Now</a:t>
            </a:r>
          </a:p>
          <a:p>
            <a:pPr algn="l">
              <a:lnSpc>
                <a:spcPct val="150000"/>
              </a:lnSpc>
            </a:pPr>
            <a:r>
              <a:rPr lang="en-US" sz="1400" b="1" dirty="0" smtClean="0"/>
              <a:t>29. </a:t>
            </a:r>
            <a:r>
              <a:rPr lang="en-US" sz="1400" b="1" dirty="0"/>
              <a:t>Connect </a:t>
            </a:r>
            <a:r>
              <a:rPr lang="en-US" sz="1400" b="1" dirty="0" smtClean="0"/>
              <a:t>Wi-Fi</a:t>
            </a:r>
          </a:p>
          <a:p>
            <a:pPr algn="l">
              <a:lnSpc>
                <a:spcPct val="150000"/>
              </a:lnSpc>
            </a:pPr>
            <a:r>
              <a:rPr lang="en-US" sz="1400" b="1" dirty="0" smtClean="0"/>
              <a:t>30. </a:t>
            </a:r>
            <a:r>
              <a:rPr lang="en-US" sz="1400" b="1" dirty="0" err="1" smtClean="0"/>
              <a:t>GolfShot</a:t>
            </a:r>
            <a:endParaRPr lang="en-US" sz="1400" b="1" dirty="0"/>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7</a:t>
            </a:fld>
            <a:endParaRPr lang="en-US"/>
          </a:p>
        </p:txBody>
      </p:sp>
    </p:spTree>
    <p:extLst>
      <p:ext uri="{BB962C8B-B14F-4D97-AF65-F5344CB8AC3E}">
        <p14:creationId xmlns:p14="http://schemas.microsoft.com/office/powerpoint/2010/main" val="11800901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500 Pages of Tips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700126"/>
            <a:ext cx="1638300" cy="2200948"/>
          </a:xfrm>
          <a:prstGeom prst="rect">
            <a:avLst/>
          </a:prstGeom>
        </p:spPr>
      </p:pic>
    </p:spTree>
    <p:extLst>
      <p:ext uri="{BB962C8B-B14F-4D97-AF65-F5344CB8AC3E}">
        <p14:creationId xmlns:p14="http://schemas.microsoft.com/office/powerpoint/2010/main" val="37330578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Carlton’s JofA Articles</a:t>
            </a:r>
            <a:endParaRPr lang="en-US" dirty="0"/>
          </a:p>
        </p:txBody>
      </p:sp>
      <p:sp>
        <p:nvSpPr>
          <p:cNvPr id="3" name="Content Placeholder 2"/>
          <p:cNvSpPr>
            <a:spLocks noGrp="1"/>
          </p:cNvSpPr>
          <p:nvPr>
            <p:ph idx="1"/>
          </p:nvPr>
        </p:nvSpPr>
        <p:spPr/>
        <p:txBody>
          <a:bodyPr/>
          <a:lstStyle/>
          <a:p>
            <a:r>
              <a:rPr lang="en-US" dirty="0" smtClean="0">
                <a:hlinkClick r:id="rId3"/>
              </a:rPr>
              <a:t>www.CarltonCollins.com</a:t>
            </a:r>
            <a:endParaRPr lang="en-US" dirty="0" smtClean="0"/>
          </a:p>
          <a:p>
            <a:endParaRPr lang="en-US"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86000"/>
            <a:ext cx="6459223"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71</a:t>
            </a:fld>
            <a:endParaRPr lang="en-US"/>
          </a:p>
        </p:txBody>
      </p:sp>
    </p:spTree>
    <p:extLst>
      <p:ext uri="{BB962C8B-B14F-4D97-AF65-F5344CB8AC3E}">
        <p14:creationId xmlns:p14="http://schemas.microsoft.com/office/powerpoint/2010/main" val="26904044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72</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a:t>
            </a:r>
          </a:p>
          <a:p>
            <a:pPr algn="ctr"/>
            <a:r>
              <a:rPr lang="en-US" sz="8800" b="1" dirty="0" smtClean="0"/>
              <a:t>Fiber-Optics</a:t>
            </a: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440" y="4125152"/>
            <a:ext cx="3519060" cy="2621700"/>
          </a:xfrm>
          <a:prstGeom prst="rect">
            <a:avLst/>
          </a:prstGeom>
        </p:spPr>
      </p:pic>
    </p:spTree>
    <p:extLst>
      <p:ext uri="{BB962C8B-B14F-4D97-AF65-F5344CB8AC3E}">
        <p14:creationId xmlns:p14="http://schemas.microsoft.com/office/powerpoint/2010/main" val="41314430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534400" cy="4462760"/>
          </a:xfrm>
          <a:prstGeom prst="rect">
            <a:avLst/>
          </a:prstGeom>
        </p:spPr>
        <p:txBody>
          <a:bodyPr wrap="square">
            <a:spAutoFit/>
          </a:bodyPr>
          <a:lstStyle/>
          <a:p>
            <a:r>
              <a:rPr lang="en-US" sz="2800" b="1" dirty="0"/>
              <a:t>Google Fiber </a:t>
            </a:r>
            <a:endParaRPr lang="en-US" sz="2800" b="1" dirty="0" smtClean="0"/>
          </a:p>
          <a:p>
            <a:endParaRPr lang="en-US" sz="1600" dirty="0"/>
          </a:p>
          <a:p>
            <a:r>
              <a:rPr lang="en-US" sz="1600" dirty="0" smtClean="0"/>
              <a:t>Google </a:t>
            </a:r>
            <a:r>
              <a:rPr lang="en-US" sz="1600" dirty="0"/>
              <a:t>Fiber is a project to build an experimental broadband internet network </a:t>
            </a:r>
            <a:r>
              <a:rPr lang="en-US" sz="1600" dirty="0" smtClean="0"/>
              <a:t>using fiber-optics, 100 times faster than today’s broadband.</a:t>
            </a:r>
          </a:p>
          <a:p>
            <a:endParaRPr lang="en-US" sz="1600" dirty="0" smtClean="0"/>
          </a:p>
          <a:p>
            <a:r>
              <a:rPr lang="en-US" sz="1600" dirty="0" smtClean="0"/>
              <a:t>Austin</a:t>
            </a:r>
            <a:r>
              <a:rPr lang="en-US" sz="1600" dirty="0"/>
              <a:t>, Texas; Kansas City, Kansas; Kansas City, Missouri; North Kansas City, Missouri and Provo, Utah. </a:t>
            </a:r>
            <a:endParaRPr lang="en-US" sz="1600" dirty="0" smtClean="0"/>
          </a:p>
          <a:p>
            <a:endParaRPr lang="en-US" sz="1600" dirty="0"/>
          </a:p>
          <a:p>
            <a:pPr lvl="1"/>
            <a:r>
              <a:rPr lang="en-US" sz="1600" dirty="0" smtClean="0"/>
              <a:t>Three pricing options:</a:t>
            </a:r>
          </a:p>
          <a:p>
            <a:pPr lvl="1"/>
            <a:endParaRPr lang="en-US" sz="1600" dirty="0" smtClean="0"/>
          </a:p>
          <a:p>
            <a:pPr marL="800100" lvl="1" indent="-342900">
              <a:buAutoNum type="arabicPeriod"/>
            </a:pPr>
            <a:r>
              <a:rPr lang="en-US" sz="1600" dirty="0" smtClean="0"/>
              <a:t>Free – 5 Mbps speed</a:t>
            </a:r>
          </a:p>
          <a:p>
            <a:pPr marL="800100" lvl="1" indent="-342900">
              <a:buAutoNum type="arabicPeriod"/>
            </a:pPr>
            <a:endParaRPr lang="en-US" sz="1600" dirty="0" smtClean="0"/>
          </a:p>
          <a:p>
            <a:pPr lvl="1"/>
            <a:r>
              <a:rPr lang="en-US" sz="1600" dirty="0" smtClean="0"/>
              <a:t>2. $</a:t>
            </a:r>
            <a:r>
              <a:rPr lang="en-US" sz="1600" dirty="0"/>
              <a:t>70 per month </a:t>
            </a:r>
            <a:r>
              <a:rPr lang="en-US" sz="1600" dirty="0" smtClean="0"/>
              <a:t>1 </a:t>
            </a:r>
            <a:r>
              <a:rPr lang="en-US" sz="1600" dirty="0" err="1" smtClean="0"/>
              <a:t>Gbps</a:t>
            </a:r>
            <a:r>
              <a:rPr lang="en-US" sz="1600" dirty="0" smtClean="0"/>
              <a:t> (1,000 Mbps) speed, Includes </a:t>
            </a:r>
            <a:r>
              <a:rPr lang="en-US" sz="1600" dirty="0"/>
              <a:t>1 terabyte of Google </a:t>
            </a:r>
            <a:r>
              <a:rPr lang="en-US" sz="1600" dirty="0" smtClean="0"/>
              <a:t>Drive.</a:t>
            </a:r>
          </a:p>
          <a:p>
            <a:pPr lvl="1"/>
            <a:endParaRPr lang="en-US" sz="1600" dirty="0"/>
          </a:p>
          <a:p>
            <a:pPr lvl="1"/>
            <a:r>
              <a:rPr lang="en-US" sz="1600" dirty="0" smtClean="0"/>
              <a:t>3. $</a:t>
            </a:r>
            <a:r>
              <a:rPr lang="en-US" sz="1600" dirty="0"/>
              <a:t>120 per month </a:t>
            </a:r>
            <a:r>
              <a:rPr lang="en-US" sz="1600" dirty="0" smtClean="0"/>
              <a:t>also includes television with 2 </a:t>
            </a:r>
            <a:r>
              <a:rPr lang="en-US" sz="1600" dirty="0"/>
              <a:t>terabyte DVR </a:t>
            </a:r>
            <a:r>
              <a:rPr lang="en-US" sz="1600" dirty="0" smtClean="0"/>
              <a:t>recording </a:t>
            </a:r>
            <a:r>
              <a:rPr lang="en-US" sz="1600" dirty="0"/>
              <a:t>up to eight live television shows simultaneously. </a:t>
            </a:r>
            <a:r>
              <a:rPr lang="en-US" sz="1600" dirty="0" smtClean="0"/>
              <a:t>Nexus </a:t>
            </a:r>
            <a:r>
              <a:rPr lang="en-US" sz="1600" dirty="0"/>
              <a:t>7 tablet </a:t>
            </a:r>
            <a:r>
              <a:rPr lang="en-US" sz="1600" dirty="0" smtClean="0"/>
              <a:t>acts </a:t>
            </a:r>
            <a:r>
              <a:rPr lang="en-US" sz="1600" dirty="0"/>
              <a:t>as a remote control for the system. </a:t>
            </a:r>
            <a:endParaRPr lang="en-US" sz="1600" dirty="0" smtClean="0"/>
          </a:p>
          <a:p>
            <a:endParaRPr lang="en-US" sz="1600" dirty="0"/>
          </a:p>
          <a:p>
            <a:endParaRPr lang="en-US" sz="1600" dirty="0"/>
          </a:p>
        </p:txBody>
      </p:sp>
    </p:spTree>
    <p:extLst>
      <p:ext uri="{BB962C8B-B14F-4D97-AF65-F5344CB8AC3E}">
        <p14:creationId xmlns:p14="http://schemas.microsoft.com/office/powerpoint/2010/main" val="5988057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74</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Transparent Glass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2" descr="http://cdn.iwastesomuchtime.com/111320121938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5807"/>
            <a:ext cx="4762500" cy="315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260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3"/>
              </a:rPr>
              <a:t>Samsung’s Transparent </a:t>
            </a:r>
            <a:r>
              <a:rPr lang="en-US" dirty="0">
                <a:hlinkClick r:id="rId3"/>
              </a:rPr>
              <a:t>Smart Window </a:t>
            </a:r>
            <a:endParaRPr lang="en-US" dirty="0"/>
          </a:p>
        </p:txBody>
      </p:sp>
      <p:pic>
        <p:nvPicPr>
          <p:cNvPr id="1026" name="Picture 2" descr="http://getandroidstuff.com/wp-content/uploads/2012/01/Samsungs-Transparent-Smart-Wind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84213"/>
            <a:ext cx="5909816" cy="33202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959" y="5638800"/>
            <a:ext cx="5676554" cy="369332"/>
          </a:xfrm>
          <a:prstGeom prst="rect">
            <a:avLst/>
          </a:prstGeom>
        </p:spPr>
        <p:txBody>
          <a:bodyPr wrap="none">
            <a:spAutoFit/>
          </a:bodyPr>
          <a:lstStyle/>
          <a:p>
            <a:r>
              <a:rPr lang="en-US" dirty="0" smtClean="0"/>
              <a:t>Example Uses - </a:t>
            </a:r>
            <a:r>
              <a:rPr lang="en-US" dirty="0" smtClean="0">
                <a:hlinkClick r:id="rId5"/>
              </a:rPr>
              <a:t>http</a:t>
            </a:r>
            <a:r>
              <a:rPr lang="en-US" dirty="0">
                <a:hlinkClick r:id="rId5"/>
              </a:rPr>
              <a:t>://</a:t>
            </a:r>
            <a:r>
              <a:rPr lang="en-US" dirty="0" smtClean="0">
                <a:hlinkClick r:id="rId5"/>
              </a:rPr>
              <a:t>www.tubechop.com/watch/732846</a:t>
            </a:r>
            <a:r>
              <a:rPr lang="en-US" dirty="0" smtClean="0"/>
              <a:t> </a:t>
            </a:r>
            <a:endParaRPr lang="en-US" dirty="0"/>
          </a:p>
        </p:txBody>
      </p:sp>
      <p:sp>
        <p:nvSpPr>
          <p:cNvPr id="3" name="Footer Placeholder 2"/>
          <p:cNvSpPr>
            <a:spLocks noGrp="1"/>
          </p:cNvSpPr>
          <p:nvPr>
            <p:ph type="ftr" sz="quarter" idx="11"/>
          </p:nvPr>
        </p:nvSpPr>
        <p:spPr/>
        <p:txBody>
          <a:bodyPr/>
          <a:lstStyle/>
          <a:p>
            <a:r>
              <a:rPr lang="en-US" smtClean="0"/>
              <a:t>www.carltoncollins.com</a:t>
            </a:r>
            <a:endParaRPr lang="en-US"/>
          </a:p>
        </p:txBody>
      </p:sp>
      <p:sp>
        <p:nvSpPr>
          <p:cNvPr id="4" name="Slide Number Placeholder 3"/>
          <p:cNvSpPr>
            <a:spLocks noGrp="1"/>
          </p:cNvSpPr>
          <p:nvPr>
            <p:ph type="sldNum" sz="quarter" idx="12"/>
          </p:nvPr>
        </p:nvSpPr>
        <p:spPr/>
        <p:txBody>
          <a:bodyPr/>
          <a:lstStyle/>
          <a:p>
            <a:fld id="{463BBF2B-7F9E-466F-AE26-05E17D7D3C7F}" type="slidenum">
              <a:rPr lang="en-US" smtClean="0"/>
              <a:t>75</a:t>
            </a:fld>
            <a:endParaRPr lang="en-US"/>
          </a:p>
        </p:txBody>
      </p:sp>
    </p:spTree>
    <p:extLst>
      <p:ext uri="{BB962C8B-B14F-4D97-AF65-F5344CB8AC3E}">
        <p14:creationId xmlns:p14="http://schemas.microsoft.com/office/powerpoint/2010/main" val="23494077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Mirror</a:t>
            </a:r>
            <a:endParaRPr lang="en-US" dirty="0"/>
          </a:p>
        </p:txBody>
      </p:sp>
      <p:sp>
        <p:nvSpPr>
          <p:cNvPr id="3" name="Content Placeholder 2"/>
          <p:cNvSpPr>
            <a:spLocks noGrp="1"/>
          </p:cNvSpPr>
          <p:nvPr>
            <p:ph idx="1"/>
          </p:nvPr>
        </p:nvSpPr>
        <p:spPr/>
        <p:txBody>
          <a:bodyPr/>
          <a:lstStyle/>
          <a:p>
            <a:pPr marL="0" indent="0">
              <a:buNone/>
            </a:pPr>
            <a:r>
              <a:rPr lang="en-US" dirty="0">
                <a:hlinkClick r:id="rId3"/>
              </a:rPr>
              <a:t>http://www.wimp.com/screentechnology</a:t>
            </a:r>
            <a:r>
              <a:rPr lang="en-US" dirty="0" smtClean="0">
                <a:hlinkClick r:id="rId3"/>
              </a:rPr>
              <a:t>/</a:t>
            </a:r>
            <a:r>
              <a:rPr lang="en-US" dirty="0" smtClean="0"/>
              <a:t> </a:t>
            </a:r>
          </a:p>
          <a:p>
            <a:endParaRPr lang="en-US"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76</a:t>
            </a:fld>
            <a:endParaRPr lang="en-US"/>
          </a:p>
        </p:txBody>
      </p:sp>
    </p:spTree>
    <p:extLst>
      <p:ext uri="{BB962C8B-B14F-4D97-AF65-F5344CB8AC3E}">
        <p14:creationId xmlns:p14="http://schemas.microsoft.com/office/powerpoint/2010/main" val="13192250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77</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The Square</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119" y="3057585"/>
            <a:ext cx="3278805" cy="3033712"/>
          </a:xfrm>
          <a:prstGeom prst="rect">
            <a:avLst/>
          </a:prstGeom>
        </p:spPr>
      </p:pic>
    </p:spTree>
    <p:extLst>
      <p:ext uri="{BB962C8B-B14F-4D97-AF65-F5344CB8AC3E}">
        <p14:creationId xmlns:p14="http://schemas.microsoft.com/office/powerpoint/2010/main" val="15394136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Sage Credit Card Reader</a:t>
            </a:r>
            <a:endParaRPr lang="en-US" dirty="0"/>
          </a:p>
        </p:txBody>
      </p:sp>
      <p:sp>
        <p:nvSpPr>
          <p:cNvPr id="3" name="Content Placeholder 2"/>
          <p:cNvSpPr>
            <a:spLocks noGrp="1"/>
          </p:cNvSpPr>
          <p:nvPr>
            <p:ph idx="1"/>
          </p:nvPr>
        </p:nvSpPr>
        <p:spPr/>
        <p:txBody>
          <a:bodyPr>
            <a:noAutofit/>
          </a:bodyPr>
          <a:lstStyle/>
          <a:p>
            <a:pPr marL="0" indent="0">
              <a:buNone/>
            </a:pPr>
            <a:r>
              <a:rPr lang="en-US" sz="2000" dirty="0"/>
              <a:t>$20 device that plugs into any computer, tablet, or smartphone audio jack) in order to accept credit card payments on the </a:t>
            </a:r>
            <a:r>
              <a:rPr lang="en-US" sz="2000" dirty="0" smtClean="0"/>
              <a:t>go.</a:t>
            </a:r>
          </a:p>
          <a:p>
            <a:pPr marL="0" indent="0">
              <a:buNone/>
            </a:pPr>
            <a:endParaRPr lang="en-US" sz="2000" dirty="0" smtClean="0"/>
          </a:p>
          <a:p>
            <a:pPr marL="0" indent="0">
              <a:buNone/>
            </a:pPr>
            <a:r>
              <a:rPr lang="en-US" sz="2000" dirty="0" smtClean="0"/>
              <a:t>3,500 </a:t>
            </a:r>
            <a:r>
              <a:rPr lang="en-US" sz="2000" dirty="0"/>
              <a:t>Girl Scout troops in Ohio used Sage  credit card readers (connected to the scout’s smartphones) to accept electronic </a:t>
            </a:r>
            <a:r>
              <a:rPr lang="en-US" sz="2000" dirty="0" smtClean="0"/>
              <a:t>payments, boosting </a:t>
            </a:r>
            <a:r>
              <a:rPr lang="en-US" sz="2000" dirty="0"/>
              <a:t>sales of Girl Scout cookies by 30% because the scouts were able to take orders and accept payments from cashless customers who were only able to pay using their credit card. </a:t>
            </a:r>
            <a:endParaRPr lang="en-US" sz="2000" dirty="0" smtClean="0"/>
          </a:p>
          <a:p>
            <a:pPr marL="0" indent="0">
              <a:buNone/>
            </a:pPr>
            <a:endParaRPr lang="en-US" sz="2000" dirty="0" smtClean="0"/>
          </a:p>
          <a:p>
            <a:pPr marL="0" indent="0">
              <a:buNone/>
            </a:pPr>
            <a:r>
              <a:rPr lang="en-US" sz="2000" dirty="0" smtClean="0">
                <a:hlinkClick r:id="rId2"/>
              </a:rPr>
              <a:t>Video</a:t>
            </a:r>
            <a:endParaRPr lang="en-US" sz="2000" dirty="0" smtClean="0"/>
          </a:p>
          <a:p>
            <a:pPr marL="0" indent="0">
              <a:buNone/>
            </a:pPr>
            <a:endParaRPr lang="en-US" sz="2000" dirty="0"/>
          </a:p>
          <a:p>
            <a:pPr marL="0" indent="0">
              <a:buNone/>
            </a:pPr>
            <a:r>
              <a:rPr lang="en-US" sz="2000" dirty="0" smtClean="0"/>
              <a:t>(Cost versus transaction fee </a:t>
            </a:r>
            <a:br>
              <a:rPr lang="en-US" sz="2000" dirty="0" smtClean="0"/>
            </a:br>
            <a:r>
              <a:rPr lang="en-US" sz="2000" dirty="0" smtClean="0"/>
              <a:t>and percentage fee should be considered)</a:t>
            </a:r>
            <a:endParaRPr lang="en-US" sz="2000" dirty="0"/>
          </a:p>
          <a:p>
            <a:endParaRPr lang="en-US" sz="2000" dirty="0"/>
          </a:p>
          <a:p>
            <a:pPr marL="0" indent="0">
              <a:buNone/>
            </a:pPr>
            <a:endParaRPr lang="en-US" sz="2000" dirty="0"/>
          </a:p>
        </p:txBody>
      </p:sp>
      <p:pic>
        <p:nvPicPr>
          <p:cNvPr id="6" name="Picture 5" descr="http://www.csmonitor.com/var/ezflow_site/storage/images/media/content/2012/0410-square-reader/12238331-2-eng-US/0410-square-reader_full_60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962400"/>
            <a:ext cx="3813810" cy="2287474"/>
          </a:xfrm>
          <a:prstGeom prst="rect">
            <a:avLst/>
          </a:prstGeom>
          <a:noFill/>
          <a:ln>
            <a:noFill/>
          </a:ln>
        </p:spPr>
      </p:pic>
      <p:sp>
        <p:nvSpPr>
          <p:cNvPr id="7" name="Text Box 4710"/>
          <p:cNvSpPr txBox="1"/>
          <p:nvPr/>
        </p:nvSpPr>
        <p:spPr>
          <a:xfrm>
            <a:off x="4800600" y="6249286"/>
            <a:ext cx="3813810" cy="39217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i="1" dirty="0" smtClean="0">
                <a:effectLst/>
                <a:latin typeface="Times New Roman"/>
                <a:ea typeface="Times New Roman"/>
              </a:rPr>
              <a:t> </a:t>
            </a:r>
            <a:r>
              <a:rPr lang="en-US" sz="1000" i="1" dirty="0">
                <a:effectLst/>
                <a:latin typeface="Times New Roman"/>
                <a:ea typeface="Times New Roman"/>
              </a:rPr>
              <a:t>Sage’s Credit Card Reader</a:t>
            </a:r>
            <a:endParaRPr lang="en-US" sz="1200" dirty="0">
              <a:effectLst/>
              <a:latin typeface="Times New Roman"/>
              <a:ea typeface="Times New Roman"/>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www.carltoncollins.com</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B0FC30E-5290-43BD-8F21-44237262C028}"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18021582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79</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Snipping Tool</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3354084"/>
            <a:ext cx="2476500" cy="2324100"/>
          </a:xfrm>
          <a:prstGeom prst="rect">
            <a:avLst/>
          </a:prstGeom>
        </p:spPr>
      </p:pic>
    </p:spTree>
    <p:extLst>
      <p:ext uri="{BB962C8B-B14F-4D97-AF65-F5344CB8AC3E}">
        <p14:creationId xmlns:p14="http://schemas.microsoft.com/office/powerpoint/2010/main" val="1907237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0365"/>
            <a:ext cx="8229600" cy="5312835"/>
          </a:xfrm>
        </p:spPr>
        <p:txBody>
          <a:bodyPr anchor="t">
            <a:noAutofit/>
          </a:bodyPr>
          <a:lstStyle/>
          <a:p>
            <a:pPr algn="l">
              <a:lnSpc>
                <a:spcPct val="150000"/>
              </a:lnSpc>
            </a:pPr>
            <a:r>
              <a:rPr lang="en-US" sz="1800" b="1" dirty="0" smtClean="0"/>
              <a:t>1. Recharger – Office</a:t>
            </a:r>
            <a:br>
              <a:rPr lang="en-US" sz="1800" b="1" dirty="0" smtClean="0"/>
            </a:br>
            <a:r>
              <a:rPr lang="en-US" sz="1800" b="1" dirty="0" smtClean="0"/>
              <a:t>2. Recharger – Home</a:t>
            </a:r>
            <a:br>
              <a:rPr lang="en-US" sz="1800" b="1" dirty="0" smtClean="0"/>
            </a:br>
            <a:r>
              <a:rPr lang="en-US" sz="1800" b="1" dirty="0" smtClean="0"/>
              <a:t>3. Recharger – Car</a:t>
            </a:r>
            <a:br>
              <a:rPr lang="en-US" sz="1800" b="1" dirty="0" smtClean="0"/>
            </a:br>
            <a:r>
              <a:rPr lang="en-US" sz="1800" b="1" dirty="0" smtClean="0"/>
              <a:t>4. Recharger – Luggage</a:t>
            </a:r>
            <a:br>
              <a:rPr lang="en-US" sz="1800" b="1" dirty="0" smtClean="0"/>
            </a:br>
            <a:r>
              <a:rPr lang="en-US" sz="1800" b="1" dirty="0" smtClean="0"/>
              <a:t>5. Ear Piece (Bluetooth)</a:t>
            </a:r>
            <a:br>
              <a:rPr lang="en-US" sz="1800" b="1" dirty="0" smtClean="0"/>
            </a:br>
            <a:r>
              <a:rPr lang="en-US" sz="1800" b="1" dirty="0" smtClean="0"/>
              <a:t>6. Headphones for Office use</a:t>
            </a:r>
            <a:br>
              <a:rPr lang="en-US" sz="1800" b="1" dirty="0" smtClean="0"/>
            </a:br>
            <a:r>
              <a:rPr lang="en-US" sz="1800" b="1" dirty="0" smtClean="0"/>
              <a:t>7. Boom Microphone</a:t>
            </a:r>
            <a:br>
              <a:rPr lang="en-US" sz="1800" b="1" dirty="0" smtClean="0"/>
            </a:br>
            <a:r>
              <a:rPr lang="en-US" sz="1800" b="1" dirty="0"/>
              <a:t>8</a:t>
            </a:r>
            <a:r>
              <a:rPr lang="en-US" sz="1800" b="1" dirty="0" smtClean="0"/>
              <a:t>. Speakers</a:t>
            </a:r>
            <a:br>
              <a:rPr lang="en-US" sz="1800" b="1" dirty="0" smtClean="0"/>
            </a:br>
            <a:r>
              <a:rPr lang="en-US" sz="1800" b="1" dirty="0" smtClean="0"/>
              <a:t>9. Protective Case – Otter Box</a:t>
            </a:r>
            <a:br>
              <a:rPr lang="en-US" sz="1800" b="1" dirty="0" smtClean="0"/>
            </a:br>
            <a:r>
              <a:rPr lang="en-US" sz="1800" b="1" dirty="0" smtClean="0"/>
              <a:t>10. Cigarette Converter</a:t>
            </a:r>
            <a:br>
              <a:rPr lang="en-US" sz="1800" b="1" dirty="0" smtClean="0"/>
            </a:br>
            <a:r>
              <a:rPr lang="en-US" sz="1800" b="1" dirty="0" smtClean="0"/>
              <a:t>11. Docking Station</a:t>
            </a:r>
            <a:br>
              <a:rPr lang="en-US" sz="1800" b="1" dirty="0" smtClean="0"/>
            </a:br>
            <a:r>
              <a:rPr lang="en-US" sz="1800" b="1" dirty="0" smtClean="0"/>
              <a:t>12. Dash mount</a:t>
            </a:r>
            <a:br>
              <a:rPr lang="en-US" sz="1800" b="1" dirty="0" smtClean="0"/>
            </a:br>
            <a:r>
              <a:rPr lang="en-US" sz="1800" b="1" dirty="0" smtClean="0"/>
              <a:t>13. Motorcycle </a:t>
            </a:r>
            <a:r>
              <a:rPr lang="en-US" sz="1800" b="1" dirty="0"/>
              <a:t>Headphones</a:t>
            </a:r>
          </a:p>
        </p:txBody>
      </p:sp>
      <p:sp>
        <p:nvSpPr>
          <p:cNvPr id="3" name="Rectangle 2"/>
          <p:cNvSpPr/>
          <p:nvPr/>
        </p:nvSpPr>
        <p:spPr>
          <a:xfrm>
            <a:off x="0" y="409368"/>
            <a:ext cx="9144000" cy="646331"/>
          </a:xfrm>
          <a:prstGeom prst="rect">
            <a:avLst/>
          </a:prstGeom>
        </p:spPr>
        <p:txBody>
          <a:bodyPr wrap="square">
            <a:spAutoFit/>
          </a:bodyPr>
          <a:lstStyle/>
          <a:p>
            <a:pPr algn="ctr"/>
            <a:r>
              <a:rPr lang="en-US" sz="3600" b="1" dirty="0" smtClean="0"/>
              <a:t>Smartphone - Recommended Accessories</a:t>
            </a:r>
            <a:endParaRPr lang="en-US" sz="3600" dirty="0"/>
          </a:p>
        </p:txBody>
      </p:sp>
      <p:pic>
        <p:nvPicPr>
          <p:cNvPr id="19458" name="Picture 2" descr="http://t2.gstatic.com/images?q=tbn:ANd9GcQ7ky6OJeLWmB0QHSZjhLsiBsg74EKXyKyaRba-dhcA4PuDr8SFsq09bwv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483" y="3657600"/>
            <a:ext cx="1394838" cy="1394838"/>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704" y="5205412"/>
            <a:ext cx="17621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descr="Users spend twice as much on smartphone accessories than on feature phone supplementa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288" y="3810000"/>
            <a:ext cx="2347912" cy="2347912"/>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http://images.thetechstuff.com/posts/2012/06/smartphone-accessory-industry-20-billion-2012-235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483" y="1077776"/>
            <a:ext cx="362999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http://www.smartphonedaily.co.uk/wp-content/uploads/2010/07/Herber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5883" y="1542233"/>
            <a:ext cx="1752600" cy="158568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a:t>
            </a:fld>
            <a:endParaRPr lang="en-US"/>
          </a:p>
        </p:txBody>
      </p:sp>
    </p:spTree>
    <p:extLst>
      <p:ext uri="{BB962C8B-B14F-4D97-AF65-F5344CB8AC3E}">
        <p14:creationId xmlns:p14="http://schemas.microsoft.com/office/powerpoint/2010/main" val="11209741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Snipping Tool</a:t>
            </a:r>
            <a:endParaRPr lang="en-US" dirty="0"/>
          </a:p>
        </p:txBody>
      </p:sp>
      <p:sp>
        <p:nvSpPr>
          <p:cNvPr id="3" name="Content Placeholder 2"/>
          <p:cNvSpPr>
            <a:spLocks noGrp="1"/>
          </p:cNvSpPr>
          <p:nvPr>
            <p:ph idx="1"/>
          </p:nvPr>
        </p:nvSpPr>
        <p:spPr/>
        <p:txBody>
          <a:bodyPr>
            <a:noAutofit/>
          </a:bodyPr>
          <a:lstStyle/>
          <a:p>
            <a:r>
              <a:rPr lang="en-US" sz="2400" b="1" dirty="0" smtClean="0"/>
              <a:t>Start Button, Program Files, Accessories</a:t>
            </a:r>
          </a:p>
          <a:p>
            <a:r>
              <a:rPr lang="en-US" sz="2400" b="1" dirty="0" smtClean="0"/>
              <a:t>Higher resolution than Print Screen</a:t>
            </a:r>
          </a:p>
          <a:p>
            <a:r>
              <a:rPr lang="en-US" sz="2400" b="1" dirty="0" smtClean="0"/>
              <a:t>Save to Different Formats</a:t>
            </a:r>
          </a:p>
          <a:p>
            <a:r>
              <a:rPr lang="en-US" sz="2400" b="1" dirty="0" smtClean="0"/>
              <a:t>Highlighter, Eraser</a:t>
            </a:r>
          </a:p>
          <a:p>
            <a:r>
              <a:rPr lang="en-US" sz="2400" b="1" dirty="0" smtClean="0"/>
              <a:t>Add to your Quick Launch Tool Bar</a:t>
            </a:r>
          </a:p>
          <a:p>
            <a:endParaRPr lang="en-US" sz="2400" b="1" dirty="0"/>
          </a:p>
          <a:p>
            <a:r>
              <a:rPr lang="en-US" sz="2400" b="1" dirty="0"/>
              <a:t>PrintScreen (resolution not </a:t>
            </a:r>
            <a:r>
              <a:rPr lang="en-US" sz="2400" b="1" dirty="0" smtClean="0"/>
              <a:t>as high)</a:t>
            </a:r>
          </a:p>
          <a:p>
            <a:r>
              <a:rPr lang="en-US" sz="2400" b="1" dirty="0" smtClean="0"/>
              <a:t>Shift + PrintScreen (to capture active window/box only</a:t>
            </a:r>
            <a:endParaRPr lang="en-US" sz="2400" b="1" dirty="0"/>
          </a:p>
        </p:txBody>
      </p:sp>
      <p:pic>
        <p:nvPicPr>
          <p:cNvPr id="3074" name="Picture 2" descr="https://encrypted-tbn2.gstatic.com/images?q=tbn:ANd9GcQBpoFG9_uPj4jVT5WmQsUkESY2MWES0xdM2BX-UBWD1icTil1n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524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leepstatic.com/tutorials/vista-snipping-tool/select-rectangul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590800"/>
            <a:ext cx="2838450" cy="150495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80</a:t>
            </a:fld>
            <a:endParaRPr lang="en-US"/>
          </a:p>
        </p:txBody>
      </p:sp>
    </p:spTree>
    <p:extLst>
      <p:ext uri="{BB962C8B-B14F-4D97-AF65-F5344CB8AC3E}">
        <p14:creationId xmlns:p14="http://schemas.microsoft.com/office/powerpoint/2010/main" val="30749859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5029200"/>
          </a:xfrm>
        </p:spPr>
        <p:txBody>
          <a:bodyPr anchor="t">
            <a:normAutofit fontScale="90000"/>
          </a:bodyPr>
          <a:lstStyle/>
          <a:p>
            <a:pPr algn="l">
              <a:lnSpc>
                <a:spcPct val="150000"/>
              </a:lnSpc>
            </a:pPr>
            <a:r>
              <a:rPr lang="en-US" sz="2800" b="1" dirty="0" smtClean="0"/>
              <a:t>1. </a:t>
            </a:r>
            <a:r>
              <a:rPr lang="en-US" sz="2800" b="1" i="1" dirty="0">
                <a:solidFill>
                  <a:srgbClr val="FF0000"/>
                </a:solidFill>
              </a:rPr>
              <a:t>Soon to be </a:t>
            </a:r>
            <a:r>
              <a:rPr lang="en-US" sz="2800" b="1" i="1" dirty="0" smtClean="0">
                <a:solidFill>
                  <a:srgbClr val="FF0000"/>
                </a:solidFill>
              </a:rPr>
              <a:t>obsolete </a:t>
            </a:r>
            <a:r>
              <a:rPr lang="en-US" sz="2800" b="1" i="1" dirty="0">
                <a:solidFill>
                  <a:srgbClr val="FF0000"/>
                </a:solidFill>
              </a:rPr>
              <a:t>due to </a:t>
            </a:r>
            <a:r>
              <a:rPr lang="en-US" sz="2800" b="1" i="1" dirty="0" smtClean="0">
                <a:solidFill>
                  <a:srgbClr val="FF0000"/>
                </a:solidFill>
              </a:rPr>
              <a:t>ultrabooks?</a:t>
            </a:r>
            <a:r>
              <a:rPr lang="en-US" sz="2800" b="1" i="1" dirty="0">
                <a:solidFill>
                  <a:srgbClr val="FF0000"/>
                </a:solidFill>
              </a:rPr>
              <a:t/>
            </a:r>
            <a:br>
              <a:rPr lang="en-US" sz="2800" b="1" i="1" dirty="0">
                <a:solidFill>
                  <a:srgbClr val="FF0000"/>
                </a:solidFill>
              </a:rPr>
            </a:br>
            <a:r>
              <a:rPr lang="en-US" sz="2800" b="1" dirty="0" smtClean="0"/>
              <a:t>2. 2001 - Microsoft introduced first tablet</a:t>
            </a:r>
            <a:br>
              <a:rPr lang="en-US" sz="2800" b="1" dirty="0" smtClean="0"/>
            </a:br>
            <a:r>
              <a:rPr lang="en-US" sz="2800" b="1" dirty="0"/>
              <a:t>	</a:t>
            </a:r>
            <a:r>
              <a:rPr lang="en-US" sz="2800" b="1" dirty="0" smtClean="0"/>
              <a:t>Laptop with touchscreen</a:t>
            </a:r>
            <a:br>
              <a:rPr lang="en-US" sz="2800" b="1" dirty="0" smtClean="0"/>
            </a:br>
            <a:r>
              <a:rPr lang="en-US" sz="2800" b="1" dirty="0" smtClean="0"/>
              <a:t>	Still had to boot up</a:t>
            </a:r>
            <a:br>
              <a:rPr lang="en-US" sz="2800" b="1" dirty="0" smtClean="0"/>
            </a:br>
            <a:r>
              <a:rPr lang="en-US" sz="2800" b="1" dirty="0" smtClean="0"/>
              <a:t>3. Jan 2010 – Apple iPad</a:t>
            </a:r>
            <a:br>
              <a:rPr lang="en-US" sz="2800" b="1" dirty="0" smtClean="0"/>
            </a:br>
            <a:r>
              <a:rPr lang="en-US" sz="2800" b="1" dirty="0"/>
              <a:t>	</a:t>
            </a:r>
            <a:r>
              <a:rPr lang="en-US" sz="2800" b="1" dirty="0" smtClean="0"/>
              <a:t>Basically a big iPhone, without the phone</a:t>
            </a:r>
            <a:br>
              <a:rPr lang="en-US" sz="2800" b="1" dirty="0" smtClean="0"/>
            </a:br>
            <a:r>
              <a:rPr lang="en-US" sz="2800" b="1" dirty="0" smtClean="0"/>
              <a:t>	Easier to read</a:t>
            </a:r>
            <a:br>
              <a:rPr lang="en-US" sz="2800" b="1" dirty="0" smtClean="0"/>
            </a:br>
            <a:r>
              <a:rPr lang="en-US" sz="2800" b="1" dirty="0" smtClean="0"/>
              <a:t>	No monthly subscriptions cost *</a:t>
            </a:r>
            <a:br>
              <a:rPr lang="en-US" sz="2800" b="1" dirty="0" smtClean="0"/>
            </a:b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Tablets</a:t>
            </a:r>
            <a:endParaRPr lang="en-US" sz="4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81</a:t>
            </a:fld>
            <a:endParaRPr lang="en-US"/>
          </a:p>
        </p:txBody>
      </p:sp>
    </p:spTree>
    <p:extLst>
      <p:ext uri="{BB962C8B-B14F-4D97-AF65-F5344CB8AC3E}">
        <p14:creationId xmlns:p14="http://schemas.microsoft.com/office/powerpoint/2010/main" val="2256058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Tablets</a:t>
            </a:r>
            <a:endParaRPr lang="en-US" sz="4800" dirty="0"/>
          </a:p>
        </p:txBody>
      </p:sp>
      <p:sp>
        <p:nvSpPr>
          <p:cNvPr id="2" name="Rectangle 1"/>
          <p:cNvSpPr/>
          <p:nvPr/>
        </p:nvSpPr>
        <p:spPr>
          <a:xfrm>
            <a:off x="2729188" y="1240365"/>
            <a:ext cx="3738524" cy="369332"/>
          </a:xfrm>
          <a:prstGeom prst="rect">
            <a:avLst/>
          </a:prstGeom>
        </p:spPr>
        <p:txBody>
          <a:bodyPr wrap="none">
            <a:spAutoFit/>
          </a:bodyPr>
          <a:lstStyle/>
          <a:p>
            <a:r>
              <a:rPr lang="en-US" dirty="0">
                <a:hlinkClick r:id="rId3"/>
              </a:rPr>
              <a:t>http://www.tabletpccomparison.net</a:t>
            </a:r>
            <a:r>
              <a:rPr lang="en-US" dirty="0" smtClean="0">
                <a:hlinkClick r:id="rId3"/>
              </a:rPr>
              <a:t>/</a:t>
            </a:r>
            <a:r>
              <a:rPr lang="en-US" dirty="0" smtClean="0"/>
              <a:t> </a:t>
            </a:r>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52600"/>
            <a:ext cx="192293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680672"/>
            <a:ext cx="5757785" cy="491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1425031"/>
            <a:ext cx="1922930" cy="400110"/>
          </a:xfrm>
          <a:prstGeom prst="rect">
            <a:avLst/>
          </a:prstGeom>
          <a:noFill/>
        </p:spPr>
        <p:txBody>
          <a:bodyPr wrap="square" rtlCol="0">
            <a:spAutoFit/>
          </a:bodyPr>
          <a:lstStyle/>
          <a:p>
            <a:pPr algn="ctr"/>
            <a:r>
              <a:rPr lang="en-US" sz="2000" b="1" dirty="0" smtClean="0"/>
              <a:t>Brands</a:t>
            </a:r>
            <a:endParaRPr lang="en-US" sz="2000" b="1"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82</a:t>
            </a:fld>
            <a:endParaRPr lang="en-US"/>
          </a:p>
        </p:txBody>
      </p:sp>
    </p:spTree>
    <p:extLst>
      <p:ext uri="{BB962C8B-B14F-4D97-AF65-F5344CB8AC3E}">
        <p14:creationId xmlns:p14="http://schemas.microsoft.com/office/powerpoint/2010/main" val="5195057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8772"/>
            <a:ext cx="3962400" cy="5029200"/>
          </a:xfrm>
        </p:spPr>
        <p:txBody>
          <a:bodyPr anchor="t">
            <a:normAutofit fontScale="90000"/>
          </a:bodyPr>
          <a:lstStyle/>
          <a:p>
            <a:pPr algn="l">
              <a:lnSpc>
                <a:spcPct val="150000"/>
              </a:lnSpc>
            </a:pPr>
            <a:r>
              <a:rPr lang="en-US" sz="2700" b="1" dirty="0" smtClean="0"/>
              <a:t>1. Safari Browser</a:t>
            </a:r>
            <a:br>
              <a:rPr lang="en-US" sz="2700" b="1" dirty="0" smtClean="0"/>
            </a:br>
            <a:r>
              <a:rPr lang="en-US" sz="2700" b="1" dirty="0" smtClean="0"/>
              <a:t>2. Keyboard</a:t>
            </a:r>
            <a:br>
              <a:rPr lang="en-US" sz="2700" b="1" dirty="0" smtClean="0"/>
            </a:br>
            <a:r>
              <a:rPr lang="en-US" sz="2700" b="1" dirty="0" smtClean="0"/>
              <a:t>3. Camera</a:t>
            </a:r>
            <a:br>
              <a:rPr lang="en-US" sz="2700" b="1" dirty="0" smtClean="0"/>
            </a:br>
            <a:r>
              <a:rPr lang="en-US" sz="2700" b="1" dirty="0" smtClean="0"/>
              <a:t>4. Pictures (pinch, tap)</a:t>
            </a:r>
            <a:br>
              <a:rPr lang="en-US" sz="2700" b="1" dirty="0" smtClean="0"/>
            </a:br>
            <a:r>
              <a:rPr lang="en-US" sz="2700" b="1" dirty="0" smtClean="0"/>
              <a:t>5. </a:t>
            </a:r>
            <a:r>
              <a:rPr lang="en-US" sz="2700" b="1" dirty="0" err="1" smtClean="0"/>
              <a:t>Photobooth</a:t>
            </a:r>
            <a:r>
              <a:rPr lang="en-US" sz="2700" b="1" dirty="0" smtClean="0"/>
              <a:t/>
            </a:r>
            <a:br>
              <a:rPr lang="en-US" sz="2700" b="1" dirty="0" smtClean="0"/>
            </a:br>
            <a:r>
              <a:rPr lang="en-US" sz="2700" b="1" dirty="0" smtClean="0"/>
              <a:t>6. Video</a:t>
            </a:r>
            <a:br>
              <a:rPr lang="en-US" sz="2700" b="1" dirty="0" smtClean="0"/>
            </a:br>
            <a:r>
              <a:rPr lang="en-US" sz="2700" b="1" dirty="0" smtClean="0"/>
              <a:t>7. Notebook</a:t>
            </a:r>
            <a:br>
              <a:rPr lang="en-US" sz="2700" b="1" dirty="0" smtClean="0"/>
            </a:br>
            <a:r>
              <a:rPr lang="en-US" sz="2700" b="1" dirty="0" smtClean="0"/>
              <a:t>8. Maps (Peek behind)</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endParaRPr lang="en-US" sz="2800" b="1" dirty="0"/>
          </a:p>
        </p:txBody>
      </p:sp>
      <p:sp>
        <p:nvSpPr>
          <p:cNvPr id="3" name="Rectangle 2"/>
          <p:cNvSpPr/>
          <p:nvPr/>
        </p:nvSpPr>
        <p:spPr>
          <a:xfrm>
            <a:off x="0" y="409368"/>
            <a:ext cx="9144000" cy="830997"/>
          </a:xfrm>
          <a:prstGeom prst="rect">
            <a:avLst/>
          </a:prstGeom>
        </p:spPr>
        <p:txBody>
          <a:bodyPr wrap="square">
            <a:spAutoFit/>
          </a:bodyPr>
          <a:lstStyle/>
          <a:p>
            <a:pPr algn="ctr"/>
            <a:r>
              <a:rPr lang="en-US" sz="4800" b="1" dirty="0" smtClean="0"/>
              <a:t>Tablet Demonstration</a:t>
            </a:r>
            <a:endParaRPr lang="en-US" sz="4800" dirty="0"/>
          </a:p>
        </p:txBody>
      </p:sp>
      <p:sp>
        <p:nvSpPr>
          <p:cNvPr id="4" name="Title 1"/>
          <p:cNvSpPr txBox="1">
            <a:spLocks/>
          </p:cNvSpPr>
          <p:nvPr/>
        </p:nvSpPr>
        <p:spPr>
          <a:xfrm>
            <a:off x="4800600" y="1447800"/>
            <a:ext cx="3962400" cy="4191000"/>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2400" b="1" dirty="0" smtClean="0"/>
              <a:t>9. YouTube</a:t>
            </a:r>
          </a:p>
          <a:p>
            <a:pPr algn="l">
              <a:lnSpc>
                <a:spcPct val="150000"/>
              </a:lnSpc>
            </a:pPr>
            <a:r>
              <a:rPr lang="en-US" sz="2400" b="1" dirty="0" smtClean="0"/>
              <a:t>10. GoToMyPC</a:t>
            </a:r>
          </a:p>
          <a:p>
            <a:pPr algn="l">
              <a:lnSpc>
                <a:spcPct val="150000"/>
              </a:lnSpc>
            </a:pPr>
            <a:r>
              <a:rPr lang="en-US" sz="2400" b="1" dirty="0" smtClean="0"/>
              <a:t>11. </a:t>
            </a:r>
            <a:r>
              <a:rPr lang="en-US" sz="2400" b="1" dirty="0" err="1" smtClean="0"/>
              <a:t>iBooks</a:t>
            </a:r>
            <a:endParaRPr lang="en-US" sz="2400" b="1" dirty="0" smtClean="0"/>
          </a:p>
          <a:p>
            <a:pPr algn="l">
              <a:lnSpc>
                <a:spcPct val="150000"/>
              </a:lnSpc>
            </a:pPr>
            <a:r>
              <a:rPr lang="en-US" sz="2400" b="1" dirty="0" smtClean="0"/>
              <a:t>12. Skype</a:t>
            </a:r>
          </a:p>
          <a:p>
            <a:pPr algn="l">
              <a:lnSpc>
                <a:spcPct val="150000"/>
              </a:lnSpc>
            </a:pPr>
            <a:r>
              <a:rPr lang="en-US" sz="2400" b="1" dirty="0" smtClean="0"/>
              <a:t>13. Angry Birds</a:t>
            </a:r>
          </a:p>
          <a:p>
            <a:pPr algn="l">
              <a:lnSpc>
                <a:spcPct val="150000"/>
              </a:lnSpc>
            </a:pPr>
            <a:r>
              <a:rPr lang="en-US" sz="2400" b="1" dirty="0" smtClean="0"/>
              <a:t>14. Fruit Ninja</a:t>
            </a:r>
          </a:p>
          <a:p>
            <a:pPr algn="l">
              <a:lnSpc>
                <a:spcPct val="150000"/>
              </a:lnSpc>
            </a:pPr>
            <a:r>
              <a:rPr lang="en-US" sz="2400" b="1" dirty="0" smtClean="0"/>
              <a:t>15. Apps</a:t>
            </a:r>
            <a:endParaRPr lang="en-US" sz="2400" b="1" dirty="0"/>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7" name="Slide Number Placeholder 6"/>
          <p:cNvSpPr>
            <a:spLocks noGrp="1"/>
          </p:cNvSpPr>
          <p:nvPr>
            <p:ph type="sldNum" sz="quarter" idx="12"/>
          </p:nvPr>
        </p:nvSpPr>
        <p:spPr/>
        <p:txBody>
          <a:bodyPr/>
          <a:lstStyle/>
          <a:p>
            <a:fld id="{463BBF2B-7F9E-466F-AE26-05E17D7D3C7F}" type="slidenum">
              <a:rPr lang="en-US" smtClean="0"/>
              <a:t>83</a:t>
            </a:fld>
            <a:endParaRPr lang="en-US"/>
          </a:p>
        </p:txBody>
      </p:sp>
    </p:spTree>
    <p:extLst>
      <p:ext uri="{BB962C8B-B14F-4D97-AF65-F5344CB8AC3E}">
        <p14:creationId xmlns:p14="http://schemas.microsoft.com/office/powerpoint/2010/main" val="3254839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84</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High-End Computers</a:t>
            </a: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1447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4996804"/>
            <a:ext cx="1861195" cy="186119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195" y="4996804"/>
            <a:ext cx="2906035" cy="188688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401" y="6019800"/>
            <a:ext cx="3527199" cy="832419"/>
          </a:xfrm>
          <a:prstGeom prst="rect">
            <a:avLst/>
          </a:prstGeom>
        </p:spPr>
      </p:pic>
    </p:spTree>
    <p:extLst>
      <p:ext uri="{BB962C8B-B14F-4D97-AF65-F5344CB8AC3E}">
        <p14:creationId xmlns:p14="http://schemas.microsoft.com/office/powerpoint/2010/main" val="23542358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85</a:t>
            </a:fld>
            <a:endParaRPr lang="en-US"/>
          </a:p>
        </p:txBody>
      </p:sp>
      <p:sp>
        <p:nvSpPr>
          <p:cNvPr id="4" name="Rectangle 3"/>
          <p:cNvSpPr/>
          <p:nvPr/>
        </p:nvSpPr>
        <p:spPr>
          <a:xfrm>
            <a:off x="304800" y="1447800"/>
            <a:ext cx="8382000" cy="4247317"/>
          </a:xfrm>
          <a:prstGeom prst="rect">
            <a:avLst/>
          </a:prstGeom>
        </p:spPr>
        <p:txBody>
          <a:bodyPr wrap="square">
            <a:spAutoFit/>
          </a:bodyPr>
          <a:lstStyle/>
          <a:p>
            <a:pPr algn="just"/>
            <a:r>
              <a:rPr lang="en-US" dirty="0">
                <a:ea typeface="Calibri" panose="020F0502020204030204" pitchFamily="34" charset="0"/>
                <a:cs typeface="Times New Roman" panose="02020603050405020304" pitchFamily="18" charset="0"/>
              </a:rPr>
              <a:t>Rain Computers of Ringwood, NJ (</a:t>
            </a:r>
            <a:r>
              <a:rPr lang="en-US" u="sng" dirty="0">
                <a:solidFill>
                  <a:srgbClr val="0000FF"/>
                </a:solidFill>
                <a:ea typeface="Calibri" panose="020F0502020204030204" pitchFamily="34" charset="0"/>
                <a:cs typeface="Times New Roman" panose="02020603050405020304" pitchFamily="18" charset="0"/>
                <a:hlinkClick r:id="rId2"/>
              </a:rPr>
              <a:t>raincomputers.com</a:t>
            </a:r>
            <a:r>
              <a:rPr lang="en-US" dirty="0">
                <a:ea typeface="Calibri" panose="020F0502020204030204" pitchFamily="34" charset="0"/>
                <a:cs typeface="Times New Roman" panose="02020603050405020304" pitchFamily="18" charset="0"/>
              </a:rPr>
              <a:t>) produces a liquid-cooled desktop computer equipped with up to sixteen i7 core processors (two i7 cores with 8 processors each), 20 MB of core cache, Tesla companion processor, up to 96 GBs of RAM, up to six 480 GB solid state hard drives (SSD), hyper-threading, Turbo Boost, running Windows 8 64-bit, with prices starting at $2,499. </a:t>
            </a:r>
          </a:p>
          <a:p>
            <a:pPr algn="just"/>
            <a:r>
              <a:rPr lang="en-US" dirty="0">
                <a:ea typeface="Calibri" panose="020F0502020204030204" pitchFamily="34" charset="0"/>
                <a:cs typeface="Times New Roman" panose="02020603050405020304" pitchFamily="18" charset="0"/>
              </a:rPr>
              <a:t> </a:t>
            </a:r>
          </a:p>
          <a:p>
            <a:pPr algn="just"/>
            <a:r>
              <a:rPr lang="en-US" dirty="0">
                <a:ea typeface="Calibri" panose="020F0502020204030204" pitchFamily="34" charset="0"/>
                <a:cs typeface="Times New Roman" panose="02020603050405020304" pitchFamily="18" charset="0"/>
              </a:rPr>
              <a:t>Rain also produces a laptop computer equipped with an i7 quad core processor, up to 32 GBs of RAM, dual 480 GB solid state hard drives (SSD), hyper-threading, turbo boost, running Windows 8 64-bit, priced starting at $1,299.</a:t>
            </a:r>
          </a:p>
          <a:p>
            <a:pPr algn="just"/>
            <a:r>
              <a:rPr lang="en-US" dirty="0">
                <a:ea typeface="Calibri" panose="020F0502020204030204" pitchFamily="34" charset="0"/>
                <a:cs typeface="Times New Roman" panose="02020603050405020304" pitchFamily="18" charset="0"/>
              </a:rPr>
              <a:t> </a:t>
            </a:r>
          </a:p>
          <a:p>
            <a:pPr algn="just"/>
            <a:r>
              <a:rPr lang="en-US" dirty="0">
                <a:ea typeface="Calibri" panose="020F0502020204030204" pitchFamily="34" charset="0"/>
                <a:cs typeface="Times New Roman" panose="02020603050405020304" pitchFamily="18" charset="0"/>
              </a:rPr>
              <a:t>Rain computers are primarily targeted towards the high-end audio-visual industry, but are well suited as high-end business computers. Other high performance desktop computer manufacturers include Alienware (</a:t>
            </a:r>
            <a:r>
              <a:rPr lang="en-US" u="sng" dirty="0">
                <a:solidFill>
                  <a:srgbClr val="0000FF"/>
                </a:solidFill>
                <a:ea typeface="Calibri" panose="020F0502020204030204" pitchFamily="34" charset="0"/>
                <a:cs typeface="Times New Roman" panose="02020603050405020304" pitchFamily="18" charset="0"/>
                <a:hlinkClick r:id="rId3"/>
              </a:rPr>
              <a:t>www.alienware.com</a:t>
            </a:r>
            <a:r>
              <a:rPr lang="en-US" dirty="0">
                <a:ea typeface="Calibri" panose="020F0502020204030204" pitchFamily="34" charset="0"/>
                <a:cs typeface="Times New Roman" panose="02020603050405020304" pitchFamily="18" charset="0"/>
              </a:rPr>
              <a:t>), targeted primarily towards the gaming industry; and Maingear (</a:t>
            </a:r>
            <a:r>
              <a:rPr lang="en-US" u="sng" dirty="0">
                <a:solidFill>
                  <a:srgbClr val="0000FF"/>
                </a:solidFill>
                <a:ea typeface="Calibri" panose="020F0502020204030204" pitchFamily="34" charset="0"/>
                <a:cs typeface="Times New Roman" panose="02020603050405020304" pitchFamily="18" charset="0"/>
                <a:hlinkClick r:id="rId4"/>
              </a:rPr>
              <a:t>www.maingear.com</a:t>
            </a:r>
            <a:r>
              <a:rPr lang="en-US" dirty="0">
                <a:ea typeface="Calibri" panose="020F0502020204030204" pitchFamily="34" charset="0"/>
                <a:cs typeface="Times New Roman" panose="02020603050405020304" pitchFamily="18" charset="0"/>
              </a:rPr>
              <a:t>), targeted primarily for business professionals.</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971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Gestures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2" descr="http://cdn.iwastesomuchtime.com/111320121938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5807"/>
            <a:ext cx="4762500" cy="3150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629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Gestures</a:t>
            </a:r>
            <a:endParaRPr lang="en-US" dirty="0"/>
          </a:p>
        </p:txBody>
      </p:sp>
      <p:sp>
        <p:nvSpPr>
          <p:cNvPr id="3" name="Content Placeholder 2"/>
          <p:cNvSpPr>
            <a:spLocks noGrp="1"/>
          </p:cNvSpPr>
          <p:nvPr>
            <p:ph idx="1"/>
          </p:nvPr>
        </p:nvSpPr>
        <p:spPr/>
        <p:txBody>
          <a:bodyPr>
            <a:normAutofit/>
          </a:bodyPr>
          <a:lstStyle/>
          <a:p>
            <a:pPr marL="0" indent="0" algn="just">
              <a:buNone/>
            </a:pPr>
            <a:r>
              <a:rPr lang="en-US" sz="1800" dirty="0" smtClean="0"/>
              <a:t>In this video, asks questions about using gestures “Why can’t we do the following?”</a:t>
            </a:r>
          </a:p>
          <a:p>
            <a:pPr marL="0" indent="0">
              <a:buNone/>
            </a:pPr>
            <a:endParaRPr lang="en-US" sz="1800" dirty="0"/>
          </a:p>
          <a:p>
            <a:pPr marL="0" indent="0">
              <a:buNone/>
            </a:pPr>
            <a:r>
              <a:rPr lang="en-US" sz="1800" dirty="0"/>
              <a:t>Control TV - </a:t>
            </a:r>
            <a:r>
              <a:rPr lang="en-US" sz="1800" dirty="0">
                <a:hlinkClick r:id="rId4"/>
              </a:rPr>
              <a:t>https://</a:t>
            </a:r>
            <a:r>
              <a:rPr lang="en-US" sz="1800" dirty="0" smtClean="0">
                <a:hlinkClick r:id="rId4"/>
              </a:rPr>
              <a:t>www.youtube.com/watch?v=lt60r3AwuV8</a:t>
            </a:r>
            <a:r>
              <a:rPr lang="en-US" sz="1800" dirty="0" smtClean="0"/>
              <a:t> </a:t>
            </a:r>
          </a:p>
          <a:p>
            <a:pPr marL="0" indent="0">
              <a:buNone/>
            </a:pPr>
            <a:endParaRPr lang="en-US" sz="1800" dirty="0"/>
          </a:p>
          <a:p>
            <a:pPr marL="0" indent="0">
              <a:buNone/>
            </a:pPr>
            <a:r>
              <a:rPr lang="en-US" sz="1800" dirty="0"/>
              <a:t>Wii Bowling - </a:t>
            </a:r>
            <a:r>
              <a:rPr lang="en-US" sz="1800" dirty="0">
                <a:hlinkClick r:id="rId5"/>
              </a:rPr>
              <a:t>https://</a:t>
            </a:r>
            <a:r>
              <a:rPr lang="en-US" sz="1800" dirty="0" smtClean="0">
                <a:hlinkClick r:id="rId5"/>
              </a:rPr>
              <a:t>www.youtube.com/watch?v=zwXX27U6WnI</a:t>
            </a:r>
            <a:r>
              <a:rPr lang="en-US" sz="1800" dirty="0" smtClean="0"/>
              <a:t> </a:t>
            </a:r>
          </a:p>
          <a:p>
            <a:pPr marL="0" indent="0">
              <a:buNone/>
            </a:pPr>
            <a:endParaRPr lang="en-US" sz="1800" dirty="0" smtClean="0"/>
          </a:p>
          <a:p>
            <a:pPr marL="0" indent="0">
              <a:buNone/>
            </a:pPr>
            <a:r>
              <a:rPr lang="en-US" sz="1800" dirty="0" smtClean="0"/>
              <a:t>Example of Gestures with a Smart Window:</a:t>
            </a:r>
          </a:p>
          <a:p>
            <a:pPr marL="0" indent="0">
              <a:buNone/>
            </a:pPr>
            <a:r>
              <a:rPr lang="en-US" sz="1800" dirty="0" smtClean="0"/>
              <a:t>Minority </a:t>
            </a:r>
            <a:r>
              <a:rPr lang="en-US" sz="1800" dirty="0"/>
              <a:t>Report - </a:t>
            </a:r>
            <a:r>
              <a:rPr lang="en-US" sz="1800" dirty="0">
                <a:hlinkClick r:id="rId6"/>
              </a:rPr>
              <a:t>http://</a:t>
            </a:r>
            <a:r>
              <a:rPr lang="en-US" sz="1800" dirty="0" smtClean="0">
                <a:hlinkClick r:id="rId6"/>
              </a:rPr>
              <a:t>www.tubechop.com/watch/734400</a:t>
            </a:r>
            <a:endParaRPr lang="en-US" sz="1800" dirty="0" smtClean="0"/>
          </a:p>
          <a:p>
            <a:pPr marL="0" indent="0">
              <a:buNone/>
            </a:pPr>
            <a:endParaRPr lang="en-US" sz="1800" dirty="0"/>
          </a:p>
        </p:txBody>
      </p:sp>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87</a:t>
            </a:fld>
            <a:endParaRPr lang="en-US"/>
          </a:p>
        </p:txBody>
      </p:sp>
    </p:spTree>
    <p:extLst>
      <p:ext uri="{BB962C8B-B14F-4D97-AF65-F5344CB8AC3E}">
        <p14:creationId xmlns:p14="http://schemas.microsoft.com/office/powerpoint/2010/main" val="35207201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88</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Robotics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349171"/>
            <a:ext cx="4572000" cy="2594429"/>
          </a:xfrm>
          <a:prstGeom prst="rect">
            <a:avLst/>
          </a:prstGeom>
        </p:spPr>
      </p:pic>
    </p:spTree>
    <p:extLst>
      <p:ext uri="{BB962C8B-B14F-4D97-AF65-F5344CB8AC3E}">
        <p14:creationId xmlns:p14="http://schemas.microsoft.com/office/powerpoint/2010/main" val="7358149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039"/>
          <a:stretch/>
        </p:blipFill>
        <p:spPr>
          <a:xfrm>
            <a:off x="228600" y="990600"/>
            <a:ext cx="8305800" cy="4065379"/>
          </a:xfrm>
          <a:prstGeom prst="rect">
            <a:avLst/>
          </a:prstGeom>
        </p:spPr>
      </p:pic>
      <p:sp>
        <p:nvSpPr>
          <p:cNvPr id="3" name="Rectangle 2"/>
          <p:cNvSpPr/>
          <p:nvPr/>
        </p:nvSpPr>
        <p:spPr>
          <a:xfrm>
            <a:off x="76200" y="4114800"/>
            <a:ext cx="3048000" cy="1143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62200" y="5715000"/>
            <a:ext cx="4329390" cy="369332"/>
          </a:xfrm>
          <a:prstGeom prst="rect">
            <a:avLst/>
          </a:prstGeom>
        </p:spPr>
        <p:txBody>
          <a:bodyPr wrap="none">
            <a:spAutoFit/>
          </a:bodyPr>
          <a:lstStyle/>
          <a:p>
            <a:r>
              <a:rPr lang="en-US" dirty="0">
                <a:hlinkClick r:id="rId3"/>
              </a:rPr>
              <a:t>http://</a:t>
            </a:r>
            <a:r>
              <a:rPr lang="en-US" dirty="0" smtClean="0">
                <a:hlinkClick r:id="rId3"/>
              </a:rPr>
              <a:t>www.tubechop.com/watch/1134209</a:t>
            </a:r>
            <a:r>
              <a:rPr lang="en-US" dirty="0" smtClean="0"/>
              <a:t> </a:t>
            </a:r>
            <a:endParaRPr lang="en-US" dirty="0"/>
          </a:p>
        </p:txBody>
      </p:sp>
    </p:spTree>
    <p:extLst>
      <p:ext uri="{BB962C8B-B14F-4D97-AF65-F5344CB8AC3E}">
        <p14:creationId xmlns:p14="http://schemas.microsoft.com/office/powerpoint/2010/main" val="1058686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5734304" cy="5181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3581400"/>
            <a:ext cx="3873500" cy="2905125"/>
          </a:xfrm>
          <a:prstGeom prst="rect">
            <a:avLst/>
          </a:prstGeom>
        </p:spPr>
      </p:pic>
      <p:sp>
        <p:nvSpPr>
          <p:cNvPr id="4" name="TextBox 3"/>
          <p:cNvSpPr txBox="1"/>
          <p:nvPr/>
        </p:nvSpPr>
        <p:spPr>
          <a:xfrm>
            <a:off x="4013200" y="3352800"/>
            <a:ext cx="3873500" cy="381000"/>
          </a:xfrm>
          <a:prstGeom prst="rect">
            <a:avLst/>
          </a:prstGeom>
          <a:solidFill>
            <a:schemeClr val="bg1"/>
          </a:solidFill>
        </p:spPr>
        <p:txBody>
          <a:bodyPr wrap="square" rtlCol="0">
            <a:spAutoFit/>
          </a:bodyPr>
          <a:lstStyle/>
          <a:p>
            <a:pPr algn="ctr"/>
            <a:r>
              <a:rPr lang="en-US" b="1" dirty="0" smtClean="0"/>
              <a:t>Any Hotel Lost and Found</a:t>
            </a:r>
            <a:endParaRPr lang="en-US"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200" y="3738563"/>
            <a:ext cx="3873500" cy="2905125"/>
          </a:xfrm>
          <a:prstGeom prst="rect">
            <a:avLst/>
          </a:prstGeom>
        </p:spPr>
      </p:pic>
    </p:spTree>
    <p:extLst>
      <p:ext uri="{BB962C8B-B14F-4D97-AF65-F5344CB8AC3E}">
        <p14:creationId xmlns:p14="http://schemas.microsoft.com/office/powerpoint/2010/main" val="1869019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90</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Tiny URL</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2057400" y="3962505"/>
            <a:ext cx="5447619" cy="838095"/>
          </a:xfrm>
          <a:prstGeom prst="rect">
            <a:avLst/>
          </a:prstGeom>
        </p:spPr>
      </p:pic>
    </p:spTree>
    <p:extLst>
      <p:ext uri="{BB962C8B-B14F-4D97-AF65-F5344CB8AC3E}">
        <p14:creationId xmlns:p14="http://schemas.microsoft.com/office/powerpoint/2010/main" val="39710723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87501"/>
            <a:ext cx="8305800" cy="3539430"/>
          </a:xfrm>
          <a:prstGeom prst="rect">
            <a:avLst/>
          </a:prstGeom>
          <a:noFill/>
        </p:spPr>
        <p:txBody>
          <a:bodyPr wrap="square" rtlCol="0">
            <a:spAutoFit/>
          </a:bodyPr>
          <a:lstStyle/>
          <a:p>
            <a:pPr algn="ctr"/>
            <a:r>
              <a:rPr lang="en-US" sz="4000" b="1" dirty="0" smtClean="0"/>
              <a:t>Tiny URL</a:t>
            </a:r>
          </a:p>
          <a:p>
            <a:pPr algn="ctr"/>
            <a:endParaRPr lang="en-US" sz="4000" b="1" dirty="0"/>
          </a:p>
          <a:p>
            <a:r>
              <a:rPr lang="en-US" sz="2400" b="1" dirty="0" smtClean="0"/>
              <a:t>Make a shorter URL</a:t>
            </a:r>
          </a:p>
          <a:p>
            <a:r>
              <a:rPr lang="en-US" sz="2400" b="1" dirty="0" smtClean="0"/>
              <a:t>Avoid extra long URLs that might break in email</a:t>
            </a:r>
          </a:p>
          <a:p>
            <a:r>
              <a:rPr lang="en-US" sz="2400" b="1" dirty="0" smtClean="0"/>
              <a:t>Hide URLs </a:t>
            </a:r>
            <a:r>
              <a:rPr lang="en-US" sz="1050" b="1" dirty="0" smtClean="0"/>
              <a:t>(so the reader does not know where the content is coming from)</a:t>
            </a:r>
          </a:p>
          <a:p>
            <a:r>
              <a:rPr lang="en-US" sz="2400" b="1" dirty="0" smtClean="0"/>
              <a:t>Make a TinyURL Tool Bar Button</a:t>
            </a:r>
          </a:p>
          <a:p>
            <a:r>
              <a:rPr lang="en-US" sz="2400" b="1" dirty="0" smtClean="0"/>
              <a:t>Bit.ly does the same thing</a:t>
            </a:r>
          </a:p>
          <a:p>
            <a:pPr algn="ctr"/>
            <a:endParaRPr lang="en-US" sz="2400" b="1" dirty="0"/>
          </a:p>
        </p:txBody>
      </p:sp>
      <p:sp>
        <p:nvSpPr>
          <p:cNvPr id="13" name="Smiley Face 12">
            <a:hlinkClick r:id="rId3"/>
          </p:cNvPr>
          <p:cNvSpPr/>
          <p:nvPr/>
        </p:nvSpPr>
        <p:spPr>
          <a:xfrm>
            <a:off x="1828800" y="5976610"/>
            <a:ext cx="685800" cy="6096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www.carltoncollins.com</a:t>
            </a:r>
            <a:endParaRPr lang="en-US"/>
          </a:p>
        </p:txBody>
      </p:sp>
      <p:sp>
        <p:nvSpPr>
          <p:cNvPr id="8" name="Slide Number Placeholder 7"/>
          <p:cNvSpPr>
            <a:spLocks noGrp="1"/>
          </p:cNvSpPr>
          <p:nvPr>
            <p:ph type="sldNum" sz="quarter" idx="12"/>
          </p:nvPr>
        </p:nvSpPr>
        <p:spPr/>
        <p:txBody>
          <a:bodyPr/>
          <a:lstStyle/>
          <a:p>
            <a:fld id="{463BBF2B-7F9E-466F-AE26-05E17D7D3C7F}" type="slidenum">
              <a:rPr lang="en-US" smtClean="0"/>
              <a:t>91</a:t>
            </a:fld>
            <a:endParaRPr lang="en-US"/>
          </a:p>
        </p:txBody>
      </p:sp>
    </p:spTree>
    <p:extLst>
      <p:ext uri="{BB962C8B-B14F-4D97-AF65-F5344CB8AC3E}">
        <p14:creationId xmlns:p14="http://schemas.microsoft.com/office/powerpoint/2010/main" val="9161875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92</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Map Tips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2101213" y="3186579"/>
            <a:ext cx="5173796" cy="2871457"/>
          </a:xfrm>
          <a:prstGeom prst="rect">
            <a:avLst/>
          </a:prstGeom>
        </p:spPr>
      </p:pic>
    </p:spTree>
    <p:extLst>
      <p:ext uri="{BB962C8B-B14F-4D97-AF65-F5344CB8AC3E}">
        <p14:creationId xmlns:p14="http://schemas.microsoft.com/office/powerpoint/2010/main" val="10754055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077200" cy="4031873"/>
          </a:xfrm>
          <a:prstGeom prst="rect">
            <a:avLst/>
          </a:prstGeom>
        </p:spPr>
        <p:txBody>
          <a:bodyPr wrap="square">
            <a:spAutoFit/>
          </a:bodyPr>
          <a:lstStyle/>
          <a:p>
            <a:pPr algn="ctr"/>
            <a:r>
              <a:rPr lang="en-US" sz="6000" b="1" dirty="0"/>
              <a:t>Google </a:t>
            </a:r>
            <a:r>
              <a:rPr lang="en-US" sz="6000" b="1" dirty="0" smtClean="0"/>
              <a:t>Maps</a:t>
            </a:r>
          </a:p>
          <a:p>
            <a:r>
              <a:rPr lang="en-US" sz="2800" b="1" dirty="0" smtClean="0"/>
              <a:t>Driving Directions</a:t>
            </a:r>
          </a:p>
          <a:p>
            <a:r>
              <a:rPr lang="en-US" sz="2800" b="1" dirty="0" smtClean="0"/>
              <a:t>Add Destinations</a:t>
            </a:r>
          </a:p>
          <a:p>
            <a:r>
              <a:rPr lang="en-US" sz="2800" b="1" dirty="0" smtClean="0"/>
              <a:t>Ad destinations by right clicking the map</a:t>
            </a:r>
          </a:p>
          <a:p>
            <a:r>
              <a:rPr lang="en-US" sz="2800" b="1" dirty="0" smtClean="0"/>
              <a:t>Rerouting by dragging the route</a:t>
            </a:r>
          </a:p>
          <a:p>
            <a:r>
              <a:rPr lang="en-US" sz="2800" b="1" dirty="0" smtClean="0"/>
              <a:t>Printing Directions</a:t>
            </a:r>
          </a:p>
          <a:p>
            <a:r>
              <a:rPr lang="en-US" sz="2800" b="1" dirty="0" smtClean="0"/>
              <a:t>Satellite or Map View</a:t>
            </a:r>
          </a:p>
          <a:p>
            <a:r>
              <a:rPr lang="en-US" sz="2800" b="1" dirty="0" smtClean="0"/>
              <a:t>Traffic View</a:t>
            </a:r>
            <a:endParaRPr lang="en-US" sz="2800" b="1" dirty="0"/>
          </a:p>
        </p:txBody>
      </p:sp>
      <p:sp>
        <p:nvSpPr>
          <p:cNvPr id="4" name="Footer Placeholder 3"/>
          <p:cNvSpPr>
            <a:spLocks noGrp="1"/>
          </p:cNvSpPr>
          <p:nvPr>
            <p:ph type="ftr" sz="quarter" idx="11"/>
          </p:nvPr>
        </p:nvSpPr>
        <p:spPr/>
        <p:txBody>
          <a:bodyPr/>
          <a:lstStyle/>
          <a:p>
            <a:r>
              <a:rPr lang="en-US" smtClean="0"/>
              <a:t>www.carltoncollins.com</a:t>
            </a:r>
            <a:endParaRPr lang="en-US"/>
          </a:p>
        </p:txBody>
      </p:sp>
      <p:sp>
        <p:nvSpPr>
          <p:cNvPr id="5" name="Slide Number Placeholder 4"/>
          <p:cNvSpPr>
            <a:spLocks noGrp="1"/>
          </p:cNvSpPr>
          <p:nvPr>
            <p:ph type="sldNum" sz="quarter" idx="12"/>
          </p:nvPr>
        </p:nvSpPr>
        <p:spPr/>
        <p:txBody>
          <a:bodyPr/>
          <a:lstStyle/>
          <a:p>
            <a:fld id="{463BBF2B-7F9E-466F-AE26-05E17D7D3C7F}" type="slidenum">
              <a:rPr lang="en-US" smtClean="0"/>
              <a:t>93</a:t>
            </a:fld>
            <a:endParaRPr lang="en-US"/>
          </a:p>
        </p:txBody>
      </p:sp>
    </p:spTree>
    <p:extLst>
      <p:ext uri="{BB962C8B-B14F-4D97-AF65-F5344CB8AC3E}">
        <p14:creationId xmlns:p14="http://schemas.microsoft.com/office/powerpoint/2010/main" val="23425692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94</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Field Monitor Pro</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2" descr="http://www.trendygadget.com/wp-content/uploads/2011/05/Gear_Diary_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3066318"/>
            <a:ext cx="4987289" cy="287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857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Field Monitor Pro</a:t>
            </a:r>
            <a:endParaRPr lang="en-US" b="1" dirty="0"/>
          </a:p>
        </p:txBody>
      </p:sp>
      <p:sp>
        <p:nvSpPr>
          <p:cNvPr id="3" name="Content Placeholder 2"/>
          <p:cNvSpPr>
            <a:spLocks noGrp="1"/>
          </p:cNvSpPr>
          <p:nvPr>
            <p:ph idx="1"/>
          </p:nvPr>
        </p:nvSpPr>
        <p:spPr/>
        <p:txBody>
          <a:bodyPr/>
          <a:lstStyle/>
          <a:p>
            <a:r>
              <a:rPr lang="en-US" dirty="0" smtClean="0"/>
              <a:t>$275</a:t>
            </a:r>
          </a:p>
          <a:p>
            <a:r>
              <a:rPr lang="en-US" dirty="0" smtClean="0"/>
              <a:t>Uses USN Port</a:t>
            </a:r>
          </a:p>
          <a:p>
            <a:r>
              <a:rPr lang="en-US" dirty="0" smtClean="0"/>
              <a:t>Gives you 2 USB Ports</a:t>
            </a:r>
          </a:p>
          <a:p>
            <a:r>
              <a:rPr lang="en-US" dirty="0" smtClean="0"/>
              <a:t>Daisy Chain up to 7</a:t>
            </a:r>
          </a:p>
          <a:p>
            <a:r>
              <a:rPr lang="en-US" dirty="0" smtClean="0"/>
              <a:t>Number Pad</a:t>
            </a:r>
            <a:endParaRPr lang="en-US" dirty="0"/>
          </a:p>
        </p:txBody>
      </p:sp>
      <p:pic>
        <p:nvPicPr>
          <p:cNvPr id="60418" name="Picture 2" descr="http://www.trendygadget.com/wp-content/uploads/2011/05/Gear_Diary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64870"/>
            <a:ext cx="3925012" cy="226443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95</a:t>
            </a:fld>
            <a:endParaRPr lang="en-US"/>
          </a:p>
        </p:txBody>
      </p:sp>
    </p:spTree>
    <p:extLst>
      <p:ext uri="{BB962C8B-B14F-4D97-AF65-F5344CB8AC3E}">
        <p14:creationId xmlns:p14="http://schemas.microsoft.com/office/powerpoint/2010/main" val="11493505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96</a:t>
            </a:fld>
            <a:endParaRPr lang="en-US"/>
          </a:p>
        </p:txBody>
      </p:sp>
      <p:sp>
        <p:nvSpPr>
          <p:cNvPr id="6" name="TextBox 5"/>
          <p:cNvSpPr txBox="1"/>
          <p:nvPr/>
        </p:nvSpPr>
        <p:spPr>
          <a:xfrm>
            <a:off x="0" y="0"/>
            <a:ext cx="9144000" cy="6986528"/>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Google Alerts</a:t>
            </a:r>
            <a:endParaRPr lang="en-US" sz="4000" b="1" dirty="0"/>
          </a:p>
          <a:p>
            <a:pPr algn="ctr"/>
            <a:endParaRPr lang="en-US" sz="4000" b="1" dirty="0" smtClean="0"/>
          </a:p>
          <a:p>
            <a:pPr algn="ctr"/>
            <a:endParaRPr lang="en-US" sz="4000" b="1" dirty="0" smtClean="0"/>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550" y="3225800"/>
            <a:ext cx="3016250" cy="3016250"/>
          </a:xfrm>
          <a:prstGeom prst="rect">
            <a:avLst/>
          </a:prstGeom>
        </p:spPr>
      </p:pic>
    </p:spTree>
    <p:extLst>
      <p:ext uri="{BB962C8B-B14F-4D97-AF65-F5344CB8AC3E}">
        <p14:creationId xmlns:p14="http://schemas.microsoft.com/office/powerpoint/2010/main" val="32582063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1" y="457200"/>
            <a:ext cx="9122049" cy="1015663"/>
          </a:xfrm>
          <a:prstGeom prst="rect">
            <a:avLst/>
          </a:prstGeom>
        </p:spPr>
        <p:txBody>
          <a:bodyPr wrap="square">
            <a:spAutoFit/>
          </a:bodyPr>
          <a:lstStyle/>
          <a:p>
            <a:pPr algn="ctr"/>
            <a:r>
              <a:rPr lang="en-US" sz="6000" b="1" dirty="0"/>
              <a:t>Google Alerts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92" y="2286000"/>
            <a:ext cx="7846534" cy="37082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solidFill>
                  <a:prstClr val="black">
                    <a:tint val="75000"/>
                  </a:prstClr>
                </a:solidFill>
              </a:rPr>
              <a:t>www.carltoncollins.com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smtClean="0"/>
              <a:t>Slide </a:t>
            </a:r>
            <a:fld id="{E93AF236-87A1-45B8-A1F6-EFB71719B864}" type="slidenum">
              <a:rPr lang="en-US" smtClean="0"/>
              <a:t>97</a:t>
            </a:fld>
            <a:endParaRPr lang="en-US" dirty="0"/>
          </a:p>
        </p:txBody>
      </p:sp>
    </p:spTree>
    <p:extLst>
      <p:ext uri="{BB962C8B-B14F-4D97-AF65-F5344CB8AC3E}">
        <p14:creationId xmlns:p14="http://schemas.microsoft.com/office/powerpoint/2010/main" val="34089977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www.carltoncollins.com</a:t>
            </a:r>
            <a:endParaRPr lang="en-US"/>
          </a:p>
        </p:txBody>
      </p:sp>
      <p:sp>
        <p:nvSpPr>
          <p:cNvPr id="3" name="Slide Number Placeholder 2"/>
          <p:cNvSpPr>
            <a:spLocks noGrp="1"/>
          </p:cNvSpPr>
          <p:nvPr>
            <p:ph type="sldNum" sz="quarter" idx="12"/>
          </p:nvPr>
        </p:nvSpPr>
        <p:spPr/>
        <p:txBody>
          <a:bodyPr/>
          <a:lstStyle/>
          <a:p>
            <a:fld id="{463BBF2B-7F9E-466F-AE26-05E17D7D3C7F}" type="slidenum">
              <a:rPr lang="en-US" smtClean="0"/>
              <a:t>98</a:t>
            </a:fld>
            <a:endParaRPr lang="en-US"/>
          </a:p>
        </p:txBody>
      </p:sp>
      <p:sp>
        <p:nvSpPr>
          <p:cNvPr id="6" name="TextBox 5"/>
          <p:cNvSpPr txBox="1"/>
          <p:nvPr/>
        </p:nvSpPr>
        <p:spPr>
          <a:xfrm>
            <a:off x="0" y="0"/>
            <a:ext cx="9144000" cy="7109639"/>
          </a:xfrm>
          <a:prstGeom prst="rect">
            <a:avLst/>
          </a:prstGeom>
          <a:solidFill>
            <a:srgbClr val="FF0000"/>
          </a:solidFill>
        </p:spPr>
        <p:txBody>
          <a:bodyPr wrap="square" rtlCol="0">
            <a:spAutoFit/>
          </a:bodyPr>
          <a:lstStyle/>
          <a:p>
            <a:pPr algn="ctr"/>
            <a:endParaRPr lang="en-US" sz="4000" b="1" dirty="0" smtClean="0"/>
          </a:p>
          <a:p>
            <a:pPr algn="ctr"/>
            <a:endParaRPr lang="en-US" sz="4000" b="1" dirty="0"/>
          </a:p>
          <a:p>
            <a:pPr algn="ctr"/>
            <a:r>
              <a:rPr lang="en-US" sz="8800" b="1" dirty="0" smtClean="0"/>
              <a:t>Encryption File System</a:t>
            </a:r>
            <a:r>
              <a:rPr lang="en-US" sz="4000" b="1" dirty="0" smtClean="0"/>
              <a:t> (EFS)</a:t>
            </a:r>
          </a:p>
          <a:p>
            <a:pPr algn="ctr"/>
            <a:endParaRPr lang="en-US" sz="4000" b="1" dirty="0"/>
          </a:p>
          <a:p>
            <a:pPr algn="ctr"/>
            <a:endParaRPr lang="en-US" sz="4000" b="1" dirty="0"/>
          </a:p>
          <a:p>
            <a:pPr algn="ctr"/>
            <a:endParaRPr lang="en-US" sz="4000" b="1" dirty="0" smtClean="0"/>
          </a:p>
          <a:p>
            <a:pPr algn="ctr"/>
            <a:endParaRPr lang="en-US" sz="4000" b="1" dirty="0" smtClean="0"/>
          </a:p>
          <a:p>
            <a:pPr algn="ctr"/>
            <a:endParaRPr lang="en-US" sz="4000" b="1" dirty="0"/>
          </a:p>
        </p:txBody>
      </p:sp>
      <p:sp>
        <p:nvSpPr>
          <p:cNvPr id="4" name="Rectangle 5"/>
          <p:cNvSpPr>
            <a:spLocks noChangeArrowheads="1"/>
          </p:cNvSpPr>
          <p:nvPr/>
        </p:nvSpPr>
        <p:spPr bwMode="auto">
          <a:xfrm>
            <a:off x="144780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1447800" y="571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1447800" y="800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145783"/>
            <a:ext cx="2466975" cy="2371725"/>
          </a:xfrm>
          <a:prstGeom prst="rect">
            <a:avLst/>
          </a:prstGeom>
        </p:spPr>
      </p:pic>
    </p:spTree>
    <p:extLst>
      <p:ext uri="{BB962C8B-B14F-4D97-AF65-F5344CB8AC3E}">
        <p14:creationId xmlns:p14="http://schemas.microsoft.com/office/powerpoint/2010/main" val="10580340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EFS – Encryption File System</a:t>
            </a:r>
            <a:endParaRPr lang="en-US" dirty="0"/>
          </a:p>
        </p:txBody>
      </p:sp>
      <p:sp>
        <p:nvSpPr>
          <p:cNvPr id="3" name="Content Placeholder 2"/>
          <p:cNvSpPr>
            <a:spLocks noGrp="1"/>
          </p:cNvSpPr>
          <p:nvPr>
            <p:ph idx="1"/>
          </p:nvPr>
        </p:nvSpPr>
        <p:spPr/>
        <p:txBody>
          <a:bodyPr/>
          <a:lstStyle/>
          <a:p>
            <a:r>
              <a:rPr lang="en-US" dirty="0" smtClean="0"/>
              <a:t>Takes just 5 Seconds</a:t>
            </a:r>
          </a:p>
          <a:p>
            <a:r>
              <a:rPr lang="en-US" dirty="0" smtClean="0"/>
              <a:t>In Pro versions of XP, Vista, 7 &amp; 8</a:t>
            </a:r>
          </a:p>
          <a:p>
            <a:r>
              <a:rPr lang="en-US" dirty="0" smtClean="0"/>
              <a:t>Not in Home versions</a:t>
            </a:r>
          </a:p>
          <a:p>
            <a:r>
              <a:rPr lang="en-US" dirty="0" smtClean="0"/>
              <a:t>Encrypt a file, folder, or drive</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62" y="3962400"/>
            <a:ext cx="3724275" cy="25330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www.carltoncollins.com</a:t>
            </a:r>
            <a:endParaRPr lang="en-US"/>
          </a:p>
        </p:txBody>
      </p:sp>
      <p:sp>
        <p:nvSpPr>
          <p:cNvPr id="6" name="Slide Number Placeholder 5"/>
          <p:cNvSpPr>
            <a:spLocks noGrp="1"/>
          </p:cNvSpPr>
          <p:nvPr>
            <p:ph type="sldNum" sz="quarter" idx="12"/>
          </p:nvPr>
        </p:nvSpPr>
        <p:spPr/>
        <p:txBody>
          <a:bodyPr/>
          <a:lstStyle/>
          <a:p>
            <a:fld id="{463BBF2B-7F9E-466F-AE26-05E17D7D3C7F}" type="slidenum">
              <a:rPr lang="en-US" smtClean="0"/>
              <a:t>99</a:t>
            </a:fld>
            <a:endParaRPr lang="en-US"/>
          </a:p>
        </p:txBody>
      </p:sp>
    </p:spTree>
    <p:extLst>
      <p:ext uri="{BB962C8B-B14F-4D97-AF65-F5344CB8AC3E}">
        <p14:creationId xmlns:p14="http://schemas.microsoft.com/office/powerpoint/2010/main" val="3796205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7958</TotalTime>
  <Words>2511</Words>
  <Application>Microsoft Office PowerPoint</Application>
  <PresentationFormat>On-screen Show (4:3)</PresentationFormat>
  <Paragraphs>1086</Paragraphs>
  <Slides>169</Slides>
  <Notes>55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169</vt:i4>
      </vt:variant>
    </vt:vector>
  </HeadingPairs>
  <TitlesOfParts>
    <vt:vector size="178" baseType="lpstr">
      <vt:lpstr>ＭＳ Ｐゴシック</vt:lpstr>
      <vt:lpstr>Arial</vt:lpstr>
      <vt:lpstr>Calibri</vt:lpstr>
      <vt:lpstr>Times New Roman</vt:lpstr>
      <vt:lpstr>ヒラギノ角ゴ Pro W3</vt:lpstr>
      <vt:lpstr>Office Theme</vt:lpstr>
      <vt:lpstr>1_Custom Design</vt:lpstr>
      <vt:lpstr>Custom Design</vt:lpstr>
      <vt:lpstr>1_Office Theme</vt:lpstr>
      <vt:lpstr>2013 Technology Update J. Carlton Collins</vt:lpstr>
      <vt:lpstr>PowerPoint Presentation</vt:lpstr>
      <vt:lpstr>PowerPoint Presentation</vt:lpstr>
      <vt:lpstr>1. Everyone has a barcode scanner in their pocket 2. Works like a bar code using free Smartphone tag scanning app 3. Demo - Make your own Tag(s) for free (tag.microsoft.com) 4. Links to your web site, text, phone number, vCard, or app download 5. Option allows you to set tags to expire 6. Make custom tags from any design 7. You can later edit a Tag, but not a QR code 8. Reports show you tag traffic 9. See a tag in action 10. Tag success stories 11. JagTags send text message - a smartphone is not required… </vt:lpstr>
      <vt:lpstr>PowerPoint Presentation</vt:lpstr>
      <vt:lpstr>Detailed Comparison of Smartphones by features:   http://en.wikipedia.org/wiki/Comparison_of_smartphones   </vt:lpstr>
      <vt:lpstr>1. Tag Reader 2. Text Message (Using Voice) 3. Navigation (Using Voice), with Turn-by-Turn Directions 4. Traffic 5. Wells Fargo App 6. CVS App 9. Gas Buddy 15. PriceCheck 4. Camera, Pictures to FB or EverNote 8. DropBox 10. Open Table 11. Maps 12. TripIt 13. YouTube 14. Google Search  </vt:lpstr>
      <vt:lpstr>1. Recharger – Office 2. Recharger – Home 3. Recharger – Car 4. Recharger – Luggage 5. Ear Piece (Bluetooth) 6. Headphones for Office use 7. Boom Microphone 8. Speakers 9. Protective Case – Otter Box 10. Cigarette Converter 11. Docking Station 12. Dash mount 13. Motorcycle Headphones</vt:lpstr>
      <vt:lpstr>PowerPoint Presentation</vt:lpstr>
      <vt:lpstr>1. Start with best provider in Your Locality.      2. Chose a 4G option  Usually $0 to $200 with contract. </vt:lpstr>
      <vt:lpstr>PowerPoint Presentation</vt:lpstr>
      <vt:lpstr>1. No Moving Parts, Much Faster, Less Susceptible to Damage 2. No spin up time – so almost immediate results 3. Uses far less energy 4. Fragmenting not an issue 5. 10 times more expensive ($1-$2 /GB vs $10-$20/GB) 6. HDD 5600, 7200, 10,000, 15,000 RPM 7. Performance degrades over time. 8. Limited life span???       (Only 2 Million hours) 9. SSD Video 9. Hybrid drives </vt:lpstr>
      <vt:lpstr>PowerPoint Presentation</vt:lpstr>
      <vt:lpstr>Touchscreen Ultrabooks</vt:lpstr>
      <vt:lpstr>PowerPoint Presentation</vt:lpstr>
      <vt:lpstr>PowerPoint Presentation</vt:lpstr>
      <vt:lpstr>Examples of Windows 8 Screens</vt:lpstr>
      <vt:lpstr>Examples of Windows 8 Screens</vt:lpstr>
      <vt:lpstr>Key Windows 8 Enhancements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Google Latitude</vt:lpstr>
      <vt:lpstr>PowerPoint Presentation</vt:lpstr>
      <vt:lpstr>PowerPoint Presentation</vt:lpstr>
      <vt:lpstr>PowerPoint Presentation</vt:lpstr>
      <vt:lpstr>PowerPoint Presentation</vt:lpstr>
      <vt:lpstr>Office 2013</vt:lpstr>
      <vt:lpstr>PowerPoint Presentation</vt:lpstr>
      <vt:lpstr>NFC – Near Field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Saw Stop</vt:lpstr>
      <vt:lpstr>PowerPoint Presentation</vt:lpstr>
      <vt:lpstr>Shhhhh! Cloud computing is really just another word for the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YouTube</vt:lpstr>
      <vt:lpstr>Example YouTube Clips</vt:lpstr>
      <vt:lpstr>PowerPoint Presentation</vt:lpstr>
      <vt:lpstr>PowerPoint Presentation</vt:lpstr>
      <vt:lpstr>Ted Talks Who is Ted and why does he talk so much?</vt:lpstr>
      <vt:lpstr>PowerPoint Presentation</vt:lpstr>
      <vt:lpstr>Distance Learning</vt:lpstr>
      <vt:lpstr>PowerPoint Presentation</vt:lpstr>
      <vt:lpstr>Carlton’s JofA Articles</vt:lpstr>
      <vt:lpstr>PowerPoint Presentation</vt:lpstr>
      <vt:lpstr>PowerPoint Presentation</vt:lpstr>
      <vt:lpstr>PowerPoint Presentation</vt:lpstr>
      <vt:lpstr>Samsung’s Transparent Smart Window </vt:lpstr>
      <vt:lpstr>Smart Mirror</vt:lpstr>
      <vt:lpstr>PowerPoint Presentation</vt:lpstr>
      <vt:lpstr>Square, Sage Credit Card Reader</vt:lpstr>
      <vt:lpstr>PowerPoint Presentation</vt:lpstr>
      <vt:lpstr>Snipping Tool</vt:lpstr>
      <vt:lpstr>1. Soon to be obsolete due to ultrabooks? 2. 2001 - Microsoft introduced first tablet  Laptop with touchscreen  Still had to boot up 3. Jan 2010 – Apple iPad  Basically a big iPhone, without the phone  Easier to read  No monthly subscriptions cost *  </vt:lpstr>
      <vt:lpstr>PowerPoint Presentation</vt:lpstr>
      <vt:lpstr>1. Safari Browser 2. Keyboard 3. Camera 4. Pictures (pinch, tap) 5. Photobooth 6. Video 7. Notebook 8. Maps (Peek behind)   </vt:lpstr>
      <vt:lpstr>PowerPoint Presentation</vt:lpstr>
      <vt:lpstr>PowerPoint Presentation</vt:lpstr>
      <vt:lpstr>PowerPoint Presentation</vt:lpstr>
      <vt:lpstr>Gestures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Monitor Pro</vt:lpstr>
      <vt:lpstr>PowerPoint Presentation</vt:lpstr>
      <vt:lpstr>PowerPoint Presentation</vt:lpstr>
      <vt:lpstr>PowerPoint Presentation</vt:lpstr>
      <vt:lpstr>EFS – Encryption File System</vt:lpstr>
      <vt:lpstr>PowerPoint Presentation</vt:lpstr>
      <vt:lpstr>PowerPoint Presentation</vt:lpstr>
      <vt:lpstr>PowerPoint Presentation</vt:lpstr>
      <vt:lpstr>Frequency Allocation Chart FCC reserves many frequencies and auctions off others Higher frequencies provider greater bandwidth, lower frequencies provide greater range License-free spectrums (amateur) FCC restricts power output among license-fee frequencies More WiMax info  </vt:lpstr>
      <vt:lpstr>PowerPoint Presentation</vt:lpstr>
      <vt:lpstr>PowerPoint Presentation</vt:lpstr>
      <vt:lpstr>PowerPoint Presentation</vt:lpstr>
      <vt:lpstr>PowerPoint Presentation</vt:lpstr>
      <vt:lpstr>My Old Computer System</vt:lpstr>
      <vt:lpstr>PowerPoint Presentation</vt:lpstr>
      <vt:lpstr>PowerPoint Presentation</vt:lpstr>
      <vt:lpstr>PowerPoint Presentation</vt:lpstr>
      <vt:lpstr>Well Organized Computer System</vt:lpstr>
      <vt:lpstr>PowerPoint Presentation</vt:lpstr>
      <vt:lpstr>PowerPoint Presentation</vt:lpstr>
      <vt:lpstr>PowerPoint Presentation</vt:lpstr>
      <vt:lpstr>PowerPoint Presentation</vt:lpstr>
      <vt:lpstr>PowerPoint Presentation</vt:lpstr>
      <vt:lpstr>PowerPoint Presentation</vt:lpstr>
      <vt:lpstr>Instant Search (Indexed Searching)</vt:lpstr>
      <vt:lpstr>PowerPoint Presentation</vt:lpstr>
      <vt:lpstr>PowerPoint Presentation</vt:lpstr>
      <vt:lpstr>Technology Steam Rolls Along  Revenue per employee to is 5 to 50 times higher per employee today than 30 years ago Woolworths, JC Penny’s, Sears, Wal-Mart Stage Coaches, Train Industry, Typewriters, Retail Strip Malls, Digital Cameras Out-sourcing, In-sourcing Keep up or get left behind???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Update J. Carlton Collins</dc:title>
  <dc:creator>Carlton</dc:creator>
  <cp:lastModifiedBy>Carlton Collins</cp:lastModifiedBy>
  <cp:revision>357</cp:revision>
  <cp:lastPrinted>2012-12-11T16:26:25Z</cp:lastPrinted>
  <dcterms:created xsi:type="dcterms:W3CDTF">2011-08-17T17:10:51Z</dcterms:created>
  <dcterms:modified xsi:type="dcterms:W3CDTF">2013-05-18T04:59:31Z</dcterms:modified>
</cp:coreProperties>
</file>